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3"/>
  </p:notesMasterIdLst>
  <p:handoutMasterIdLst>
    <p:handoutMasterId r:id="rId44"/>
  </p:handoutMasterIdLst>
  <p:sldIdLst>
    <p:sldId id="624" r:id="rId2"/>
    <p:sldId id="718" r:id="rId3"/>
    <p:sldId id="678" r:id="rId4"/>
    <p:sldId id="679" r:id="rId5"/>
    <p:sldId id="257" r:id="rId6"/>
    <p:sldId id="603" r:id="rId7"/>
    <p:sldId id="614" r:id="rId8"/>
    <p:sldId id="612" r:id="rId9"/>
    <p:sldId id="615" r:id="rId10"/>
    <p:sldId id="684" r:id="rId11"/>
    <p:sldId id="613" r:id="rId12"/>
    <p:sldId id="685" r:id="rId13"/>
    <p:sldId id="616" r:id="rId14"/>
    <p:sldId id="639" r:id="rId15"/>
    <p:sldId id="618" r:id="rId16"/>
    <p:sldId id="640" r:id="rId17"/>
    <p:sldId id="641" r:id="rId18"/>
    <p:sldId id="642" r:id="rId19"/>
    <p:sldId id="617" r:id="rId20"/>
    <p:sldId id="619" r:id="rId21"/>
    <p:sldId id="620" r:id="rId22"/>
    <p:sldId id="622" r:id="rId23"/>
    <p:sldId id="621" r:id="rId24"/>
    <p:sldId id="623" r:id="rId25"/>
    <p:sldId id="720" r:id="rId26"/>
    <p:sldId id="724" r:id="rId27"/>
    <p:sldId id="721" r:id="rId28"/>
    <p:sldId id="324" r:id="rId29"/>
    <p:sldId id="577" r:id="rId30"/>
    <p:sldId id="559" r:id="rId31"/>
    <p:sldId id="726" r:id="rId32"/>
    <p:sldId id="561" r:id="rId33"/>
    <p:sldId id="560" r:id="rId34"/>
    <p:sldId id="578" r:id="rId35"/>
    <p:sldId id="579" r:id="rId36"/>
    <p:sldId id="580" r:id="rId37"/>
    <p:sldId id="581" r:id="rId38"/>
    <p:sldId id="582" r:id="rId39"/>
    <p:sldId id="572" r:id="rId40"/>
    <p:sldId id="727" r:id="rId41"/>
    <p:sldId id="467" r:id="rId42"/>
  </p:sldIdLst>
  <p:sldSz cx="9144000" cy="6858000" type="screen4x3"/>
  <p:notesSz cx="6858000" cy="9144000"/>
  <p:kinsoku lang="zh-CN" invalStChars="、。，．・：；？！゛゜ヽヾゝゞ々ー’”）〕］｝〉》」』】°‰′″℃￠％ぁぃぅぇぉっゃゅょゎァィゥェォッャュョヮヵヶ!%),.:;?]}｡｣､･ｧｨｩｪｫｬｭｮｯｰﾞﾟ" invalEndChars="‘“（〔［｛〈《「『【￥＄$([\{｢￡"/>
  <p:defaultTextStyle>
    <a:defPPr>
      <a:defRPr lang="en-US"/>
    </a:defPPr>
    <a:lvl1pPr marL="0" lvl="0"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mn-ea"/>
        <a:cs typeface="+mn-cs"/>
      </a:defRPr>
    </a:lvl1pPr>
    <a:lvl2pPr marL="457200" lvl="1"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mn-ea"/>
        <a:cs typeface="+mn-cs"/>
      </a:defRPr>
    </a:lvl5pPr>
    <a:lvl6pPr marL="2286000" lvl="5"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mn-ea"/>
        <a:cs typeface="+mn-cs"/>
      </a:defRPr>
    </a:lvl6pPr>
    <a:lvl7pPr marL="2743200" lvl="6"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mn-ea"/>
        <a:cs typeface="+mn-cs"/>
      </a:defRPr>
    </a:lvl7pPr>
    <a:lvl8pPr marL="3200400" lvl="7"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mn-ea"/>
        <a:cs typeface="+mn-cs"/>
      </a:defRPr>
    </a:lvl8pPr>
    <a:lvl9pPr marL="3657600" lvl="8" indent="0" algn="l" defTabSz="914400" rtl="0" eaLnBrk="0" fontAlgn="base" latinLnBrk="0" hangingPunct="0">
      <a:lnSpc>
        <a:spcPct val="100000"/>
      </a:lnSpc>
      <a:spcBef>
        <a:spcPct val="0"/>
      </a:spcBef>
      <a:spcAft>
        <a:spcPct val="0"/>
      </a:spcAft>
      <a:buNone/>
      <a:defRPr sz="2800" b="0" i="0" u="none" kern="1200" baseline="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3" userDrawn="1">
          <p15:clr>
            <a:srgbClr val="A4A3A4"/>
          </p15:clr>
        </p15:guide>
        <p15:guide id="2" pos="2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FF"/>
    <a:srgbClr val="0000FF"/>
    <a:srgbClr val="FF0000"/>
    <a:srgbClr val="009900"/>
    <a:srgbClr val="FF0066"/>
    <a:srgbClr val="FF00FF"/>
    <a:srgbClr val="FFFF66"/>
    <a:srgbClr val="99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193" autoAdjust="0"/>
    <p:restoredTop sz="95222"/>
  </p:normalViewPr>
  <p:slideViewPr>
    <p:cSldViewPr showGuides="1">
      <p:cViewPr varScale="1">
        <p:scale>
          <a:sx n="64" d="100"/>
          <a:sy n="64" d="100"/>
        </p:scale>
        <p:origin x="1008" y="72"/>
      </p:cViewPr>
      <p:guideLst>
        <p:guide orient="horz" pos="2163"/>
        <p:guide pos="2840"/>
      </p:guideLst>
    </p:cSldViewPr>
  </p:slideViewPr>
  <p:outlineViewPr>
    <p:cViewPr>
      <p:scale>
        <a:sx n="33" d="100"/>
        <a:sy n="33" d="100"/>
      </p:scale>
      <p:origin x="0" y="0"/>
    </p:cViewPr>
  </p:outlineViewPr>
  <p:notesTextViewPr>
    <p:cViewPr>
      <p:scale>
        <a:sx n="100" d="100"/>
        <a:sy n="100" d="100"/>
      </p:scale>
      <p:origin x="0" y="0"/>
    </p:cViewPr>
  </p:notesTextViewPr>
  <p:sorterViewPr showFormatting="0">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6391275" y="8750300"/>
            <a:ext cx="396875" cy="301625"/>
          </a:xfrm>
          <a:prstGeom prst="rect">
            <a:avLst/>
          </a:prstGeom>
          <a:noFill/>
          <a:ln>
            <a:noFill/>
          </a:ln>
        </p:spPr>
        <p:txBody>
          <a:bodyPr wrap="none" lIns="90488" tIns="44450" rIns="90488" bIns="44450" anchor="ctr">
            <a:spAutoFit/>
          </a:bodyPr>
          <a:lstStyle>
            <a:lvl1pPr>
              <a:defRPr sz="2800">
                <a:solidFill>
                  <a:schemeClr val="tx1"/>
                </a:solidFill>
                <a:latin typeface="Arial" panose="020B0604020202020204" pitchFamily="34" charset="0"/>
              </a:defRPr>
            </a:lvl1pPr>
            <a:lvl2pPr marL="742950" indent="-285750">
              <a:defRPr sz="2800">
                <a:solidFill>
                  <a:schemeClr val="tx1"/>
                </a:solidFill>
                <a:latin typeface="Arial" panose="020B0604020202020204" pitchFamily="34" charset="0"/>
              </a:defRPr>
            </a:lvl2pPr>
            <a:lvl3pPr marL="1143000" indent="-228600">
              <a:defRPr sz="2800">
                <a:solidFill>
                  <a:schemeClr val="tx1"/>
                </a:solidFill>
                <a:latin typeface="Arial" panose="020B0604020202020204" pitchFamily="34" charset="0"/>
              </a:defRPr>
            </a:lvl3pPr>
            <a:lvl4pPr marL="1600200" indent="-228600">
              <a:defRPr sz="2800">
                <a:solidFill>
                  <a:schemeClr val="tx1"/>
                </a:solidFill>
                <a:latin typeface="Arial" panose="020B0604020202020204" pitchFamily="34" charset="0"/>
              </a:defRPr>
            </a:lvl4pPr>
            <a:lvl5pPr marL="2057400" indent="-22860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defRPr/>
            </a:pPr>
            <a:fld id="{AA7E7570-9D7A-4569-BBB6-41A9ABCB4C1F}" type="slidenum">
              <a:rPr kumimoji="0" lang="en-US" altLang="en-US" sz="14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rPr>
              <a:t>‹#›</a:t>
            </a:fld>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914400" y="4343400"/>
            <a:ext cx="5029200" cy="4114800"/>
          </a:xfrm>
          <a:prstGeom prst="rect">
            <a:avLst/>
          </a:prstGeom>
          <a:noFill/>
          <a:ln w="12700">
            <a:noFill/>
            <a:miter lim="800000"/>
          </a:ln>
          <a:effectLst/>
        </p:spPr>
        <p:txBody>
          <a:bodyPr vert="horz" wrap="square" lIns="90488" tIns="44450" rIns="90488" bIns="44450" numCol="1" anchor="t" anchorCtr="0" compatLnSpc="1"/>
          <a:lstStyle/>
          <a:p>
            <a:pPr marL="0" marR="0" lvl="0"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rPr>
              <a:t>Click to edit Master notes styles</a:t>
            </a:r>
          </a:p>
          <a:p>
            <a:pPr marL="457200" marR="0" lvl="1"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rPr>
              <a:t>Second Level</a:t>
            </a:r>
          </a:p>
          <a:p>
            <a:pPr marL="914400" marR="0" lvl="2"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rPr>
              <a:t>Third Level</a:t>
            </a:r>
          </a:p>
          <a:p>
            <a:pPr marL="1371600" marR="0" lvl="3"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rPr>
              <a:t>Fourth Level</a:t>
            </a:r>
          </a:p>
          <a:p>
            <a:pPr marL="1828800" marR="0" lvl="4"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rPr>
              <a:t>Fifth Level</a:t>
            </a:r>
          </a:p>
        </p:txBody>
      </p:sp>
      <p:sp>
        <p:nvSpPr>
          <p:cNvPr id="4099" name="Rectangle 3"/>
          <p:cNvSpPr>
            <a:spLocks noGrp="1" noRot="1" noChangeAspect="1" noTextEdit="1"/>
          </p:cNvSpPr>
          <p:nvPr>
            <p:ph type="sldImg" idx="2"/>
          </p:nvPr>
        </p:nvSpPr>
        <p:spPr>
          <a:xfrm>
            <a:off x="1144588" y="687388"/>
            <a:ext cx="4568825" cy="3425825"/>
          </a:xfrm>
          <a:prstGeom prst="rect">
            <a:avLst/>
          </a:prstGeom>
          <a:noFill/>
          <a:ln w="12700" cap="flat" cmpd="sng">
            <a:solidFill>
              <a:schemeClr val="tx1"/>
            </a:solidFill>
            <a:prstDash val="solid"/>
            <a:miter/>
            <a:headEnd type="none" w="med" len="med"/>
            <a:tailEnd type="none" w="med" len="med"/>
          </a:ln>
        </p:spPr>
      </p:sp>
      <p:sp>
        <p:nvSpPr>
          <p:cNvPr id="19460" name="Rectangle 4"/>
          <p:cNvSpPr>
            <a:spLocks noChangeArrowheads="1"/>
          </p:cNvSpPr>
          <p:nvPr/>
        </p:nvSpPr>
        <p:spPr bwMode="auto">
          <a:xfrm>
            <a:off x="6391275" y="8750300"/>
            <a:ext cx="396875" cy="301625"/>
          </a:xfrm>
          <a:prstGeom prst="rect">
            <a:avLst/>
          </a:prstGeom>
          <a:noFill/>
          <a:ln>
            <a:noFill/>
          </a:ln>
        </p:spPr>
        <p:txBody>
          <a:bodyPr wrap="none" lIns="90488" tIns="44450" rIns="90488" bIns="44450" anchor="ctr">
            <a:spAutoFit/>
          </a:bodyPr>
          <a:lstStyle>
            <a:lvl1pPr>
              <a:defRPr sz="2800">
                <a:solidFill>
                  <a:schemeClr val="tx1"/>
                </a:solidFill>
                <a:latin typeface="Arial" panose="020B0604020202020204" pitchFamily="34" charset="0"/>
              </a:defRPr>
            </a:lvl1pPr>
            <a:lvl2pPr marL="742950" indent="-285750">
              <a:defRPr sz="2800">
                <a:solidFill>
                  <a:schemeClr val="tx1"/>
                </a:solidFill>
                <a:latin typeface="Arial" panose="020B0604020202020204" pitchFamily="34" charset="0"/>
              </a:defRPr>
            </a:lvl2pPr>
            <a:lvl3pPr marL="1143000" indent="-228600">
              <a:defRPr sz="2800">
                <a:solidFill>
                  <a:schemeClr val="tx1"/>
                </a:solidFill>
                <a:latin typeface="Arial" panose="020B0604020202020204" pitchFamily="34" charset="0"/>
              </a:defRPr>
            </a:lvl3pPr>
            <a:lvl4pPr marL="1600200" indent="-228600">
              <a:defRPr sz="2800">
                <a:solidFill>
                  <a:schemeClr val="tx1"/>
                </a:solidFill>
                <a:latin typeface="Arial" panose="020B0604020202020204" pitchFamily="34" charset="0"/>
              </a:defRPr>
            </a:lvl4pPr>
            <a:lvl5pPr marL="2057400" indent="-22860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defRPr/>
            </a:pPr>
            <a:fld id="{C4CDE6C0-ADFA-499A-A5B4-1EF2C6BA43A1}" type="slidenum">
              <a:rPr kumimoji="0" lang="en-US" altLang="en-US" sz="14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rPr>
              <a:t>‹#›</a:t>
            </a:fld>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Rot="1" noChangeAspect="1" noTextEdit="1"/>
          </p:cNvSpPr>
          <p:nvPr>
            <p:ph type="sldImg"/>
          </p:nvPr>
        </p:nvSpPr>
        <p:spPr/>
      </p:sp>
      <p:sp>
        <p:nvSpPr>
          <p:cNvPr id="7171" name="Rectangle 3"/>
          <p:cNvSpPr>
            <a:spLocks noGrp="1"/>
          </p:cNvSpPr>
          <p:nvPr>
            <p:ph type="body" idx="1"/>
          </p:nvPr>
        </p:nvSpPr>
        <p:spPr>
          <a:ln w="9525"/>
        </p:spPr>
        <p:txBody>
          <a:bodyPr wrap="square" lIns="90488" tIns="44450" rIns="90488" bIns="44450" anchor="t" anchorCtr="0"/>
          <a:lstStyle/>
          <a:p>
            <a:pPr lvl="0"/>
            <a:endParaRPr lang="en-US"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Rot="1" noChangeAspect="1" noTextEdit="1"/>
          </p:cNvSpPr>
          <p:nvPr>
            <p:ph type="sldImg"/>
          </p:nvPr>
        </p:nvSpPr>
        <p:spPr/>
      </p:sp>
      <p:sp>
        <p:nvSpPr>
          <p:cNvPr id="7171" name="Rectangle 3"/>
          <p:cNvSpPr>
            <a:spLocks noGrp="1"/>
          </p:cNvSpPr>
          <p:nvPr>
            <p:ph type="body" idx="1"/>
          </p:nvPr>
        </p:nvSpPr>
        <p:spPr>
          <a:ln w="9525"/>
        </p:spPr>
        <p:txBody>
          <a:bodyPr wrap="square" lIns="90488" tIns="44450" rIns="90488" bIns="44450" anchor="t" anchorCtr="0"/>
          <a:lstStyle/>
          <a:p>
            <a:pPr lvl="0"/>
            <a:endParaRPr lang="en-US"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Rot="1" noChangeAspect="1" noTextEdit="1"/>
          </p:cNvSpPr>
          <p:nvPr>
            <p:ph type="sldImg"/>
          </p:nvPr>
        </p:nvSpPr>
        <p:spPr/>
      </p:sp>
      <p:sp>
        <p:nvSpPr>
          <p:cNvPr id="7171" name="Rectangle 3"/>
          <p:cNvSpPr>
            <a:spLocks noGrp="1"/>
          </p:cNvSpPr>
          <p:nvPr>
            <p:ph type="body" idx="1"/>
          </p:nvPr>
        </p:nvSpPr>
        <p:spPr>
          <a:ln w="9525"/>
        </p:spPr>
        <p:txBody>
          <a:bodyPr wrap="square" lIns="90488" tIns="44450" rIns="90488" bIns="44450" anchor="t" anchorCtr="0"/>
          <a:lstStyle/>
          <a:p>
            <a:pPr lvl="0"/>
            <a:endParaRPr lang="en-US"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Rot="1" noChangeAspect="1" noTextEdit="1"/>
          </p:cNvSpPr>
          <p:nvPr>
            <p:ph type="sldImg"/>
          </p:nvPr>
        </p:nvSpPr>
        <p:spPr/>
      </p:sp>
      <p:sp>
        <p:nvSpPr>
          <p:cNvPr id="9219" name="Rectangle 3"/>
          <p:cNvSpPr>
            <a:spLocks noGrp="1"/>
          </p:cNvSpPr>
          <p:nvPr>
            <p:ph type="body" idx="1"/>
          </p:nvPr>
        </p:nvSpPr>
        <p:spPr>
          <a:ln w="9525"/>
        </p:spPr>
        <p:txBody>
          <a:bodyPr wrap="square" lIns="90488" tIns="44450" rIns="90488" bIns="44450" anchor="t" anchorCtr="0"/>
          <a:lstStyle/>
          <a:p>
            <a:pPr lvl="0"/>
            <a:endParaRPr lang="en-US"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a:ln/>
        </p:spPr>
      </p:sp>
      <p:sp>
        <p:nvSpPr>
          <p:cNvPr id="10243" name="Notes Placeholder 2"/>
          <p:cNvSpPr>
            <a:spLocks noGrp="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dirty="0">
              <a:latin typeface="+mn-lt"/>
              <a:ea typeface="+mn-ea"/>
              <a:cs typeface="+mn-cs"/>
            </a:endParaRPr>
          </a:p>
        </p:txBody>
      </p:sp>
      <p:sp>
        <p:nvSpPr>
          <p:cNvPr id="1638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688" eaLnBrk="0" hangingPunct="0">
              <a:defRPr>
                <a:solidFill>
                  <a:schemeClr val="tx1"/>
                </a:solidFill>
                <a:latin typeface="Arial" pitchFamily="34" charset="0"/>
                <a:ea typeface="ＭＳ Ｐゴシック" pitchFamily="34" charset="-128"/>
              </a:defRPr>
            </a:lvl1pPr>
            <a:lvl2pPr marL="734852" indent="-282635" defTabSz="943688" eaLnBrk="0" hangingPunct="0">
              <a:defRPr>
                <a:solidFill>
                  <a:schemeClr val="tx1"/>
                </a:solidFill>
                <a:latin typeface="Arial" pitchFamily="34" charset="0"/>
                <a:ea typeface="ＭＳ Ｐゴシック" pitchFamily="34" charset="-128"/>
              </a:defRPr>
            </a:lvl2pPr>
            <a:lvl3pPr marL="1130541" indent="-226108" defTabSz="943688" eaLnBrk="0" hangingPunct="0">
              <a:defRPr>
                <a:solidFill>
                  <a:schemeClr val="tx1"/>
                </a:solidFill>
                <a:latin typeface="Arial" pitchFamily="34" charset="0"/>
                <a:ea typeface="ＭＳ Ｐゴシック" pitchFamily="34" charset="-128"/>
              </a:defRPr>
            </a:lvl3pPr>
            <a:lvl4pPr marL="1582758" indent="-226108" defTabSz="943688" eaLnBrk="0" hangingPunct="0">
              <a:defRPr>
                <a:solidFill>
                  <a:schemeClr val="tx1"/>
                </a:solidFill>
                <a:latin typeface="Arial" pitchFamily="34" charset="0"/>
                <a:ea typeface="ＭＳ Ｐゴシック" pitchFamily="34" charset="-128"/>
              </a:defRPr>
            </a:lvl4pPr>
            <a:lvl5pPr marL="2034974" indent="-226108" defTabSz="943688" eaLnBrk="0" hangingPunct="0">
              <a:defRPr>
                <a:solidFill>
                  <a:schemeClr val="tx1"/>
                </a:solidFill>
                <a:latin typeface="Arial" pitchFamily="34" charset="0"/>
                <a:ea typeface="ＭＳ Ｐゴシック" pitchFamily="34" charset="-128"/>
              </a:defRPr>
            </a:lvl5pPr>
            <a:lvl6pPr marL="2487191" indent="-226108" defTabSz="943688" eaLnBrk="0" fontAlgn="base" hangingPunct="0">
              <a:spcBef>
                <a:spcPct val="0"/>
              </a:spcBef>
              <a:spcAft>
                <a:spcPct val="0"/>
              </a:spcAft>
              <a:defRPr>
                <a:solidFill>
                  <a:schemeClr val="tx1"/>
                </a:solidFill>
                <a:latin typeface="Arial" pitchFamily="34" charset="0"/>
                <a:ea typeface="ＭＳ Ｐゴシック" pitchFamily="34" charset="-128"/>
              </a:defRPr>
            </a:lvl6pPr>
            <a:lvl7pPr marL="2939407" indent="-226108" defTabSz="943688" eaLnBrk="0" fontAlgn="base" hangingPunct="0">
              <a:spcBef>
                <a:spcPct val="0"/>
              </a:spcBef>
              <a:spcAft>
                <a:spcPct val="0"/>
              </a:spcAft>
              <a:defRPr>
                <a:solidFill>
                  <a:schemeClr val="tx1"/>
                </a:solidFill>
                <a:latin typeface="Arial" pitchFamily="34" charset="0"/>
                <a:ea typeface="ＭＳ Ｐゴシック" pitchFamily="34" charset="-128"/>
              </a:defRPr>
            </a:lvl7pPr>
            <a:lvl8pPr marL="3391624" indent="-226108" defTabSz="943688" eaLnBrk="0" fontAlgn="base" hangingPunct="0">
              <a:spcBef>
                <a:spcPct val="0"/>
              </a:spcBef>
              <a:spcAft>
                <a:spcPct val="0"/>
              </a:spcAft>
              <a:defRPr>
                <a:solidFill>
                  <a:schemeClr val="tx1"/>
                </a:solidFill>
                <a:latin typeface="Arial" pitchFamily="34" charset="0"/>
                <a:ea typeface="ＭＳ Ｐゴシック" pitchFamily="34" charset="-128"/>
              </a:defRPr>
            </a:lvl8pPr>
            <a:lvl9pPr marL="3843840" indent="-226108" defTabSz="943688"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265344B1-0066-4207-8513-A46B105C3420}" type="slidenum">
              <a:rPr lang="en-US">
                <a:latin typeface="Calibri" pitchFamily="34" charset="0"/>
                <a:cs typeface="Arial" pitchFamily="34" charset="0"/>
              </a:rPr>
              <a:pPr eaLnBrk="1" hangingPunct="1"/>
              <a:t>28</a:t>
            </a:fld>
            <a:endParaRPr lang="en-US">
              <a:latin typeface="Calibri" pitchFamily="34" charset="0"/>
              <a:cs typeface="Arial" pitchFamily="34" charset="0"/>
            </a:endParaRPr>
          </a:p>
        </p:txBody>
      </p:sp>
    </p:spTree>
    <p:extLst>
      <p:ext uri="{BB962C8B-B14F-4D97-AF65-F5344CB8AC3E}">
        <p14:creationId xmlns:p14="http://schemas.microsoft.com/office/powerpoint/2010/main" val="30750090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02400" y="228600"/>
            <a:ext cx="1963738"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28600"/>
            <a:ext cx="57404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7856538" cy="1143000"/>
          </a:xfrm>
        </p:spPr>
        <p:txBody>
          <a:bodyPr/>
          <a:lstStyle/>
          <a:p>
            <a:r>
              <a:rPr lang="en-US"/>
              <a:t>Click to edit Master title style</a:t>
            </a:r>
          </a:p>
        </p:txBody>
      </p:sp>
      <p:sp>
        <p:nvSpPr>
          <p:cNvPr id="3" name="Text Placeholder 2"/>
          <p:cNvSpPr>
            <a:spLocks noGrp="1"/>
          </p:cNvSpPr>
          <p:nvPr>
            <p:ph type="body" sz="half" idx="1"/>
          </p:nvPr>
        </p:nvSpPr>
        <p:spPr>
          <a:xfrm>
            <a:off x="619125" y="1981200"/>
            <a:ext cx="7847013"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125" y="4114800"/>
            <a:ext cx="7847013"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5" name="Rectangle 4"/>
          <p:cNvSpPr/>
          <p:nvPr userDrawn="1"/>
        </p:nvSpPr>
        <p:spPr>
          <a:xfrm>
            <a:off x="0" y="0"/>
            <a:ext cx="9144000" cy="3500438"/>
          </a:xfrm>
          <a:prstGeom prst="rect">
            <a:avLst/>
          </a:prstGeom>
          <a:solidFill>
            <a:srgbClr val="682622"/>
          </a:solidFill>
          <a:ln>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4" name="Text Placeholder 3"/>
          <p:cNvSpPr>
            <a:spLocks noGrp="1"/>
          </p:cNvSpPr>
          <p:nvPr>
            <p:ph type="body" sz="quarter" idx="10"/>
          </p:nvPr>
        </p:nvSpPr>
        <p:spPr>
          <a:xfrm>
            <a:off x="609600" y="76200"/>
            <a:ext cx="8153400" cy="1445419"/>
          </a:xfrm>
          <a:prstGeom prst="rect">
            <a:avLst/>
          </a:prstGeom>
        </p:spPr>
        <p:txBody>
          <a:bodyPr/>
          <a:lstStyle>
            <a:lvl1pPr marL="0" indent="0" algn="ctr" eaLnBrk="1" hangingPunct="1">
              <a:lnSpc>
                <a:spcPts val="3200"/>
              </a:lnSpc>
              <a:buNone/>
              <a:defRPr sz="3200">
                <a:solidFill>
                  <a:schemeClr val="bg1"/>
                </a:solidFill>
                <a:latin typeface="+mj-lt"/>
              </a:defRPr>
            </a:lvl1pPr>
          </a:lstStyle>
          <a:p>
            <a:pPr lvl="0"/>
            <a:r>
              <a:rPr lang="en-US"/>
              <a:t>Click to edit Master text styles</a:t>
            </a:r>
          </a:p>
        </p:txBody>
      </p:sp>
      <p:sp>
        <p:nvSpPr>
          <p:cNvPr id="6" name="Text Placeholder 5"/>
          <p:cNvSpPr>
            <a:spLocks noGrp="1"/>
          </p:cNvSpPr>
          <p:nvPr>
            <p:ph type="body" sz="quarter" idx="11"/>
          </p:nvPr>
        </p:nvSpPr>
        <p:spPr>
          <a:xfrm>
            <a:off x="876300" y="1524000"/>
            <a:ext cx="7620000" cy="839787"/>
          </a:xfrm>
          <a:prstGeom prst="rect">
            <a:avLst/>
          </a:prstGeom>
        </p:spPr>
        <p:txBody>
          <a:bodyPr/>
          <a:lstStyle>
            <a:lvl1pPr marL="0" indent="0" algn="ctr">
              <a:buNone/>
              <a:defRPr sz="2200" i="1" baseline="0">
                <a:solidFill>
                  <a:schemeClr val="bg1"/>
                </a:solidFill>
              </a:defRPr>
            </a:lvl1pPr>
          </a:lstStyle>
          <a:p>
            <a:pPr lvl="0"/>
            <a:r>
              <a:rPr lang="en-US"/>
              <a:t>Click to edit Master text styles</a:t>
            </a:r>
          </a:p>
        </p:txBody>
      </p:sp>
      <p:sp>
        <p:nvSpPr>
          <p:cNvPr id="8" name="Text Placeholder 7"/>
          <p:cNvSpPr>
            <a:spLocks noGrp="1"/>
          </p:cNvSpPr>
          <p:nvPr>
            <p:ph type="body" sz="quarter" idx="12"/>
          </p:nvPr>
        </p:nvSpPr>
        <p:spPr>
          <a:xfrm>
            <a:off x="876300" y="2438400"/>
            <a:ext cx="7620000" cy="985838"/>
          </a:xfrm>
          <a:prstGeom prst="rect">
            <a:avLst/>
          </a:prstGeom>
        </p:spPr>
        <p:txBody>
          <a:bodyPr/>
          <a:lstStyle>
            <a:lvl1pPr marL="0" indent="0" algn="ctr">
              <a:buNone/>
              <a:defRPr sz="2000" baseline="0">
                <a:solidFill>
                  <a:schemeClr val="bg1"/>
                </a:solidFill>
                <a:latin typeface="+mj-lt"/>
              </a:defRPr>
            </a:lvl1pPr>
          </a:lstStyle>
          <a:p>
            <a:pPr lvl="0"/>
            <a:r>
              <a:rPr lang="en-US"/>
              <a:t>Click to edit Master text styles</a:t>
            </a:r>
          </a:p>
        </p:txBody>
      </p:sp>
    </p:spTree>
    <p:extLst>
      <p:ext uri="{BB962C8B-B14F-4D97-AF65-F5344CB8AC3E}">
        <p14:creationId xmlns:p14="http://schemas.microsoft.com/office/powerpoint/2010/main" val="25666101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19125" y="1981200"/>
            <a:ext cx="3846513"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8038" y="1981200"/>
            <a:ext cx="38481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vert="horz" wrap="square" lIns="90488" tIns="44450" rIns="90488" bIns="4445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
                <a:schemeClr val="accent2"/>
              </a:buClr>
              <a:buSzPct val="75000"/>
              <a:buFont typeface="Monotype Sorts" pitchFamily="2" charset="2"/>
              <a:buNone/>
              <a:defRPr/>
            </a:pPr>
            <a:endParaRPr kumimoji="0" lang="en-US" sz="3200" b="0" i="0" u="none" strike="noStrike" kern="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5"/>
        </a:blipFill>
        <a:effectLst/>
      </p:bgPr>
    </p:bg>
    <p:spTree>
      <p:nvGrpSpPr>
        <p:cNvPr id="1" name=""/>
        <p:cNvGrpSpPr/>
        <p:nvPr/>
      </p:nvGrpSpPr>
      <p:grpSpPr>
        <a:xfrm>
          <a:off x="0" y="0"/>
          <a:ext cx="0" cy="0"/>
          <a:chOff x="0" y="0"/>
          <a:chExt cx="0" cy="0"/>
        </a:xfrm>
      </p:grpSpPr>
      <p:grpSp>
        <p:nvGrpSpPr>
          <p:cNvPr id="1026" name="Group 4"/>
          <p:cNvGrpSpPr/>
          <p:nvPr/>
        </p:nvGrpSpPr>
        <p:grpSpPr>
          <a:xfrm>
            <a:off x="0" y="1428750"/>
            <a:ext cx="9132888" cy="152400"/>
            <a:chOff x="0" y="900"/>
            <a:chExt cx="6472" cy="96"/>
          </a:xfrm>
        </p:grpSpPr>
        <p:sp>
          <p:nvSpPr>
            <p:cNvPr id="1029" name="Rectangle 2"/>
            <p:cNvSpPr>
              <a:spLocks noChangeArrowheads="1"/>
            </p:cNvSpPr>
            <p:nvPr/>
          </p:nvSpPr>
          <p:spPr bwMode="auto">
            <a:xfrm>
              <a:off x="0" y="900"/>
              <a:ext cx="6472" cy="47"/>
            </a:xfrm>
            <a:prstGeom prst="rect">
              <a:avLst/>
            </a:prstGeom>
            <a:gradFill rotWithShape="0">
              <a:gsLst>
                <a:gs pos="0">
                  <a:srgbClr val="7D7E00"/>
                </a:gs>
                <a:gs pos="50000">
                  <a:srgbClr val="FAFD00"/>
                </a:gs>
                <a:gs pos="100000">
                  <a:srgbClr val="7D7E00"/>
                </a:gs>
              </a:gsLst>
              <a:lin ang="0" scaled="1"/>
            </a:gradFill>
            <a:ln>
              <a:noFill/>
            </a:ln>
          </p:spPr>
          <p:txBody>
            <a:bodyPr wrap="none" anchor="ctr"/>
            <a:lstStyle>
              <a:lvl1pPr>
                <a:defRPr sz="2800">
                  <a:solidFill>
                    <a:schemeClr val="tx1"/>
                  </a:solidFill>
                  <a:latin typeface="Arial" panose="020B0604020202020204" pitchFamily="34" charset="0"/>
                </a:defRPr>
              </a:lvl1pPr>
              <a:lvl2pPr marL="742950" indent="-285750">
                <a:defRPr sz="2800">
                  <a:solidFill>
                    <a:schemeClr val="tx1"/>
                  </a:solidFill>
                  <a:latin typeface="Arial" panose="020B0604020202020204" pitchFamily="34" charset="0"/>
                </a:defRPr>
              </a:lvl2pPr>
              <a:lvl3pPr marL="1143000" indent="-228600">
                <a:defRPr sz="2800">
                  <a:solidFill>
                    <a:schemeClr val="tx1"/>
                  </a:solidFill>
                  <a:latin typeface="Arial" panose="020B0604020202020204" pitchFamily="34" charset="0"/>
                </a:defRPr>
              </a:lvl3pPr>
              <a:lvl4pPr marL="1600200" indent="-228600">
                <a:defRPr sz="2800">
                  <a:solidFill>
                    <a:schemeClr val="tx1"/>
                  </a:solidFill>
                  <a:latin typeface="Arial" panose="020B0604020202020204" pitchFamily="34" charset="0"/>
                </a:defRPr>
              </a:lvl4pPr>
              <a:lvl5pPr marL="2057400" indent="-22860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2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030" name="Rectangle 3"/>
            <p:cNvSpPr>
              <a:spLocks noChangeArrowheads="1"/>
            </p:cNvSpPr>
            <p:nvPr/>
          </p:nvSpPr>
          <p:spPr bwMode="auto">
            <a:xfrm>
              <a:off x="0" y="972"/>
              <a:ext cx="6472" cy="24"/>
            </a:xfrm>
            <a:prstGeom prst="rect">
              <a:avLst/>
            </a:prstGeom>
            <a:gradFill rotWithShape="0">
              <a:gsLst>
                <a:gs pos="0">
                  <a:srgbClr val="976080"/>
                </a:gs>
                <a:gs pos="50000">
                  <a:srgbClr val="D989B8"/>
                </a:gs>
                <a:gs pos="100000">
                  <a:srgbClr val="976080"/>
                </a:gs>
              </a:gsLst>
              <a:lin ang="0" scaled="1"/>
            </a:gradFill>
            <a:ln>
              <a:noFill/>
            </a:ln>
          </p:spPr>
          <p:txBody>
            <a:bodyPr wrap="none" anchor="ctr"/>
            <a:lstStyle>
              <a:lvl1pPr>
                <a:defRPr sz="2800">
                  <a:solidFill>
                    <a:schemeClr val="tx1"/>
                  </a:solidFill>
                  <a:latin typeface="Arial" panose="020B0604020202020204" pitchFamily="34" charset="0"/>
                </a:defRPr>
              </a:lvl1pPr>
              <a:lvl2pPr marL="742950" indent="-285750">
                <a:defRPr sz="2800">
                  <a:solidFill>
                    <a:schemeClr val="tx1"/>
                  </a:solidFill>
                  <a:latin typeface="Arial" panose="020B0604020202020204" pitchFamily="34" charset="0"/>
                </a:defRPr>
              </a:lvl2pPr>
              <a:lvl3pPr marL="1143000" indent="-228600">
                <a:defRPr sz="2800">
                  <a:solidFill>
                    <a:schemeClr val="tx1"/>
                  </a:solidFill>
                  <a:latin typeface="Arial" panose="020B0604020202020204" pitchFamily="34" charset="0"/>
                </a:defRPr>
              </a:lvl3pPr>
              <a:lvl4pPr marL="1600200" indent="-228600">
                <a:defRPr sz="2800">
                  <a:solidFill>
                    <a:schemeClr val="tx1"/>
                  </a:solidFill>
                  <a:latin typeface="Arial" panose="020B0604020202020204" pitchFamily="34" charset="0"/>
                </a:defRPr>
              </a:lvl4pPr>
              <a:lvl5pPr marL="2057400" indent="-22860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en-US" sz="2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grpSp>
      <p:sp>
        <p:nvSpPr>
          <p:cNvPr id="1027" name="Rectangle 5"/>
          <p:cNvSpPr>
            <a:spLocks noGrp="1"/>
          </p:cNvSpPr>
          <p:nvPr>
            <p:ph type="title"/>
          </p:nvPr>
        </p:nvSpPr>
        <p:spPr>
          <a:xfrm>
            <a:off x="609600" y="228600"/>
            <a:ext cx="7856538" cy="1143000"/>
          </a:xfrm>
          <a:prstGeom prst="rect">
            <a:avLst/>
          </a:prstGeom>
          <a:noFill/>
          <a:ln w="12700">
            <a:noFill/>
          </a:ln>
        </p:spPr>
        <p:txBody>
          <a:bodyPr lIns="90488" tIns="44450" rIns="90488" bIns="44450" anchor="b" anchorCtr="0"/>
          <a:lstStyle/>
          <a:p>
            <a:pPr lvl="0"/>
            <a:r>
              <a:rPr lang="en-US" altLang="en-US" dirty="0"/>
              <a:t>Click to edit Master title style</a:t>
            </a:r>
          </a:p>
        </p:txBody>
      </p:sp>
      <p:sp>
        <p:nvSpPr>
          <p:cNvPr id="1028" name="Rectangle 6"/>
          <p:cNvSpPr>
            <a:spLocks noGrp="1"/>
          </p:cNvSpPr>
          <p:nvPr>
            <p:ph type="body" idx="1"/>
          </p:nvPr>
        </p:nvSpPr>
        <p:spPr>
          <a:xfrm>
            <a:off x="619125" y="1981200"/>
            <a:ext cx="7847013" cy="4114800"/>
          </a:xfrm>
          <a:prstGeom prst="rect">
            <a:avLst/>
          </a:prstGeom>
          <a:noFill/>
          <a:ln w="12700">
            <a:noFill/>
          </a:ln>
        </p:spPr>
        <p:txBody>
          <a:bodyPr lIns="90488" tIns="44450" rIns="90488" bIns="44450"/>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lvl1pPr algn="ctr" rtl="0" eaLnBrk="0" fontAlgn="base" hangingPunct="0">
        <a:spcBef>
          <a:spcPct val="0"/>
        </a:spcBef>
        <a:spcAft>
          <a:spcPct val="0"/>
        </a:spcAft>
        <a:defRPr sz="3600" b="1">
          <a:solidFill>
            <a:schemeClr val="tx2"/>
          </a:solidFill>
          <a:latin typeface="+mj-lt"/>
          <a:ea typeface="+mj-ea"/>
          <a:cs typeface="+mj-cs"/>
        </a:defRPr>
      </a:lvl1pPr>
      <a:lvl2pPr algn="ctr" rtl="0" eaLnBrk="0" fontAlgn="base" hangingPunct="0">
        <a:spcBef>
          <a:spcPct val="0"/>
        </a:spcBef>
        <a:spcAft>
          <a:spcPct val="0"/>
        </a:spcAft>
        <a:defRPr sz="3600" b="1">
          <a:solidFill>
            <a:schemeClr val="tx2"/>
          </a:solidFill>
          <a:latin typeface="Arial Narrow" panose="020B0606020202030204" pitchFamily="34" charset="0"/>
        </a:defRPr>
      </a:lvl2pPr>
      <a:lvl3pPr algn="ctr" rtl="0" eaLnBrk="0" fontAlgn="base" hangingPunct="0">
        <a:spcBef>
          <a:spcPct val="0"/>
        </a:spcBef>
        <a:spcAft>
          <a:spcPct val="0"/>
        </a:spcAft>
        <a:defRPr sz="3600" b="1">
          <a:solidFill>
            <a:schemeClr val="tx2"/>
          </a:solidFill>
          <a:latin typeface="Arial Narrow" panose="020B0606020202030204" pitchFamily="34" charset="0"/>
        </a:defRPr>
      </a:lvl3pPr>
      <a:lvl4pPr algn="ctr" rtl="0" eaLnBrk="0" fontAlgn="base" hangingPunct="0">
        <a:spcBef>
          <a:spcPct val="0"/>
        </a:spcBef>
        <a:spcAft>
          <a:spcPct val="0"/>
        </a:spcAft>
        <a:defRPr sz="3600" b="1">
          <a:solidFill>
            <a:schemeClr val="tx2"/>
          </a:solidFill>
          <a:latin typeface="Arial Narrow" panose="020B0606020202030204" pitchFamily="34" charset="0"/>
        </a:defRPr>
      </a:lvl4pPr>
      <a:lvl5pPr algn="ctr" rtl="0" eaLnBrk="0" fontAlgn="base" hangingPunct="0">
        <a:spcBef>
          <a:spcPct val="0"/>
        </a:spcBef>
        <a:spcAft>
          <a:spcPct val="0"/>
        </a:spcAft>
        <a:defRPr sz="3600" b="1">
          <a:solidFill>
            <a:schemeClr val="tx2"/>
          </a:solidFill>
          <a:latin typeface="Arial Narrow" panose="020B0606020202030204" pitchFamily="34" charset="0"/>
        </a:defRPr>
      </a:lvl5pPr>
      <a:lvl6pPr marL="457200" algn="ctr" rtl="0" eaLnBrk="0" fontAlgn="base" hangingPunct="0">
        <a:spcBef>
          <a:spcPct val="0"/>
        </a:spcBef>
        <a:spcAft>
          <a:spcPct val="0"/>
        </a:spcAft>
        <a:defRPr sz="3600" b="1">
          <a:solidFill>
            <a:schemeClr val="tx2"/>
          </a:solidFill>
          <a:latin typeface="Arial Narrow" panose="020B0606020202030204" pitchFamily="34" charset="0"/>
        </a:defRPr>
      </a:lvl6pPr>
      <a:lvl7pPr marL="914400" algn="ctr" rtl="0" eaLnBrk="0" fontAlgn="base" hangingPunct="0">
        <a:spcBef>
          <a:spcPct val="0"/>
        </a:spcBef>
        <a:spcAft>
          <a:spcPct val="0"/>
        </a:spcAft>
        <a:defRPr sz="3600" b="1">
          <a:solidFill>
            <a:schemeClr val="tx2"/>
          </a:solidFill>
          <a:latin typeface="Arial Narrow" panose="020B0606020202030204" pitchFamily="34" charset="0"/>
        </a:defRPr>
      </a:lvl7pPr>
      <a:lvl8pPr marL="1371600" algn="ctr" rtl="0" eaLnBrk="0" fontAlgn="base" hangingPunct="0">
        <a:spcBef>
          <a:spcPct val="0"/>
        </a:spcBef>
        <a:spcAft>
          <a:spcPct val="0"/>
        </a:spcAft>
        <a:defRPr sz="3600" b="1">
          <a:solidFill>
            <a:schemeClr val="tx2"/>
          </a:solidFill>
          <a:latin typeface="Arial Narrow" panose="020B0606020202030204" pitchFamily="34" charset="0"/>
        </a:defRPr>
      </a:lvl8pPr>
      <a:lvl9pPr marL="1828800" algn="ctr" rtl="0" eaLnBrk="0" fontAlgn="base" hangingPunct="0">
        <a:spcBef>
          <a:spcPct val="0"/>
        </a:spcBef>
        <a:spcAft>
          <a:spcPct val="0"/>
        </a:spcAft>
        <a:defRPr sz="3600" b="1">
          <a:solidFill>
            <a:schemeClr val="tx2"/>
          </a:solidFill>
          <a:latin typeface="Arial Narrow" panose="020B0606020202030204" pitchFamily="34" charset="0"/>
        </a:defRPr>
      </a:lvl9pPr>
    </p:titleStyle>
    <p:bodyStyle>
      <a:lvl1pPr marL="342900" indent="-342900" algn="l" rtl="0" eaLnBrk="0" fontAlgn="base" hangingPunct="0">
        <a:spcBef>
          <a:spcPct val="20000"/>
        </a:spcBef>
        <a:spcAft>
          <a:spcPct val="0"/>
        </a:spcAft>
        <a:buClr>
          <a:schemeClr val="accent2"/>
        </a:buClr>
        <a:buSzPct val="75000"/>
        <a:buFont typeface="Monotype Sort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accent2"/>
        </a:buClr>
        <a:buSzPct val="75000"/>
        <a:buFont typeface="Wingdings" panose="05000000000000000000" pitchFamily="2" charset="2"/>
        <a:buChar char="u"/>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65000"/>
        <a:buFont typeface="Monotype Sorts" pitchFamily="2" charset="2"/>
        <a:buChar char="l"/>
        <a:defRPr sz="2000">
          <a:solidFill>
            <a:schemeClr val="tx1"/>
          </a:solidFill>
          <a:latin typeface="+mn-lt"/>
        </a:defRPr>
      </a:lvl4pPr>
      <a:lvl5pPr marL="2057400" indent="-228600" algn="l" rtl="0" eaLnBrk="0" fontAlgn="base" hangingPunct="0">
        <a:spcBef>
          <a:spcPct val="20000"/>
        </a:spcBef>
        <a:spcAft>
          <a:spcPct val="0"/>
        </a:spcAft>
        <a:buClr>
          <a:schemeClr val="folHlink"/>
        </a:buClr>
        <a:buSzPct val="100000"/>
        <a:buChar char="»"/>
        <a:defRPr sz="2000">
          <a:solidFill>
            <a:schemeClr val="tx1"/>
          </a:solidFill>
          <a:latin typeface="+mn-lt"/>
        </a:defRPr>
      </a:lvl5pPr>
      <a:lvl6pPr marL="2514600" indent="-228600" algn="l" rtl="0" eaLnBrk="0" fontAlgn="base" hangingPunct="0">
        <a:spcBef>
          <a:spcPct val="20000"/>
        </a:spcBef>
        <a:spcAft>
          <a:spcPct val="0"/>
        </a:spcAft>
        <a:buClr>
          <a:schemeClr val="folHlink"/>
        </a:buClr>
        <a:buSzPct val="100000"/>
        <a:buChar char="»"/>
        <a:defRPr sz="2000">
          <a:solidFill>
            <a:schemeClr val="tx1"/>
          </a:solidFill>
          <a:latin typeface="+mn-lt"/>
        </a:defRPr>
      </a:lvl6pPr>
      <a:lvl7pPr marL="2971800" indent="-228600" algn="l" rtl="0" eaLnBrk="0" fontAlgn="base" hangingPunct="0">
        <a:spcBef>
          <a:spcPct val="20000"/>
        </a:spcBef>
        <a:spcAft>
          <a:spcPct val="0"/>
        </a:spcAft>
        <a:buClr>
          <a:schemeClr val="folHlink"/>
        </a:buClr>
        <a:buSzPct val="100000"/>
        <a:buChar char="»"/>
        <a:defRPr sz="2000">
          <a:solidFill>
            <a:schemeClr val="tx1"/>
          </a:solidFill>
          <a:latin typeface="+mn-lt"/>
        </a:defRPr>
      </a:lvl7pPr>
      <a:lvl8pPr marL="3429000" indent="-228600" algn="l" rtl="0" eaLnBrk="0" fontAlgn="base" hangingPunct="0">
        <a:spcBef>
          <a:spcPct val="20000"/>
        </a:spcBef>
        <a:spcAft>
          <a:spcPct val="0"/>
        </a:spcAft>
        <a:buClr>
          <a:schemeClr val="folHlink"/>
        </a:buClr>
        <a:buSzPct val="100000"/>
        <a:buChar char="»"/>
        <a:defRPr sz="2000">
          <a:solidFill>
            <a:schemeClr val="tx1"/>
          </a:solidFill>
          <a:latin typeface="+mn-lt"/>
        </a:defRPr>
      </a:lvl8pPr>
      <a:lvl9pPr marL="3886200" indent="-228600" algn="l" rtl="0" eaLnBrk="0" fontAlgn="base" hangingPunct="0">
        <a:spcBef>
          <a:spcPct val="20000"/>
        </a:spcBef>
        <a:spcAft>
          <a:spcPct val="0"/>
        </a:spcAft>
        <a:buClr>
          <a:schemeClr val="folHlink"/>
        </a:buClr>
        <a:buSzPct val="10000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p:cNvSpPr>
          <p:nvPr>
            <p:ph type="ctrTitle"/>
          </p:nvPr>
        </p:nvSpPr>
        <p:spPr>
          <a:xfrm>
            <a:off x="157163" y="2590800"/>
            <a:ext cx="8834437" cy="1600200"/>
          </a:xfrm>
        </p:spPr>
        <p:txBody>
          <a:bodyPr vert="horz" wrap="square" lIns="90488" tIns="44450" rIns="90488" bIns="44450" anchor="ctr" anchorCtr="0"/>
          <a:lstStyle/>
          <a:p>
            <a:pPr>
              <a:buClrTx/>
              <a:buSzTx/>
              <a:buFontTx/>
            </a:pPr>
            <a:r>
              <a:rPr lang="vi-VN" altLang="en-US" sz="2800" dirty="0">
                <a:solidFill>
                  <a:schemeClr val="bg1"/>
                </a:solidFill>
                <a:latin typeface="Arial" panose="020B0604020202020204" pitchFamily="34" charset="0"/>
              </a:rPr>
              <a:t>HƯỚNG DẪN TRIỂN KHAI CÔNG TÁC </a:t>
            </a:r>
            <a:br>
              <a:rPr lang="vi-VN" altLang="en-US" sz="2800" dirty="0">
                <a:solidFill>
                  <a:schemeClr val="bg1"/>
                </a:solidFill>
                <a:latin typeface="Arial" panose="020B0604020202020204" pitchFamily="34" charset="0"/>
              </a:rPr>
            </a:br>
            <a:r>
              <a:rPr lang="vi-VN" altLang="en-US" sz="2800" dirty="0">
                <a:solidFill>
                  <a:schemeClr val="bg1"/>
                </a:solidFill>
                <a:latin typeface="Arial" panose="020B0604020202020204" pitchFamily="34" charset="0"/>
              </a:rPr>
              <a:t>Y TẾ TRƯỜNG HỌC TẠI CÁC CƠ SỞ GIÁO DỤC</a:t>
            </a:r>
          </a:p>
        </p:txBody>
      </p:sp>
      <p:sp>
        <p:nvSpPr>
          <p:cNvPr id="6147" name="Rectangle 3"/>
          <p:cNvSpPr>
            <a:spLocks noGrp="1"/>
          </p:cNvSpPr>
          <p:nvPr>
            <p:ph type="subTitle" idx="1"/>
          </p:nvPr>
        </p:nvSpPr>
        <p:spPr>
          <a:xfrm>
            <a:off x="457200" y="4572000"/>
            <a:ext cx="8077200" cy="1447800"/>
          </a:xfrm>
        </p:spPr>
        <p:txBody>
          <a:bodyPr vert="horz" wrap="square" lIns="90488" tIns="44450" rIns="90488" bIns="44450" anchor="t" anchorCtr="0"/>
          <a:lstStyle/>
          <a:p>
            <a:pPr marL="342900" indent="-342900">
              <a:buSzPct val="75000"/>
            </a:pPr>
            <a:endParaRPr lang="en-US" altLang="en-US" sz="1600" i="1">
              <a:solidFill>
                <a:schemeClr val="bg1"/>
              </a:solidFill>
              <a:latin typeface="Arial" panose="020B0604020202020204" pitchFamily="34" charset="0"/>
              <a:ea typeface="+mn-ea"/>
              <a:cs typeface="+mn-cs"/>
            </a:endParaRPr>
          </a:p>
          <a:p>
            <a:pPr marL="342900" indent="-342900">
              <a:buSzPct val="75000"/>
            </a:pPr>
            <a:endParaRPr lang="en-US" altLang="en-US" sz="1600" b="1" i="1">
              <a:solidFill>
                <a:schemeClr val="bg1"/>
              </a:solidFill>
              <a:latin typeface="Arial" panose="020B0604020202020204" pitchFamily="34" charset="0"/>
            </a:endParaRPr>
          </a:p>
          <a:p>
            <a:pPr marL="342900" indent="-342900">
              <a:buSzPct val="75000"/>
            </a:pPr>
            <a:endParaRPr lang="en-US" altLang="en-US" sz="1600" b="1" i="1">
              <a:solidFill>
                <a:schemeClr val="bg1"/>
              </a:solidFill>
              <a:latin typeface="Arial" panose="020B0604020202020204" pitchFamily="34" charset="0"/>
            </a:endParaRPr>
          </a:p>
          <a:p>
            <a:pPr marL="342900" indent="-342900">
              <a:buSzPct val="75000"/>
            </a:pPr>
            <a:endParaRPr lang="en-US" altLang="en-US" sz="1600" b="1" i="1">
              <a:solidFill>
                <a:schemeClr val="bg1"/>
              </a:solidFill>
              <a:latin typeface="Arial" panose="020B0604020202020204" pitchFamily="34" charset="0"/>
            </a:endParaRPr>
          </a:p>
          <a:p>
            <a:pPr marL="342900" indent="-342900">
              <a:buSzPct val="75000"/>
            </a:pPr>
            <a:r>
              <a:rPr lang="en-US" altLang="en-US" sz="1800" b="1">
                <a:solidFill>
                  <a:schemeClr val="bg1"/>
                </a:solidFill>
                <a:latin typeface="Arial" panose="020B0604020202020204" pitchFamily="34" charset="0"/>
              </a:rPr>
              <a:t>Ninh </a:t>
            </a:r>
            <a:r>
              <a:rPr lang="en-US" altLang="en-US" sz="1800" b="1" dirty="0" err="1">
                <a:solidFill>
                  <a:schemeClr val="bg1"/>
                </a:solidFill>
                <a:latin typeface="Arial" panose="020B0604020202020204" pitchFamily="34" charset="0"/>
              </a:rPr>
              <a:t>Bình</a:t>
            </a:r>
            <a:r>
              <a:rPr lang="en-US" altLang="en-US" sz="1800" b="1" dirty="0">
                <a:solidFill>
                  <a:schemeClr val="bg1"/>
                </a:solidFill>
                <a:latin typeface="Arial" panose="020B0604020202020204" pitchFamily="34" charset="0"/>
                <a:ea typeface="+mn-ea"/>
                <a:cs typeface="+mn-cs"/>
              </a:rPr>
              <a:t>, 12 - 2025</a:t>
            </a:r>
          </a:p>
        </p:txBody>
      </p:sp>
      <p:sp>
        <p:nvSpPr>
          <p:cNvPr id="6148" name="Rectangle 4"/>
          <p:cNvSpPr/>
          <p:nvPr/>
        </p:nvSpPr>
        <p:spPr>
          <a:xfrm>
            <a:off x="1600200" y="449759"/>
            <a:ext cx="5989139" cy="769441"/>
          </a:xfrm>
          <a:prstGeom prst="rect">
            <a:avLst/>
          </a:prstGeom>
          <a:noFill/>
          <a:ln w="12700">
            <a:noFill/>
          </a:ln>
        </p:spPr>
        <p:txBody>
          <a:bodyPr wrap="none">
            <a:spAutoFit/>
          </a:bodyPr>
          <a:lstStyle>
            <a:lvl1pPr marL="342900" indent="-342900" algn="l" rtl="0" eaLnBrk="0" fontAlgn="base" hangingPunct="0">
              <a:spcBef>
                <a:spcPct val="20000"/>
              </a:spcBef>
              <a:spcAft>
                <a:spcPct val="0"/>
              </a:spcAft>
              <a:buClr>
                <a:schemeClr val="accent2"/>
              </a:buClr>
              <a:buSzPct val="75000"/>
              <a:buFont typeface="Monotype Sort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accent2"/>
              </a:buClr>
              <a:buSzPct val="75000"/>
              <a:buFont typeface="Wingdings" panose="05000000000000000000" pitchFamily="2" charset="2"/>
              <a:buChar char="u"/>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65000"/>
              <a:buFont typeface="Monotype Sorts" pitchFamily="2" charset="2"/>
              <a:buChar char="l"/>
              <a:defRPr sz="2000">
                <a:solidFill>
                  <a:schemeClr val="tx1"/>
                </a:solidFill>
                <a:latin typeface="+mn-lt"/>
              </a:defRPr>
            </a:lvl4pPr>
            <a:lvl5pPr marL="2057400" indent="-228600" algn="l" rtl="0" eaLnBrk="0" fontAlgn="base" hangingPunct="0">
              <a:spcBef>
                <a:spcPct val="20000"/>
              </a:spcBef>
              <a:spcAft>
                <a:spcPct val="0"/>
              </a:spcAft>
              <a:buClr>
                <a:schemeClr val="folHlink"/>
              </a:buClr>
              <a:buSzPct val="100000"/>
              <a:buChar char="»"/>
              <a:defRPr sz="2000">
                <a:solidFill>
                  <a:schemeClr val="tx1"/>
                </a:solidFill>
                <a:latin typeface="+mn-lt"/>
              </a:defRPr>
            </a:lvl5pPr>
          </a:lstStyle>
          <a:p>
            <a:pPr marL="0" lvl="0" indent="0" algn="ctr">
              <a:buNone/>
            </a:pPr>
            <a:r>
              <a:rPr lang="en-US" altLang="en-US" sz="2000" dirty="0">
                <a:solidFill>
                  <a:schemeClr val="bg1"/>
                </a:solidFill>
                <a:latin typeface="Arial" panose="020B0604020202020204" pitchFamily="34" charset="0"/>
              </a:rPr>
              <a:t>SỞ Y TẾ</a:t>
            </a:r>
          </a:p>
          <a:p>
            <a:pPr marL="0" lvl="0" indent="0" algn="ctr">
              <a:buNone/>
            </a:pPr>
            <a:r>
              <a:rPr lang="en-US" altLang="en-US" sz="2000" b="1" dirty="0">
                <a:solidFill>
                  <a:schemeClr val="bg1"/>
                </a:solidFill>
                <a:latin typeface="Arial" panose="020B0604020202020204" pitchFamily="34" charset="0"/>
              </a:rPr>
              <a:t>TRUNG TÂM KIỂM SOÁT BENH TẬT NỊNH BÌNH</a:t>
            </a:r>
          </a:p>
        </p:txBody>
      </p:sp>
      <p:pic>
        <p:nvPicPr>
          <p:cNvPr id="3" name="Picture 2">
            <a:extLst>
              <a:ext uri="{FF2B5EF4-FFF2-40B4-BE49-F238E27FC236}">
                <a16:creationId xmlns:a16="http://schemas.microsoft.com/office/drawing/2014/main" id="{FF1E1592-8E47-4BA8-8D88-3AC3E06129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69" y="228599"/>
            <a:ext cx="1060231" cy="990601"/>
          </a:xfrm>
          <a:prstGeom prst="rect">
            <a:avLst/>
          </a:prstGeom>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p:cNvSpPr>
          <p:nvPr>
            <p:ph type="title"/>
          </p:nvPr>
        </p:nvSpPr>
        <p:spPr>
          <a:xfrm>
            <a:off x="533400" y="457200"/>
            <a:ext cx="7856538" cy="762000"/>
          </a:xfrm>
          <a:blipFill rotWithShape="1">
            <a:blip r:embed="rId2"/>
          </a:blipFill>
        </p:spPr>
        <p:txBody>
          <a:bodyPr vert="horz" wrap="square" lIns="90488" tIns="44450" rIns="90488" bIns="44450" anchor="b" anchorCtr="0"/>
          <a:lstStyle/>
          <a:p>
            <a:r>
              <a:rPr lang="en-US" altLang="en-US" sz="2800" dirty="0">
                <a:solidFill>
                  <a:schemeClr val="bg1"/>
                </a:solidFill>
                <a:latin typeface="Arial" panose="020B0604020202020204" pitchFamily="34" charset="0"/>
                <a:cs typeface="Arial" panose="020B0604020202020204" pitchFamily="34" charset="0"/>
              </a:rPr>
              <a:t>2. NHIỆM VỤ CỦA NHÂN VIÊN Y TẾ TRONG TRƯỜNG HỌC</a:t>
            </a:r>
            <a:endParaRPr lang="en-US" altLang="en-US" sz="2800" dirty="0">
              <a:solidFill>
                <a:schemeClr val="bg1"/>
              </a:solidFill>
              <a:latin typeface="Arial" panose="020B0604020202020204" pitchFamily="34" charset="0"/>
              <a:ea typeface="Arial" panose="020B0604020202020204" pitchFamily="34" charset="0"/>
            </a:endParaRPr>
          </a:p>
        </p:txBody>
      </p:sp>
      <p:sp>
        <p:nvSpPr>
          <p:cNvPr id="25603" name="Rectangle 1"/>
          <p:cNvSpPr/>
          <p:nvPr/>
        </p:nvSpPr>
        <p:spPr>
          <a:xfrm>
            <a:off x="254000" y="1600200"/>
            <a:ext cx="8507413" cy="156966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accent2"/>
              </a:buClr>
              <a:buSzPct val="75000"/>
              <a:buFont typeface="Monotype Sort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accent2"/>
              </a:buClr>
              <a:buSzPct val="75000"/>
              <a:buFont typeface="Wingdings" panose="05000000000000000000" pitchFamily="2" charset="2"/>
              <a:buChar char="u"/>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65000"/>
              <a:buFont typeface="Monotype Sorts" pitchFamily="2" charset="2"/>
              <a:buChar char="l"/>
              <a:defRPr sz="2000">
                <a:solidFill>
                  <a:schemeClr val="tx1"/>
                </a:solidFill>
                <a:latin typeface="+mn-lt"/>
              </a:defRPr>
            </a:lvl4pPr>
            <a:lvl5pPr marL="2057400" indent="-228600" algn="l" rtl="0" eaLnBrk="0" fontAlgn="base" hangingPunct="0">
              <a:spcBef>
                <a:spcPct val="20000"/>
              </a:spcBef>
              <a:spcAft>
                <a:spcPct val="0"/>
              </a:spcAft>
              <a:buClr>
                <a:schemeClr val="folHlink"/>
              </a:buClr>
              <a:buSzPct val="100000"/>
              <a:buChar char="»"/>
              <a:defRPr sz="2000">
                <a:solidFill>
                  <a:schemeClr val="tx1"/>
                </a:solidFill>
                <a:latin typeface="+mn-lt"/>
              </a:defRPr>
            </a:lvl5pPr>
          </a:lstStyle>
          <a:p>
            <a:pPr marL="0" lvl="0" indent="0">
              <a:spcBef>
                <a:spcPct val="0"/>
              </a:spcBef>
              <a:buClrTx/>
              <a:buSzTx/>
              <a:buFontTx/>
              <a:buNone/>
            </a:pPr>
            <a:r>
              <a:rPr lang="pt-BR" altLang="en-US" sz="2800" b="1" u="sng" dirty="0">
                <a:solidFill>
                  <a:srgbClr val="FF0000"/>
                </a:solidFill>
                <a:highlight>
                  <a:srgbClr val="FFFF00"/>
                </a:highlight>
                <a:latin typeface="Arial" panose="020B0604020202020204" pitchFamily="34" charset="0"/>
              </a:rPr>
              <a:t>Nhiệm </a:t>
            </a:r>
            <a:r>
              <a:rPr lang="pt-BR" altLang="en-US" sz="2800" b="1" u="sng">
                <a:solidFill>
                  <a:srgbClr val="FF0000"/>
                </a:solidFill>
                <a:highlight>
                  <a:srgbClr val="FFFF00"/>
                </a:highlight>
                <a:latin typeface="Arial" panose="020B0604020202020204" pitchFamily="34" charset="0"/>
              </a:rPr>
              <a:t>vụ 3</a:t>
            </a:r>
            <a:r>
              <a:rPr lang="pt-BR" altLang="en-US" sz="2800" b="1">
                <a:solidFill>
                  <a:srgbClr val="FF0000"/>
                </a:solidFill>
                <a:highlight>
                  <a:srgbClr val="FFFF00"/>
                </a:highlight>
                <a:latin typeface="Arial" panose="020B0604020202020204" pitchFamily="34" charset="0"/>
              </a:rPr>
              <a:t>. </a:t>
            </a:r>
            <a:r>
              <a:rPr lang="pt-BR">
                <a:solidFill>
                  <a:srgbClr val="FF0000"/>
                </a:solidFill>
              </a:rPr>
              <a:t>Phối hợp với các cơ sở y tế có đủ điều kiện để tổ chức khám, điều trị theo các chuyên khoa cho học sinh</a:t>
            </a:r>
            <a:r>
              <a:rPr lang="pt-BR" altLang="en-US" sz="2800" b="1">
                <a:solidFill>
                  <a:srgbClr val="FF0000"/>
                </a:solidFill>
                <a:latin typeface="Arial" panose="020B0604020202020204" pitchFamily="34" charset="0"/>
              </a:rPr>
              <a:t> </a:t>
            </a:r>
            <a:endParaRPr lang="pt-BR" altLang="en-US" sz="2800" b="1" dirty="0">
              <a:solidFill>
                <a:srgbClr val="FF0000"/>
              </a:solidFill>
              <a:latin typeface="Arial" panose="020B0604020202020204" pitchFamily="34" charset="0"/>
            </a:endParaRPr>
          </a:p>
        </p:txBody>
      </p:sp>
      <p:pic>
        <p:nvPicPr>
          <p:cNvPr id="23556" name="Picture 5"/>
          <p:cNvPicPr>
            <a:picLocks noChangeAspect="1"/>
          </p:cNvPicPr>
          <p:nvPr/>
        </p:nvPicPr>
        <p:blipFill>
          <a:blip r:embed="rId3"/>
          <a:stretch>
            <a:fillRect/>
          </a:stretch>
        </p:blipFill>
        <p:spPr>
          <a:xfrm>
            <a:off x="3810000" y="2819400"/>
            <a:ext cx="5144770" cy="3642995"/>
          </a:xfrm>
          <a:prstGeom prst="rect">
            <a:avLst/>
          </a:prstGeom>
          <a:noFill/>
          <a:ln w="12700">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p:cNvSpPr>
          <p:nvPr>
            <p:ph type="title"/>
          </p:nvPr>
        </p:nvSpPr>
        <p:spPr>
          <a:xfrm>
            <a:off x="533400" y="304800"/>
            <a:ext cx="7856538" cy="914400"/>
          </a:xfrm>
        </p:spPr>
        <p:txBody>
          <a:bodyPr vert="horz" wrap="square" lIns="90488" tIns="44450" rIns="90488" bIns="44450" anchor="b" anchorCtr="0"/>
          <a:lstStyle/>
          <a:p>
            <a:r>
              <a:rPr lang="en-US" altLang="en-US" sz="2800" dirty="0">
                <a:solidFill>
                  <a:schemeClr val="bg1"/>
                </a:solidFill>
                <a:latin typeface="Arial" panose="020B0604020202020204" pitchFamily="34" charset="0"/>
                <a:cs typeface="Arial" panose="020B0604020202020204" pitchFamily="34" charset="0"/>
              </a:rPr>
              <a:t>3. NHIỆM VỤ CỦA NHÂN VIÊN Y TẾ TRONG TRƯỜNG HỌC</a:t>
            </a:r>
            <a:endParaRPr lang="en-US" altLang="en-US" sz="2800" dirty="0">
              <a:solidFill>
                <a:schemeClr val="bg1"/>
              </a:solidFill>
              <a:latin typeface="Arial" panose="020B0604020202020204" pitchFamily="34" charset="0"/>
              <a:ea typeface="Arial" panose="020B0604020202020204" pitchFamily="34" charset="0"/>
            </a:endParaRPr>
          </a:p>
        </p:txBody>
      </p:sp>
      <p:sp>
        <p:nvSpPr>
          <p:cNvPr id="22531" name="Rectangle 1"/>
          <p:cNvSpPr/>
          <p:nvPr/>
        </p:nvSpPr>
        <p:spPr>
          <a:xfrm>
            <a:off x="254000" y="1800225"/>
            <a:ext cx="8507413" cy="138430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accent2"/>
              </a:buClr>
              <a:buSzPct val="75000"/>
              <a:buFont typeface="Monotype Sort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accent2"/>
              </a:buClr>
              <a:buSzPct val="75000"/>
              <a:buFont typeface="Wingdings" panose="05000000000000000000" pitchFamily="2" charset="2"/>
              <a:buChar char="u"/>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65000"/>
              <a:buFont typeface="Monotype Sorts" pitchFamily="2" charset="2"/>
              <a:buChar char="l"/>
              <a:defRPr sz="2000">
                <a:solidFill>
                  <a:schemeClr val="tx1"/>
                </a:solidFill>
                <a:latin typeface="+mn-lt"/>
              </a:defRPr>
            </a:lvl4pPr>
            <a:lvl5pPr marL="2057400" indent="-228600" algn="l" rtl="0" eaLnBrk="0" fontAlgn="base" hangingPunct="0">
              <a:spcBef>
                <a:spcPct val="20000"/>
              </a:spcBef>
              <a:spcAft>
                <a:spcPct val="0"/>
              </a:spcAft>
              <a:buClr>
                <a:schemeClr val="folHlink"/>
              </a:buClr>
              <a:buSzPct val="100000"/>
              <a:buChar char="»"/>
              <a:defRPr sz="2000">
                <a:solidFill>
                  <a:schemeClr val="tx1"/>
                </a:solidFill>
                <a:latin typeface="+mn-lt"/>
              </a:defRPr>
            </a:lvl5pPr>
          </a:lstStyle>
          <a:p>
            <a:pPr marL="0" lvl="0" indent="0" algn="just">
              <a:spcBef>
                <a:spcPct val="0"/>
              </a:spcBef>
              <a:buClrTx/>
              <a:buSzTx/>
              <a:buFontTx/>
              <a:buNone/>
            </a:pPr>
            <a:r>
              <a:rPr lang="pt-BR" altLang="en-US" sz="2800" b="1" u="sng" dirty="0">
                <a:solidFill>
                  <a:srgbClr val="FF0000"/>
                </a:solidFill>
                <a:highlight>
                  <a:srgbClr val="FFFF00"/>
                </a:highlight>
                <a:latin typeface="Arial" panose="020B0604020202020204" pitchFamily="34" charset="0"/>
              </a:rPr>
              <a:t>Nhiệm </a:t>
            </a:r>
            <a:r>
              <a:rPr lang="pt-BR" altLang="en-US" sz="2800" b="1" u="sng">
                <a:solidFill>
                  <a:srgbClr val="FF0000"/>
                </a:solidFill>
                <a:highlight>
                  <a:srgbClr val="FFFF00"/>
                </a:highlight>
                <a:latin typeface="Arial" panose="020B0604020202020204" pitchFamily="34" charset="0"/>
              </a:rPr>
              <a:t>vụ 4</a:t>
            </a:r>
            <a:r>
              <a:rPr lang="pt-BR" altLang="en-US" sz="2800" b="1">
                <a:solidFill>
                  <a:srgbClr val="FF0000"/>
                </a:solidFill>
                <a:highlight>
                  <a:srgbClr val="FFFF00"/>
                </a:highlight>
                <a:latin typeface="Arial" panose="020B0604020202020204" pitchFamily="34" charset="0"/>
              </a:rPr>
              <a:t>.  Tổ chức s</a:t>
            </a:r>
            <a:r>
              <a:rPr lang="pt-BR" altLang="en-US" sz="2800" b="1">
                <a:solidFill>
                  <a:schemeClr val="bg1"/>
                </a:solidFill>
                <a:highlight>
                  <a:srgbClr val="FFFF00"/>
                </a:highlight>
                <a:latin typeface="Arial" panose="020B0604020202020204" pitchFamily="34" charset="0"/>
              </a:rPr>
              <a:t>ơ </a:t>
            </a:r>
            <a:r>
              <a:rPr lang="pt-BR" altLang="en-US" sz="2800" b="1" dirty="0">
                <a:solidFill>
                  <a:schemeClr val="bg1"/>
                </a:solidFill>
                <a:highlight>
                  <a:srgbClr val="FFFF00"/>
                </a:highlight>
                <a:latin typeface="Arial" panose="020B0604020202020204" pitchFamily="34" charset="0"/>
              </a:rPr>
              <a:t>cấp cứu và xử lý ban đầu các trường hợp tai nạn, thương tích và bệnh tật của học sinh trong trường học.</a:t>
            </a:r>
          </a:p>
        </p:txBody>
      </p:sp>
      <p:sp>
        <p:nvSpPr>
          <p:cNvPr id="22532" name="Rectangle 2"/>
          <p:cNvSpPr/>
          <p:nvPr/>
        </p:nvSpPr>
        <p:spPr>
          <a:xfrm>
            <a:off x="254000" y="3408680"/>
            <a:ext cx="5114290" cy="286131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accent2"/>
              </a:buClr>
              <a:buSzPct val="75000"/>
              <a:buFont typeface="Monotype Sort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accent2"/>
              </a:buClr>
              <a:buSzPct val="75000"/>
              <a:buFont typeface="Wingdings" panose="05000000000000000000" pitchFamily="2" charset="2"/>
              <a:buChar char="u"/>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65000"/>
              <a:buFont typeface="Monotype Sorts" pitchFamily="2" charset="2"/>
              <a:buChar char="l"/>
              <a:defRPr sz="2000">
                <a:solidFill>
                  <a:schemeClr val="tx1"/>
                </a:solidFill>
                <a:latin typeface="+mn-lt"/>
              </a:defRPr>
            </a:lvl4pPr>
            <a:lvl5pPr marL="2057400" indent="-228600" algn="l" rtl="0" eaLnBrk="0" fontAlgn="base" hangingPunct="0">
              <a:spcBef>
                <a:spcPct val="20000"/>
              </a:spcBef>
              <a:spcAft>
                <a:spcPct val="0"/>
              </a:spcAft>
              <a:buClr>
                <a:schemeClr val="folHlink"/>
              </a:buClr>
              <a:buSzPct val="100000"/>
              <a:buChar char="»"/>
              <a:defRPr sz="2000">
                <a:solidFill>
                  <a:schemeClr val="tx1"/>
                </a:solidFill>
                <a:latin typeface="+mn-lt"/>
              </a:defRPr>
            </a:lvl5pPr>
          </a:lstStyle>
          <a:p>
            <a:pPr marL="170815" lvl="0" indent="-170815" algn="just">
              <a:spcBef>
                <a:spcPct val="0"/>
              </a:spcBef>
              <a:buClrTx/>
              <a:buSzTx/>
              <a:buFontTx/>
              <a:buNone/>
            </a:pPr>
            <a:r>
              <a:rPr lang="pt-BR" altLang="en-US" sz="2000" dirty="0">
                <a:solidFill>
                  <a:schemeClr val="bg1"/>
                </a:solidFill>
                <a:latin typeface="Arial" panose="020B0604020202020204" pitchFamily="34" charset="0"/>
              </a:rPr>
              <a:t>- Thường xuyên kiểm tra tủ thuốc, túi thuốc cấp cứu, dụng cụ sơ cấp cứu .</a:t>
            </a:r>
            <a:endParaRPr lang="en-US" altLang="en-US" sz="2000" dirty="0">
              <a:solidFill>
                <a:schemeClr val="bg1"/>
              </a:solidFill>
              <a:latin typeface="Arial" panose="020B0604020202020204" pitchFamily="34" charset="0"/>
            </a:endParaRPr>
          </a:p>
          <a:p>
            <a:pPr marL="170815" lvl="0" indent="-170815" algn="just">
              <a:spcBef>
                <a:spcPct val="0"/>
              </a:spcBef>
              <a:buClrTx/>
              <a:buSzTx/>
              <a:buFontTx/>
              <a:buNone/>
            </a:pPr>
            <a:r>
              <a:rPr lang="pt-BR" altLang="en-US" sz="2000" dirty="0">
                <a:solidFill>
                  <a:schemeClr val="bg1"/>
                </a:solidFill>
                <a:latin typeface="Arial" panose="020B0604020202020204" pitchFamily="34" charset="0"/>
              </a:rPr>
              <a:t>- Thường xuyên có mặt tại trường khi học sinh học tập, sẵn sàng tiến hành sơ cấp cứu các tình huống </a:t>
            </a:r>
            <a:r>
              <a:rPr lang="en-US" altLang="pt-BR" sz="2000" dirty="0">
                <a:solidFill>
                  <a:schemeClr val="bg1"/>
                </a:solidFill>
                <a:latin typeface="Arial" panose="020B0604020202020204" pitchFamily="34" charset="0"/>
              </a:rPr>
              <a:t>TNTT</a:t>
            </a:r>
            <a:r>
              <a:rPr lang="pt-BR" altLang="en-US" sz="2000" dirty="0">
                <a:solidFill>
                  <a:schemeClr val="bg1"/>
                </a:solidFill>
                <a:latin typeface="Arial" panose="020B0604020202020204" pitchFamily="34" charset="0"/>
              </a:rPr>
              <a:t>, bệnh tật và các vấn đề sức khỏe của học sinh.</a:t>
            </a:r>
            <a:endParaRPr lang="en-US" altLang="en-US" sz="2000" dirty="0">
              <a:solidFill>
                <a:schemeClr val="bg1"/>
              </a:solidFill>
              <a:latin typeface="Arial" panose="020B0604020202020204" pitchFamily="34" charset="0"/>
            </a:endParaRPr>
          </a:p>
          <a:p>
            <a:pPr marL="170815" lvl="0" indent="-170815" algn="just">
              <a:spcBef>
                <a:spcPct val="0"/>
              </a:spcBef>
              <a:buClrTx/>
              <a:buSzTx/>
              <a:buFontTx/>
              <a:buNone/>
            </a:pPr>
            <a:r>
              <a:rPr lang="pt-BR" altLang="en-US" sz="2000" dirty="0">
                <a:solidFill>
                  <a:schemeClr val="bg1"/>
                </a:solidFill>
                <a:latin typeface="Arial" panose="020B0604020202020204" pitchFamily="34" charset="0"/>
              </a:rPr>
              <a:t>- Thông báo cho gia đình và phối hợp với gia đình đưa trẻ em, học sinh đến cơ sở y tế để tiếp tục theo dõi, điều trị.</a:t>
            </a:r>
            <a:endParaRPr lang="en-US" altLang="en-US" sz="2000" dirty="0">
              <a:solidFill>
                <a:schemeClr val="bg1"/>
              </a:solidFill>
              <a:latin typeface="Arial" panose="020B0604020202020204" pitchFamily="34" charset="0"/>
            </a:endParaRPr>
          </a:p>
        </p:txBody>
      </p:sp>
      <p:pic>
        <p:nvPicPr>
          <p:cNvPr id="22533" name="Picture 1"/>
          <p:cNvPicPr>
            <a:picLocks noChangeAspect="1"/>
          </p:cNvPicPr>
          <p:nvPr/>
        </p:nvPicPr>
        <p:blipFill>
          <a:blip r:embed="rId2"/>
          <a:stretch>
            <a:fillRect/>
          </a:stretch>
        </p:blipFill>
        <p:spPr>
          <a:xfrm>
            <a:off x="5486400" y="4870450"/>
            <a:ext cx="3122613" cy="1830388"/>
          </a:xfrm>
          <a:prstGeom prst="rect">
            <a:avLst/>
          </a:prstGeom>
          <a:noFill/>
          <a:ln w="9525">
            <a:noFill/>
          </a:ln>
        </p:spPr>
      </p:pic>
      <p:pic>
        <p:nvPicPr>
          <p:cNvPr id="22534" name="Picture 3"/>
          <p:cNvPicPr>
            <a:picLocks noChangeAspect="1"/>
          </p:cNvPicPr>
          <p:nvPr/>
        </p:nvPicPr>
        <p:blipFill>
          <a:blip r:embed="rId3"/>
          <a:stretch>
            <a:fillRect/>
          </a:stretch>
        </p:blipFill>
        <p:spPr>
          <a:xfrm>
            <a:off x="6124575" y="3184525"/>
            <a:ext cx="2465388" cy="1630363"/>
          </a:xfrm>
          <a:prstGeom prst="rect">
            <a:avLst/>
          </a:prstGeom>
          <a:noFill/>
          <a:ln w="9525">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p:cNvSpPr>
          <p:nvPr>
            <p:ph type="title"/>
          </p:nvPr>
        </p:nvSpPr>
        <p:spPr>
          <a:xfrm>
            <a:off x="533400" y="304800"/>
            <a:ext cx="7856538" cy="914400"/>
          </a:xfrm>
        </p:spPr>
        <p:txBody>
          <a:bodyPr vert="horz" wrap="square" lIns="90488" tIns="44450" rIns="90488" bIns="44450" anchor="b" anchorCtr="0"/>
          <a:lstStyle/>
          <a:p>
            <a:r>
              <a:rPr lang="en-US" altLang="en-US" sz="2800" dirty="0">
                <a:solidFill>
                  <a:schemeClr val="bg1"/>
                </a:solidFill>
                <a:latin typeface="Arial" panose="020B0604020202020204" pitchFamily="34" charset="0"/>
                <a:cs typeface="Arial" panose="020B0604020202020204" pitchFamily="34" charset="0"/>
              </a:rPr>
              <a:t>3. NHIỆM VỤ CỦA NHÂN VIÊN Y TẾ TRONG TRƯỜNG HỌC</a:t>
            </a:r>
            <a:endParaRPr lang="en-US" altLang="en-US" sz="2800" dirty="0">
              <a:solidFill>
                <a:schemeClr val="bg1"/>
              </a:solidFill>
              <a:latin typeface="Arial" panose="020B0604020202020204" pitchFamily="34" charset="0"/>
              <a:ea typeface="Arial" panose="020B0604020202020204" pitchFamily="34" charset="0"/>
            </a:endParaRPr>
          </a:p>
        </p:txBody>
      </p:sp>
      <p:sp>
        <p:nvSpPr>
          <p:cNvPr id="22531" name="Rectangle 1"/>
          <p:cNvSpPr/>
          <p:nvPr/>
        </p:nvSpPr>
        <p:spPr>
          <a:xfrm>
            <a:off x="254000" y="1800225"/>
            <a:ext cx="8507413" cy="1384995"/>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accent2"/>
              </a:buClr>
              <a:buSzPct val="75000"/>
              <a:buFont typeface="Monotype Sort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accent2"/>
              </a:buClr>
              <a:buSzPct val="75000"/>
              <a:buFont typeface="Wingdings" panose="05000000000000000000" pitchFamily="2" charset="2"/>
              <a:buChar char="u"/>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65000"/>
              <a:buFont typeface="Monotype Sorts" pitchFamily="2" charset="2"/>
              <a:buChar char="l"/>
              <a:defRPr sz="2000">
                <a:solidFill>
                  <a:schemeClr val="tx1"/>
                </a:solidFill>
                <a:latin typeface="+mn-lt"/>
              </a:defRPr>
            </a:lvl4pPr>
            <a:lvl5pPr marL="2057400" indent="-228600" algn="l" rtl="0" eaLnBrk="0" fontAlgn="base" hangingPunct="0">
              <a:spcBef>
                <a:spcPct val="20000"/>
              </a:spcBef>
              <a:spcAft>
                <a:spcPct val="0"/>
              </a:spcAft>
              <a:buClr>
                <a:schemeClr val="folHlink"/>
              </a:buClr>
              <a:buSzPct val="100000"/>
              <a:buChar char="»"/>
              <a:defRPr sz="2000">
                <a:solidFill>
                  <a:schemeClr val="tx1"/>
                </a:solidFill>
                <a:latin typeface="+mn-lt"/>
              </a:defRPr>
            </a:lvl5pPr>
          </a:lstStyle>
          <a:p>
            <a:pPr marL="0" lvl="0" indent="0" algn="just">
              <a:spcBef>
                <a:spcPct val="0"/>
              </a:spcBef>
              <a:buClrTx/>
              <a:buSzTx/>
              <a:buFontTx/>
              <a:buNone/>
            </a:pPr>
            <a:r>
              <a:rPr lang="pt-BR" altLang="en-US" sz="2800" b="1" u="sng" dirty="0">
                <a:solidFill>
                  <a:srgbClr val="FF0000"/>
                </a:solidFill>
                <a:highlight>
                  <a:srgbClr val="FFFF00"/>
                </a:highlight>
                <a:latin typeface="Arial" panose="020B0604020202020204" pitchFamily="34" charset="0"/>
              </a:rPr>
              <a:t>Nhiệm vụ 5</a:t>
            </a:r>
            <a:r>
              <a:rPr lang="pt-BR" altLang="en-US" sz="2800" b="1" dirty="0">
                <a:solidFill>
                  <a:srgbClr val="FF0000"/>
                </a:solidFill>
                <a:highlight>
                  <a:srgbClr val="FFFF00"/>
                </a:highlight>
                <a:latin typeface="Arial" panose="020B0604020202020204" pitchFamily="34" charset="0"/>
              </a:rPr>
              <a:t>.  Hướng dẫn bữa ăn học đường đảm bảo dinh dưỡng hợp lý, đa dạng thực phẩm, phù hợp với đối tượng và lứa tuổi</a:t>
            </a:r>
            <a:r>
              <a:rPr lang="pt-BR" altLang="en-US" sz="2800" b="1" dirty="0">
                <a:solidFill>
                  <a:schemeClr val="bg1"/>
                </a:solidFill>
                <a:highlight>
                  <a:srgbClr val="FFFF00"/>
                </a:highlight>
                <a:latin typeface="Arial" panose="020B0604020202020204" pitchFamily="34" charset="0"/>
              </a:rPr>
              <a:t>.</a:t>
            </a:r>
          </a:p>
        </p:txBody>
      </p:sp>
      <p:pic>
        <p:nvPicPr>
          <p:cNvPr id="100" name="Picture 99"/>
          <p:cNvPicPr/>
          <p:nvPr/>
        </p:nvPicPr>
        <p:blipFill>
          <a:blip r:embed="rId2"/>
          <a:stretch>
            <a:fillRect/>
          </a:stretch>
        </p:blipFill>
        <p:spPr>
          <a:xfrm>
            <a:off x="4328795" y="3429000"/>
            <a:ext cx="4270375" cy="3027680"/>
          </a:xfrm>
          <a:prstGeom prst="rect">
            <a:avLst/>
          </a:prstGeom>
          <a:noFill/>
          <a:ln w="9525">
            <a:noFill/>
          </a:ln>
        </p:spPr>
      </p:pic>
      <p:pic>
        <p:nvPicPr>
          <p:cNvPr id="2" name="Picture 1"/>
          <p:cNvPicPr>
            <a:picLocks noChangeAspect="1"/>
          </p:cNvPicPr>
          <p:nvPr/>
        </p:nvPicPr>
        <p:blipFill>
          <a:blip r:embed="rId3"/>
          <a:stretch>
            <a:fillRect/>
          </a:stretch>
        </p:blipFill>
        <p:spPr>
          <a:xfrm>
            <a:off x="609600" y="3505200"/>
            <a:ext cx="3199765" cy="296418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p:cNvSpPr>
          <p:nvPr>
            <p:ph type="title"/>
          </p:nvPr>
        </p:nvSpPr>
        <p:spPr>
          <a:xfrm>
            <a:off x="533400" y="457200"/>
            <a:ext cx="7856538" cy="762000"/>
          </a:xfrm>
        </p:spPr>
        <p:txBody>
          <a:bodyPr vert="horz" wrap="square" lIns="90488" tIns="44450" rIns="90488" bIns="44450" anchor="b" anchorCtr="0"/>
          <a:lstStyle/>
          <a:p>
            <a:r>
              <a:rPr lang="en-US" altLang="en-US" sz="2800" dirty="0">
                <a:solidFill>
                  <a:schemeClr val="bg1"/>
                </a:solidFill>
              </a:rPr>
              <a:t>2. NHIỆM VỤ CỦA NHÂN VIÊN Y TẾ TRONG TRƯỜNG HỌC</a:t>
            </a:r>
          </a:p>
        </p:txBody>
      </p:sp>
      <p:sp>
        <p:nvSpPr>
          <p:cNvPr id="26627" name="Rectangle 1"/>
          <p:cNvSpPr/>
          <p:nvPr/>
        </p:nvSpPr>
        <p:spPr>
          <a:xfrm>
            <a:off x="381000" y="1905000"/>
            <a:ext cx="4876800" cy="310769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accent2"/>
              </a:buClr>
              <a:buSzPct val="75000"/>
              <a:buFont typeface="Monotype Sort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accent2"/>
              </a:buClr>
              <a:buSzPct val="75000"/>
              <a:buFont typeface="Wingdings" panose="05000000000000000000" pitchFamily="2" charset="2"/>
              <a:buChar char="u"/>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65000"/>
              <a:buFont typeface="Monotype Sorts" pitchFamily="2" charset="2"/>
              <a:buChar char="l"/>
              <a:defRPr sz="2000">
                <a:solidFill>
                  <a:schemeClr val="tx1"/>
                </a:solidFill>
                <a:latin typeface="+mn-lt"/>
              </a:defRPr>
            </a:lvl4pPr>
            <a:lvl5pPr marL="2057400" indent="-228600" algn="l" rtl="0" eaLnBrk="0" fontAlgn="base" hangingPunct="0">
              <a:spcBef>
                <a:spcPct val="20000"/>
              </a:spcBef>
              <a:spcAft>
                <a:spcPct val="0"/>
              </a:spcAft>
              <a:buClr>
                <a:schemeClr val="folHlink"/>
              </a:buClr>
              <a:buSzPct val="100000"/>
              <a:buChar char="»"/>
              <a:defRPr sz="2000">
                <a:solidFill>
                  <a:schemeClr val="tx1"/>
                </a:solidFill>
                <a:latin typeface="+mn-lt"/>
              </a:defRPr>
            </a:lvl5pPr>
          </a:lstStyle>
          <a:p>
            <a:pPr marL="0" lvl="0" indent="0" algn="just">
              <a:spcBef>
                <a:spcPct val="0"/>
              </a:spcBef>
              <a:buClrTx/>
              <a:buSzTx/>
              <a:buFontTx/>
              <a:buNone/>
            </a:pPr>
            <a:r>
              <a:rPr lang="pt-BR" altLang="en-US" sz="2800" b="1" u="sng" dirty="0">
                <a:solidFill>
                  <a:srgbClr val="FF0000"/>
                </a:solidFill>
                <a:highlight>
                  <a:srgbClr val="FFFF00"/>
                </a:highlight>
                <a:latin typeface="Arial" panose="020B0604020202020204" pitchFamily="34" charset="0"/>
              </a:rPr>
              <a:t>Nhiệm </a:t>
            </a:r>
            <a:r>
              <a:rPr lang="pt-BR" altLang="en-US" sz="2800" b="1" u="sng">
                <a:solidFill>
                  <a:srgbClr val="FF0000"/>
                </a:solidFill>
                <a:highlight>
                  <a:srgbClr val="FFFF00"/>
                </a:highlight>
                <a:latin typeface="Arial" panose="020B0604020202020204" pitchFamily="34" charset="0"/>
              </a:rPr>
              <a:t>vụ 6.</a:t>
            </a:r>
            <a:r>
              <a:rPr lang="pt-BR" altLang="en-US" sz="2800" b="1">
                <a:solidFill>
                  <a:srgbClr val="FF0000"/>
                </a:solidFill>
                <a:highlight>
                  <a:srgbClr val="FFFF00"/>
                </a:highlight>
                <a:latin typeface="Arial" panose="020B0604020202020204" pitchFamily="34" charset="0"/>
              </a:rPr>
              <a:t> </a:t>
            </a:r>
            <a:endParaRPr lang="pt-BR" altLang="en-US" sz="2800" b="1" dirty="0">
              <a:solidFill>
                <a:srgbClr val="FF0000"/>
              </a:solidFill>
              <a:highlight>
                <a:srgbClr val="FFFF00"/>
              </a:highlight>
              <a:latin typeface="Arial" panose="020B0604020202020204" pitchFamily="34" charset="0"/>
            </a:endParaRPr>
          </a:p>
          <a:p>
            <a:pPr marL="0" lvl="0" indent="0" algn="just">
              <a:spcBef>
                <a:spcPct val="0"/>
              </a:spcBef>
              <a:buClrTx/>
              <a:buSzTx/>
              <a:buFontTx/>
              <a:buNone/>
            </a:pPr>
            <a:r>
              <a:rPr lang="pt-BR" altLang="en-US" sz="2400" dirty="0">
                <a:solidFill>
                  <a:schemeClr val="bg1"/>
                </a:solidFill>
                <a:latin typeface="Arial" panose="020B0604020202020204" pitchFamily="34" charset="0"/>
              </a:rPr>
              <a:t>Kiểm tra điều kiện vệ sinh phòng học, phương tiện đồ dùng dạy học, điều kiện vệ sinh an toàn thực phẩm, các công trình vệ sinh, cấp thoát nước, điều kiện đảm bảo an toàn, phòng chống tai nạn thương tích cho học sinh.</a:t>
            </a:r>
            <a:endParaRPr lang="en-US" altLang="en-US" sz="2400" dirty="0">
              <a:solidFill>
                <a:schemeClr val="bg1"/>
              </a:solidFill>
              <a:latin typeface="Arial" panose="020B0604020202020204" pitchFamily="34" charset="0"/>
            </a:endParaRPr>
          </a:p>
        </p:txBody>
      </p:sp>
      <p:pic>
        <p:nvPicPr>
          <p:cNvPr id="26628" name="Picture 1"/>
          <p:cNvPicPr>
            <a:picLocks noChangeAspect="1"/>
          </p:cNvPicPr>
          <p:nvPr/>
        </p:nvPicPr>
        <p:blipFill>
          <a:blip r:embed="rId2"/>
          <a:stretch>
            <a:fillRect/>
          </a:stretch>
        </p:blipFill>
        <p:spPr>
          <a:xfrm>
            <a:off x="5303838" y="2438400"/>
            <a:ext cx="3679825" cy="2447925"/>
          </a:xfrm>
          <a:prstGeom prst="rect">
            <a:avLst/>
          </a:prstGeom>
          <a:noFill/>
          <a:ln w="9525">
            <a:noFill/>
          </a:ln>
        </p:spPr>
      </p:pic>
      <p:pic>
        <p:nvPicPr>
          <p:cNvPr id="26629" name="Picture 5" descr="Tiêu chuẩn nhà vệ sinh trường trung học theo chuẩn quốc gia"/>
          <p:cNvPicPr>
            <a:picLocks noChangeAspect="1"/>
          </p:cNvPicPr>
          <p:nvPr/>
        </p:nvPicPr>
        <p:blipFill>
          <a:blip r:embed="rId3"/>
          <a:stretch>
            <a:fillRect/>
          </a:stretch>
        </p:blipFill>
        <p:spPr>
          <a:xfrm>
            <a:off x="2895600" y="5281613"/>
            <a:ext cx="1828800" cy="1371600"/>
          </a:xfrm>
          <a:prstGeom prst="rect">
            <a:avLst/>
          </a:prstGeom>
          <a:noFill/>
          <a:ln w="9525">
            <a:noFill/>
          </a:ln>
        </p:spPr>
      </p:pic>
      <p:pic>
        <p:nvPicPr>
          <p:cNvPr id="26630" name="Picture 13" descr="Trường học thân thiện từ... nhà vệ sinh - Báo Người lao động"/>
          <p:cNvPicPr>
            <a:picLocks noChangeAspect="1"/>
          </p:cNvPicPr>
          <p:nvPr/>
        </p:nvPicPr>
        <p:blipFill>
          <a:blip r:embed="rId4"/>
          <a:stretch>
            <a:fillRect/>
          </a:stretch>
        </p:blipFill>
        <p:spPr>
          <a:xfrm>
            <a:off x="5138738" y="5281613"/>
            <a:ext cx="1828800" cy="1371600"/>
          </a:xfrm>
          <a:prstGeom prst="rect">
            <a:avLst/>
          </a:prstGeom>
          <a:noFill/>
          <a:ln w="9525">
            <a:noFill/>
          </a:ln>
        </p:spPr>
      </p:pic>
      <p:pic>
        <p:nvPicPr>
          <p:cNvPr id="26631" name="Picture 15" descr="Phòng chống tai nạn thương tích trong trường học"/>
          <p:cNvPicPr>
            <a:picLocks noChangeAspect="1"/>
          </p:cNvPicPr>
          <p:nvPr/>
        </p:nvPicPr>
        <p:blipFill>
          <a:blip r:embed="rId5"/>
          <a:stretch>
            <a:fillRect/>
          </a:stretch>
        </p:blipFill>
        <p:spPr>
          <a:xfrm>
            <a:off x="7381875" y="5281613"/>
            <a:ext cx="1439863" cy="1371600"/>
          </a:xfrm>
          <a:prstGeom prst="rect">
            <a:avLst/>
          </a:prstGeom>
          <a:noFill/>
          <a:ln w="9525">
            <a:noFill/>
          </a:ln>
        </p:spPr>
      </p:pic>
      <p:pic>
        <p:nvPicPr>
          <p:cNvPr id="26632" name="Picture 10" descr="Bữa ăn bán trú: Ngộ độc rình rập, nghèo dinh dưỡng"/>
          <p:cNvPicPr>
            <a:picLocks noChangeAspect="1"/>
          </p:cNvPicPr>
          <p:nvPr/>
        </p:nvPicPr>
        <p:blipFill>
          <a:blip r:embed="rId6"/>
          <a:stretch>
            <a:fillRect/>
          </a:stretch>
        </p:blipFill>
        <p:spPr>
          <a:xfrm>
            <a:off x="396875" y="5299075"/>
            <a:ext cx="2060575" cy="1371600"/>
          </a:xfrm>
          <a:prstGeom prst="rect">
            <a:avLst/>
          </a:prstGeom>
          <a:noFill/>
          <a:ln w="9525">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p:cNvSpPr>
          <p:nvPr>
            <p:ph type="title"/>
          </p:nvPr>
        </p:nvSpPr>
        <p:spPr>
          <a:xfrm>
            <a:off x="533400" y="457200"/>
            <a:ext cx="7856538" cy="762000"/>
          </a:xfrm>
        </p:spPr>
        <p:txBody>
          <a:bodyPr vert="horz" wrap="square" lIns="90488" tIns="44450" rIns="90488" bIns="44450" anchor="b" anchorCtr="0"/>
          <a:lstStyle/>
          <a:p>
            <a:r>
              <a:rPr lang="en-US" altLang="en-US" sz="2800" dirty="0">
                <a:solidFill>
                  <a:schemeClr val="bg1"/>
                </a:solidFill>
                <a:latin typeface="Arial" panose="020B0604020202020204" pitchFamily="34" charset="0"/>
                <a:cs typeface="Arial" panose="020B0604020202020204" pitchFamily="34" charset="0"/>
              </a:rPr>
              <a:t>2. NHIỆM VỤ CỦA NHÂN VIÊN Y TẾ TRONG TRƯỜNG HỌC</a:t>
            </a:r>
            <a:endParaRPr lang="en-US" altLang="en-US" sz="2800" dirty="0">
              <a:solidFill>
                <a:schemeClr val="bg1"/>
              </a:solidFill>
              <a:latin typeface="Arial" panose="020B0604020202020204" pitchFamily="34" charset="0"/>
              <a:ea typeface="Arial" panose="020B0604020202020204" pitchFamily="34" charset="0"/>
            </a:endParaRPr>
          </a:p>
        </p:txBody>
      </p:sp>
      <p:sp>
        <p:nvSpPr>
          <p:cNvPr id="4" name="Rectangle 3"/>
          <p:cNvSpPr/>
          <p:nvPr/>
        </p:nvSpPr>
        <p:spPr>
          <a:xfrm>
            <a:off x="0" y="1781175"/>
            <a:ext cx="5029200" cy="4924425"/>
          </a:xfrm>
          <a:prstGeom prst="rect">
            <a:avLst/>
          </a:prstGeom>
        </p:spPr>
        <p:txBody>
          <a:bodyPr wrap="square">
            <a:spAutoFit/>
          </a:bodyPr>
          <a:lstStyle/>
          <a:p>
            <a:pPr marL="457200" marR="0" lvl="0" indent="-457200" algn="l" defTabSz="914400" rtl="0" eaLnBrk="0" fontAlgn="base" latinLnBrk="0" hangingPunct="0">
              <a:lnSpc>
                <a:spcPct val="100000"/>
              </a:lnSpc>
              <a:spcBef>
                <a:spcPct val="0"/>
              </a:spcBef>
              <a:spcAft>
                <a:spcPct val="0"/>
              </a:spcAft>
              <a:buClrTx/>
              <a:buSzTx/>
              <a:buFontTx/>
              <a:buAutoNum type="alphaLcParenR"/>
              <a:defRPr/>
            </a:pPr>
            <a:r>
              <a:rPr kumimoji="0" lang="pt-BR" sz="2400" b="1" i="0" u="none" strike="noStrike" kern="1200" cap="none" spc="0" normalizeH="0" baseline="0" noProof="0" dirty="0">
                <a:ln>
                  <a:noFill/>
                </a:ln>
                <a:solidFill>
                  <a:srgbClr val="063DE8"/>
                </a:solidFill>
                <a:effectLst/>
                <a:uLnTx/>
                <a:uFillTx/>
                <a:latin typeface="Arial" panose="020B0604020202020204" pitchFamily="34" charset="0"/>
                <a:ea typeface="+mn-ea"/>
                <a:cs typeface="+mn-cs"/>
              </a:rPr>
              <a:t>Kiểm tra điều kiện vệ sinh các phòng học</a:t>
            </a:r>
          </a:p>
          <a:p>
            <a:pPr marL="0" marR="0" lvl="0" indent="0" algn="l" defTabSz="914400" rtl="0" eaLnBrk="0" fontAlgn="base" latinLnBrk="0" hangingPunct="0">
              <a:lnSpc>
                <a:spcPct val="100000"/>
              </a:lnSpc>
              <a:spcBef>
                <a:spcPct val="0"/>
              </a:spcBef>
              <a:spcAft>
                <a:spcPct val="0"/>
              </a:spcAft>
              <a:buClrTx/>
              <a:buSzTx/>
              <a:buFontTx/>
              <a:buNone/>
              <a:defRPr/>
            </a:pPr>
            <a:r>
              <a:rPr kumimoji="0" lang="pt-BR" sz="24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 </a:t>
            </a:r>
            <a:r>
              <a:rPr kumimoji="0" lang="pt-BR" sz="2200" b="1"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Về chiếu sáng</a:t>
            </a:r>
            <a:endParaRPr kumimoji="0" lang="en-US" sz="22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a:p>
            <a:pPr marL="491490" marR="0" lvl="1" indent="-227965" algn="l" defTabSz="914400" rtl="0" eaLnBrk="0" fontAlgn="base" latinLnBrk="0" hangingPunct="0">
              <a:lnSpc>
                <a:spcPct val="100000"/>
              </a:lnSpc>
              <a:spcBef>
                <a:spcPct val="0"/>
              </a:spcBef>
              <a:spcAft>
                <a:spcPct val="0"/>
              </a:spcAft>
              <a:buClrTx/>
              <a:buSzTx/>
              <a:buFontTx/>
              <a:buNone/>
              <a:defRPr/>
            </a:pPr>
            <a:r>
              <a:rPr kumimoji="0" lang="pt-BR" sz="2200" b="0" i="0" u="none" strike="noStrike" kern="1200" cap="none" spc="0" normalizeH="0" baseline="0" noProof="0" dirty="0">
                <a:ln>
                  <a:noFill/>
                </a:ln>
                <a:solidFill>
                  <a:srgbClr val="063DE8"/>
                </a:solidFill>
                <a:effectLst/>
                <a:uLnTx/>
                <a:uFillTx/>
                <a:latin typeface="Arial" panose="020B0604020202020204" pitchFamily="34" charset="0"/>
                <a:ea typeface="+mn-ea"/>
                <a:cs typeface="+mn-cs"/>
              </a:rPr>
              <a:t>+ Kiểm tra số lượng và hoạt động của các bóng đèn. </a:t>
            </a:r>
          </a:p>
          <a:p>
            <a:pPr marL="252095" marR="0" lvl="0" indent="11430" algn="l" defTabSz="914400" rtl="0" eaLnBrk="0" fontAlgn="base" latinLnBrk="0" hangingPunct="0">
              <a:lnSpc>
                <a:spcPct val="100000"/>
              </a:lnSpc>
              <a:spcBef>
                <a:spcPct val="0"/>
              </a:spcBef>
              <a:spcAft>
                <a:spcPct val="0"/>
              </a:spcAft>
              <a:buClrTx/>
              <a:buSzTx/>
              <a:buFontTx/>
              <a:buNone/>
              <a:defRPr/>
            </a:pPr>
            <a:r>
              <a:rPr kumimoji="0" lang="pt-BR" sz="2200" b="0" i="0" u="none" strike="noStrike" kern="1200" cap="none" spc="0" normalizeH="0" baseline="0" noProof="0" dirty="0">
                <a:ln>
                  <a:noFill/>
                </a:ln>
                <a:solidFill>
                  <a:srgbClr val="063DE8"/>
                </a:solidFill>
                <a:effectLst/>
                <a:uLnTx/>
                <a:uFillTx/>
                <a:latin typeface="Arial" panose="020B0604020202020204" pitchFamily="34" charset="0"/>
                <a:ea typeface="+mn-ea"/>
                <a:cs typeface="+mn-cs"/>
              </a:rPr>
              <a:t>+ Cửa sổ phải có cửa kính, cửa chớp. </a:t>
            </a:r>
            <a:endParaRPr kumimoji="0" lang="en-US" sz="2200" b="0" i="0" u="none" strike="noStrike" kern="1200" cap="none" spc="0" normalizeH="0" baseline="0" noProof="0" dirty="0">
              <a:ln>
                <a:noFill/>
              </a:ln>
              <a:solidFill>
                <a:srgbClr val="063DE8"/>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defRPr/>
            </a:pPr>
            <a:r>
              <a:rPr kumimoji="0" lang="pt-BR" sz="2200" b="1" i="1" u="none" strike="noStrike" kern="1200" cap="none" spc="0" normalizeH="0" baseline="0" noProof="0" dirty="0">
                <a:ln>
                  <a:noFill/>
                </a:ln>
                <a:solidFill>
                  <a:srgbClr val="063DE8"/>
                </a:solidFill>
                <a:effectLst/>
                <a:uLnTx/>
                <a:uFillTx/>
                <a:latin typeface="Arial" panose="020B0604020202020204" pitchFamily="34" charset="0"/>
                <a:ea typeface="+mn-ea"/>
                <a:cs typeface="+mn-cs"/>
              </a:rPr>
              <a:t>- </a:t>
            </a:r>
            <a:r>
              <a:rPr kumimoji="0" lang="pt-BR" sz="2200" b="1"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Về tiếng ồn</a:t>
            </a:r>
          </a:p>
          <a:p>
            <a:pPr marL="0" marR="0" lvl="0" indent="343535" algn="just" defTabSz="914400" rtl="0" eaLnBrk="0" fontAlgn="base" latinLnBrk="0" hangingPunct="0">
              <a:lnSpc>
                <a:spcPct val="100000"/>
              </a:lnSpc>
              <a:spcBef>
                <a:spcPct val="0"/>
              </a:spcBef>
              <a:spcAft>
                <a:spcPct val="0"/>
              </a:spcAft>
              <a:buClrTx/>
              <a:buSzTx/>
              <a:buFontTx/>
              <a:buNone/>
              <a:defRPr/>
            </a:pPr>
            <a:r>
              <a:rPr kumimoji="0" lang="pt-BR" sz="2200" b="0" i="1" u="none" strike="noStrike" kern="1200" cap="none" spc="0" normalizeH="0" baseline="0" noProof="0" dirty="0">
                <a:ln>
                  <a:noFill/>
                </a:ln>
                <a:solidFill>
                  <a:srgbClr val="063DE8"/>
                </a:solidFill>
                <a:effectLst/>
                <a:uLnTx/>
                <a:uFillTx/>
                <a:latin typeface="Arial" panose="020B0604020202020204" pitchFamily="34" charset="0"/>
                <a:ea typeface="+mn-ea"/>
                <a:cs typeface="+mn-cs"/>
              </a:rPr>
              <a:t> </a:t>
            </a:r>
            <a:r>
              <a:rPr kumimoji="0" lang="pt-BR" sz="2200" b="0" i="0" u="none" strike="noStrike" kern="1200" cap="none" spc="0" normalizeH="0" baseline="0" noProof="0" dirty="0">
                <a:ln>
                  <a:noFill/>
                </a:ln>
                <a:solidFill>
                  <a:srgbClr val="063DE8"/>
                </a:solidFill>
                <a:effectLst/>
                <a:uLnTx/>
                <a:uFillTx/>
                <a:latin typeface="Arial" panose="020B0604020202020204" pitchFamily="34" charset="0"/>
                <a:ea typeface="+mn-ea"/>
                <a:cs typeface="+mn-cs"/>
              </a:rPr>
              <a:t>Các thiết bị thông gió (quạt) hoặc bóng điện trong phòng học khi hoạt động không được phát ra tiếng ồn lớn. </a:t>
            </a:r>
          </a:p>
          <a:p>
            <a:pPr marL="0" marR="0" lvl="0" indent="472440" algn="just" defTabSz="914400" rtl="0" eaLnBrk="0" fontAlgn="base" latinLnBrk="0" hangingPunct="0">
              <a:lnSpc>
                <a:spcPct val="100000"/>
              </a:lnSpc>
              <a:spcBef>
                <a:spcPct val="0"/>
              </a:spcBef>
              <a:spcAft>
                <a:spcPct val="0"/>
              </a:spcAft>
              <a:buClrTx/>
              <a:buSzTx/>
              <a:buFontTx/>
              <a:buNone/>
              <a:defRPr/>
            </a:pPr>
            <a:r>
              <a:rPr kumimoji="0" lang="pt-BR" sz="2200" b="0" i="0" u="none" strike="noStrike" kern="1200" cap="none" spc="0" normalizeH="0" baseline="0" noProof="0" dirty="0">
                <a:ln>
                  <a:noFill/>
                </a:ln>
                <a:solidFill>
                  <a:srgbClr val="063DE8"/>
                </a:solidFill>
                <a:effectLst/>
                <a:uLnTx/>
                <a:uFillTx/>
                <a:latin typeface="Arial" panose="020B0604020202020204" pitchFamily="34" charset="0"/>
                <a:ea typeface="+mn-ea"/>
                <a:cs typeface="+mn-cs"/>
              </a:rPr>
              <a:t>Khi có tiếng ồn, cần phải báo cho lãnh đạo nhà trường để bảo dưỡng (bôi đầu mỡ vào quạt), sửa chữa </a:t>
            </a:r>
            <a:endParaRPr kumimoji="0" lang="en-US" sz="22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pic>
        <p:nvPicPr>
          <p:cNvPr id="27652" name="Picture 5"/>
          <p:cNvPicPr>
            <a:picLocks noChangeAspect="1"/>
          </p:cNvPicPr>
          <p:nvPr/>
        </p:nvPicPr>
        <p:blipFill>
          <a:blip r:embed="rId2"/>
          <a:stretch>
            <a:fillRect/>
          </a:stretch>
        </p:blipFill>
        <p:spPr>
          <a:xfrm>
            <a:off x="5029201" y="2514600"/>
            <a:ext cx="4114800" cy="3886200"/>
          </a:xfrm>
          <a:prstGeom prst="rect">
            <a:avLst/>
          </a:prstGeom>
          <a:noFill/>
          <a:ln w="9525">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p:cNvSpPr>
          <p:nvPr>
            <p:ph type="title"/>
          </p:nvPr>
        </p:nvSpPr>
        <p:spPr>
          <a:xfrm>
            <a:off x="533400" y="457200"/>
            <a:ext cx="7856538" cy="762000"/>
          </a:xfrm>
        </p:spPr>
        <p:txBody>
          <a:bodyPr vert="horz" wrap="square" lIns="90488" tIns="44450" rIns="90488" bIns="44450" anchor="b" anchorCtr="0"/>
          <a:lstStyle/>
          <a:p>
            <a:r>
              <a:rPr lang="en-US" altLang="en-US" sz="2800" dirty="0">
                <a:solidFill>
                  <a:schemeClr val="bg1"/>
                </a:solidFill>
                <a:latin typeface="Arial" panose="020B0604020202020204" pitchFamily="34" charset="0"/>
                <a:cs typeface="Arial" panose="020B0604020202020204" pitchFamily="34" charset="0"/>
              </a:rPr>
              <a:t>2. NHIỆM VỤ CỦA NHÂN VIÊN Y TẾ TRONG TRƯỜNG HỌC</a:t>
            </a:r>
            <a:endParaRPr lang="en-US" altLang="en-US" sz="2800" dirty="0">
              <a:solidFill>
                <a:schemeClr val="bg1"/>
              </a:solidFill>
              <a:latin typeface="Arial" panose="020B0604020202020204" pitchFamily="34" charset="0"/>
              <a:ea typeface="Arial" panose="020B0604020202020204" pitchFamily="34" charset="0"/>
            </a:endParaRPr>
          </a:p>
        </p:txBody>
      </p:sp>
      <p:sp>
        <p:nvSpPr>
          <p:cNvPr id="4" name="Rectangle 3"/>
          <p:cNvSpPr/>
          <p:nvPr/>
        </p:nvSpPr>
        <p:spPr>
          <a:xfrm>
            <a:off x="309563" y="1676400"/>
            <a:ext cx="5329238" cy="2676525"/>
          </a:xfrm>
          <a:prstGeom prst="rect">
            <a:avLst/>
          </a:prstGeom>
        </p:spPr>
        <p:txBody>
          <a:bodyPr>
            <a:spAutoFit/>
          </a:bodyPr>
          <a:lstStyle/>
          <a:p>
            <a:pPr marL="457200" marR="0" lvl="0" indent="-457200" algn="l" defTabSz="914400" rtl="0" eaLnBrk="0" fontAlgn="base" latinLnBrk="0" hangingPunct="0">
              <a:lnSpc>
                <a:spcPct val="100000"/>
              </a:lnSpc>
              <a:spcBef>
                <a:spcPct val="0"/>
              </a:spcBef>
              <a:spcAft>
                <a:spcPct val="0"/>
              </a:spcAft>
              <a:buClrTx/>
              <a:buSzTx/>
              <a:buFontTx/>
              <a:buAutoNum type="alphaLcParenR"/>
              <a:defRPr/>
            </a:pPr>
            <a:r>
              <a:rPr kumimoji="0" lang="pt-BR" sz="2400" b="1"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Kiểm tra điều kiện vệ sinh các phòng học</a:t>
            </a:r>
          </a:p>
          <a:p>
            <a:pPr marL="0" marR="0" lvl="0" indent="0" algn="l" defTabSz="914400" rtl="0" eaLnBrk="0" fontAlgn="base" latinLnBrk="0" hangingPunct="0">
              <a:lnSpc>
                <a:spcPct val="100000"/>
              </a:lnSpc>
              <a:spcBef>
                <a:spcPct val="0"/>
              </a:spcBef>
              <a:spcAft>
                <a:spcPct val="0"/>
              </a:spcAft>
              <a:buClrTx/>
              <a:buSzTx/>
              <a:buFontTx/>
              <a:buNone/>
              <a:defRPr/>
            </a:pPr>
            <a:r>
              <a:rPr kumimoji="0" lang="pt-BR" sz="2000" b="1" i="1" u="none" strike="noStrike" kern="1200" cap="none" spc="0" normalizeH="0" baseline="0" noProof="0">
                <a:ln>
                  <a:noFill/>
                </a:ln>
                <a:solidFill>
                  <a:srgbClr val="FF0000"/>
                </a:solidFill>
                <a:effectLst/>
                <a:uLnTx/>
                <a:uFillTx/>
                <a:latin typeface="Arial" panose="020B0604020202020204" pitchFamily="34" charset="0"/>
                <a:ea typeface="+mn-ea"/>
                <a:cs typeface="+mn-cs"/>
              </a:rPr>
              <a:t>- Về </a:t>
            </a:r>
            <a:r>
              <a:rPr kumimoji="0" lang="pt-BR" sz="2000" b="1"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vi </a:t>
            </a:r>
            <a:r>
              <a:rPr kumimoji="0" lang="pt-BR" sz="2000" b="1" i="1" u="none" strike="noStrike" kern="1200" cap="none" spc="0" normalizeH="0" baseline="0" noProof="0">
                <a:ln>
                  <a:noFill/>
                </a:ln>
                <a:solidFill>
                  <a:srgbClr val="FF0000"/>
                </a:solidFill>
                <a:effectLst/>
                <a:uLnTx/>
                <a:uFillTx/>
                <a:latin typeface="Arial" panose="020B0604020202020204" pitchFamily="34" charset="0"/>
                <a:ea typeface="+mn-ea"/>
                <a:cs typeface="+mn-cs"/>
              </a:rPr>
              <a:t>khí hậu</a:t>
            </a:r>
          </a:p>
          <a:p>
            <a:pPr marL="0" marR="0" lvl="0" indent="227330" algn="just" defTabSz="914400" rtl="0" eaLnBrk="0" fontAlgn="base" latinLnBrk="0" hangingPunct="0">
              <a:lnSpc>
                <a:spcPct val="100000"/>
              </a:lnSpc>
              <a:spcBef>
                <a:spcPct val="0"/>
              </a:spcBef>
              <a:spcAft>
                <a:spcPct val="0"/>
              </a:spcAft>
              <a:buClrTx/>
              <a:buSzTx/>
              <a:buFontTx/>
              <a:buNone/>
              <a:defRPr/>
            </a:pPr>
            <a:r>
              <a:rPr kumimoji="0" lang="pt-BR" sz="2000" b="0" i="0" u="none" strike="noStrike" kern="1200" cap="none" spc="0" normalizeH="0" baseline="0" noProof="0">
                <a:ln>
                  <a:noFill/>
                </a:ln>
                <a:solidFill>
                  <a:schemeClr val="bg1"/>
                </a:solidFill>
                <a:effectLst/>
                <a:uLnTx/>
                <a:uFillTx/>
                <a:latin typeface="Arial" panose="020B0604020202020204" pitchFamily="34" charset="0"/>
                <a:ea typeface="+mn-ea"/>
                <a:cs typeface="+mn-cs"/>
              </a:rPr>
              <a:t>+ Phải đảm bảo cửa sổ có thể mở</a:t>
            </a:r>
            <a:r>
              <a:rPr kumimoji="0" lang="en-US" altLang="pt-BR" sz="2000" b="0" i="0" u="none" strike="noStrike" kern="1200" cap="none" spc="0" normalizeH="0" baseline="0" noProof="0">
                <a:ln>
                  <a:noFill/>
                </a:ln>
                <a:solidFill>
                  <a:schemeClr val="bg1"/>
                </a:solidFill>
                <a:effectLst/>
                <a:uLnTx/>
                <a:uFillTx/>
                <a:latin typeface="Arial" panose="020B0604020202020204" pitchFamily="34" charset="0"/>
                <a:ea typeface="+mn-ea"/>
                <a:cs typeface="+mn-cs"/>
              </a:rPr>
              <a:t> </a:t>
            </a:r>
            <a:r>
              <a:rPr kumimoji="0" lang="pt-BR" sz="2000" b="0" i="0" u="none" strike="noStrike" kern="1200" cap="none" spc="0" normalizeH="0" baseline="0" noProof="0">
                <a:ln>
                  <a:noFill/>
                </a:ln>
                <a:solidFill>
                  <a:schemeClr val="bg1"/>
                </a:solidFill>
                <a:effectLst/>
                <a:uLnTx/>
                <a:uFillTx/>
                <a:latin typeface="Arial" panose="020B0604020202020204" pitchFamily="34" charset="0"/>
                <a:ea typeface="+mn-ea"/>
                <a:cs typeface="+mn-cs"/>
              </a:rPr>
              <a:t>được để đảm bảo thông khí phòng học được tốt. </a:t>
            </a:r>
          </a:p>
          <a:p>
            <a:pPr marL="0" marR="0" lvl="0" indent="227330" algn="l" defTabSz="914400" rtl="0" eaLnBrk="0" fontAlgn="base" latinLnBrk="0" hangingPunct="0">
              <a:lnSpc>
                <a:spcPct val="100000"/>
              </a:lnSpc>
              <a:spcBef>
                <a:spcPct val="0"/>
              </a:spcBef>
              <a:spcAft>
                <a:spcPct val="0"/>
              </a:spcAft>
              <a:buClrTx/>
              <a:buSzTx/>
              <a:buFontTx/>
              <a:buNone/>
              <a:defRPr/>
            </a:pPr>
            <a:r>
              <a:rPr kumimoji="0" lang="pt-BR" sz="2000" b="0" i="0" u="none" strike="noStrike" kern="1200" cap="none" spc="0" normalizeH="0" baseline="0" noProof="0">
                <a:ln>
                  <a:noFill/>
                </a:ln>
                <a:solidFill>
                  <a:schemeClr val="bg1"/>
                </a:solidFill>
                <a:effectLst/>
                <a:uLnTx/>
                <a:uFillTx/>
                <a:latin typeface="Arial" panose="020B0604020202020204" pitchFamily="34" charset="0"/>
                <a:ea typeface="+mn-ea"/>
                <a:cs typeface="+mn-cs"/>
              </a:rPr>
              <a:t>+ Quạt trần hoặc quạt treo tường thì phải đảm bảo quạt hoạt động tốt, an toàn cho học sinh và không phát ra tiếng ồn lớn.</a:t>
            </a:r>
            <a:endParaRPr kumimoji="0" lang="en-US" sz="2000" b="0" i="0" u="none" strike="noStrike" kern="1200" cap="none" spc="0" normalizeH="0" baseline="0" noProof="0" dirty="0">
              <a:ln>
                <a:noFill/>
              </a:ln>
              <a:solidFill>
                <a:schemeClr val="bg1"/>
              </a:solidFill>
              <a:effectLst/>
              <a:uLnTx/>
              <a:uFillTx/>
              <a:latin typeface="Arial" panose="020B0604020202020204" pitchFamily="34" charset="0"/>
              <a:ea typeface="+mn-ea"/>
              <a:cs typeface="+mn-cs"/>
            </a:endParaRPr>
          </a:p>
        </p:txBody>
      </p:sp>
      <p:pic>
        <p:nvPicPr>
          <p:cNvPr id="28676" name="Picture 4"/>
          <p:cNvPicPr>
            <a:picLocks noChangeAspect="1"/>
          </p:cNvPicPr>
          <p:nvPr/>
        </p:nvPicPr>
        <p:blipFill>
          <a:blip r:embed="rId2"/>
          <a:stretch>
            <a:fillRect/>
          </a:stretch>
        </p:blipFill>
        <p:spPr>
          <a:xfrm>
            <a:off x="5541963" y="2419350"/>
            <a:ext cx="3449637" cy="2152650"/>
          </a:xfrm>
          <a:prstGeom prst="rect">
            <a:avLst/>
          </a:prstGeom>
          <a:noFill/>
          <a:ln w="9525">
            <a:noFill/>
          </a:ln>
        </p:spPr>
      </p:pic>
      <p:sp>
        <p:nvSpPr>
          <p:cNvPr id="6" name="Rectangle 5"/>
          <p:cNvSpPr/>
          <p:nvPr/>
        </p:nvSpPr>
        <p:spPr>
          <a:xfrm>
            <a:off x="309563" y="4586288"/>
            <a:ext cx="8605838" cy="1938020"/>
          </a:xfrm>
          <a:prstGeom prst="rect">
            <a:avLst/>
          </a:prstGeom>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pt-BR" sz="2000" b="0" i="1" u="none" strike="noStrike" kern="1200" cap="none" spc="0" normalizeH="0" baseline="0" noProof="0">
                <a:ln>
                  <a:noFill/>
                </a:ln>
                <a:solidFill>
                  <a:schemeClr val="bg1"/>
                </a:solidFill>
                <a:effectLst/>
                <a:uLnTx/>
                <a:uFillTx/>
                <a:latin typeface="Arial" panose="020B0604020202020204" pitchFamily="34" charset="0"/>
                <a:ea typeface="+mn-ea"/>
                <a:cs typeface="+mn-cs"/>
              </a:rPr>
              <a:t>- </a:t>
            </a:r>
            <a:r>
              <a:rPr kumimoji="0" lang="pt-BR" sz="2000" b="1" i="1" u="none" strike="noStrike" kern="1200" cap="none" spc="0" normalizeH="0" baseline="0" noProof="0">
                <a:ln>
                  <a:noFill/>
                </a:ln>
                <a:solidFill>
                  <a:srgbClr val="FF0000"/>
                </a:solidFill>
                <a:effectLst/>
                <a:uLnTx/>
                <a:uFillTx/>
                <a:latin typeface="Arial" panose="020B0604020202020204" pitchFamily="34" charset="0"/>
                <a:ea typeface="+mn-ea"/>
                <a:cs typeface="+mn-cs"/>
              </a:rPr>
              <a:t>Về </a:t>
            </a:r>
            <a:r>
              <a:rPr kumimoji="0" lang="pt-BR" sz="2000" b="1"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vệ sinh </a:t>
            </a:r>
            <a:r>
              <a:rPr kumimoji="0" lang="pt-BR" sz="2000" b="1" i="1" u="none" strike="noStrike" kern="1200" cap="none" spc="0" normalizeH="0" baseline="0" noProof="0">
                <a:ln>
                  <a:noFill/>
                </a:ln>
                <a:solidFill>
                  <a:srgbClr val="FF0000"/>
                </a:solidFill>
                <a:effectLst/>
                <a:uLnTx/>
                <a:uFillTx/>
                <a:latin typeface="Arial" panose="020B0604020202020204" pitchFamily="34" charset="0"/>
                <a:ea typeface="+mn-ea"/>
                <a:cs typeface="+mn-cs"/>
              </a:rPr>
              <a:t>phòng học</a:t>
            </a:r>
          </a:p>
          <a:p>
            <a:pPr marL="0" marR="0" lvl="0" indent="406400" algn="just" defTabSz="914400" rtl="0" eaLnBrk="0" fontAlgn="base" latinLnBrk="0" hangingPunct="0">
              <a:lnSpc>
                <a:spcPct val="100000"/>
              </a:lnSpc>
              <a:spcBef>
                <a:spcPct val="0"/>
              </a:spcBef>
              <a:spcAft>
                <a:spcPct val="0"/>
              </a:spcAft>
              <a:buClrTx/>
              <a:buSzTx/>
              <a:buFontTx/>
              <a:buNone/>
              <a:defRPr/>
            </a:pPr>
            <a:r>
              <a:rPr kumimoji="0" lang="pt-BR" sz="2000" b="0" i="0" u="none" strike="noStrike" kern="1200" cap="none" spc="0" normalizeH="0" baseline="0" noProof="0">
                <a:ln>
                  <a:noFill/>
                </a:ln>
                <a:solidFill>
                  <a:schemeClr val="bg1"/>
                </a:solidFill>
                <a:effectLst/>
                <a:uLnTx/>
                <a:uFillTx/>
                <a:latin typeface="Arial" panose="020B0604020202020204" pitchFamily="34" charset="0"/>
                <a:ea typeface="+mn-ea"/>
                <a:cs typeface="+mn-cs"/>
              </a:rPr>
              <a:t>+ Phòng học phải có thùng rác và rác được thu gom hàng ngày.</a:t>
            </a:r>
          </a:p>
          <a:p>
            <a:pPr marL="0" marR="0" lvl="0" indent="406400" algn="just" defTabSz="914400" rtl="0" eaLnBrk="0" fontAlgn="base" latinLnBrk="0" hangingPunct="0">
              <a:lnSpc>
                <a:spcPct val="100000"/>
              </a:lnSpc>
              <a:spcBef>
                <a:spcPct val="0"/>
              </a:spcBef>
              <a:spcAft>
                <a:spcPct val="0"/>
              </a:spcAft>
              <a:buClrTx/>
              <a:buSzTx/>
              <a:buFontTx/>
              <a:buNone/>
              <a:defRPr/>
            </a:pPr>
            <a:r>
              <a:rPr kumimoji="0" lang="pt-BR" sz="2000" b="0" i="0" u="none" strike="noStrike" kern="1200" cap="none" spc="0" normalizeH="0" baseline="0" noProof="0">
                <a:ln>
                  <a:noFill/>
                </a:ln>
                <a:solidFill>
                  <a:schemeClr val="bg1"/>
                </a:solidFill>
                <a:effectLst/>
                <a:uLnTx/>
                <a:uFillTx/>
                <a:latin typeface="Arial" panose="020B0604020202020204" pitchFamily="34" charset="0"/>
                <a:ea typeface="+mn-ea"/>
                <a:cs typeface="+mn-cs"/>
              </a:rPr>
              <a:t>+ Phòng học được làm vệ sinh hàng ngày trước giờ học 20 phút hoặc sau khi tan học. </a:t>
            </a:r>
          </a:p>
          <a:p>
            <a:pPr marL="0" marR="0" lvl="0" indent="406400" algn="just" defTabSz="914400" rtl="0" eaLnBrk="0" fontAlgn="base" latinLnBrk="0" hangingPunct="0">
              <a:lnSpc>
                <a:spcPct val="100000"/>
              </a:lnSpc>
              <a:spcBef>
                <a:spcPct val="0"/>
              </a:spcBef>
              <a:spcAft>
                <a:spcPct val="0"/>
              </a:spcAft>
              <a:buClrTx/>
              <a:buSzTx/>
              <a:buFontTx/>
              <a:buNone/>
              <a:defRPr/>
            </a:pPr>
            <a:r>
              <a:rPr kumimoji="0" lang="en-US" altLang="pt-BR" sz="2000" b="0" i="0" u="none" strike="noStrike" kern="1200" cap="none" spc="0" normalizeH="0" baseline="0" noProof="0">
                <a:ln>
                  <a:noFill/>
                </a:ln>
                <a:solidFill>
                  <a:schemeClr val="bg1"/>
                </a:solidFill>
                <a:effectLst/>
                <a:uLnTx/>
                <a:uFillTx/>
                <a:latin typeface="Arial" panose="020B0604020202020204" pitchFamily="34" charset="0"/>
                <a:ea typeface="+mn-ea"/>
                <a:cs typeface="+mn-cs"/>
              </a:rPr>
              <a:t>+ </a:t>
            </a:r>
            <a:r>
              <a:rPr kumimoji="0" lang="pt-BR" sz="2000" b="0" i="0" u="none" strike="noStrike" kern="1200" cap="none" spc="0" normalizeH="0" baseline="0" noProof="0">
                <a:ln>
                  <a:noFill/>
                </a:ln>
                <a:solidFill>
                  <a:schemeClr val="bg1"/>
                </a:solidFill>
                <a:effectLst/>
                <a:uLnTx/>
                <a:uFillTx/>
                <a:latin typeface="Arial" panose="020B0604020202020204" pitchFamily="34" charset="0"/>
                <a:ea typeface="+mn-ea"/>
                <a:cs typeface="+mn-cs"/>
              </a:rPr>
              <a:t>Bàn ghế, cửa sổ, cửa ra vào phải được lau sạch bằng khăn ướt. Khi làm vệ sinh, các cửa sổ, cửa ra vào phải mở để thông gió cho phòng học.</a:t>
            </a:r>
            <a:endParaRPr kumimoji="0" lang="en-US" sz="2000" b="0" i="0" u="none" strike="noStrike" kern="1200" cap="none" spc="0" normalizeH="0" baseline="0" noProof="0" dirty="0">
              <a:ln>
                <a:noFill/>
              </a:ln>
              <a:solidFill>
                <a:schemeClr val="bg1"/>
              </a:solidFill>
              <a:effectLst/>
              <a:uLnTx/>
              <a:uFillTx/>
              <a:latin typeface="Arial" panose="020B0604020202020204" pitchFamily="34" charset="0"/>
              <a:ea typeface="+mn-ea"/>
              <a:cs typeface="+mn-c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p:cNvSpPr>
          <p:nvPr>
            <p:ph type="title"/>
          </p:nvPr>
        </p:nvSpPr>
        <p:spPr>
          <a:xfrm>
            <a:off x="533400" y="228600"/>
            <a:ext cx="7856538" cy="990600"/>
          </a:xfrm>
        </p:spPr>
        <p:txBody>
          <a:bodyPr vert="horz" wrap="square" lIns="90488" tIns="44450" rIns="90488" bIns="44450" anchor="b" anchorCtr="0"/>
          <a:lstStyle/>
          <a:p>
            <a:r>
              <a:rPr lang="en-US" altLang="en-US" sz="2800" dirty="0">
                <a:solidFill>
                  <a:schemeClr val="bg1"/>
                </a:solidFill>
                <a:latin typeface="Arial" panose="020B0604020202020204" pitchFamily="34" charset="0"/>
                <a:cs typeface="Arial" panose="020B0604020202020204" pitchFamily="34" charset="0"/>
              </a:rPr>
              <a:t>2. NHIỆM VỤ CỦA NHÂN VIÊN Y TẾ TRONG TRƯỜNG HỌC</a:t>
            </a:r>
            <a:endParaRPr lang="en-US" altLang="en-US" sz="2800" dirty="0">
              <a:solidFill>
                <a:schemeClr val="bg1"/>
              </a:solidFill>
              <a:latin typeface="Arial" panose="020B0604020202020204" pitchFamily="34" charset="0"/>
              <a:ea typeface="Arial" panose="020B0604020202020204" pitchFamily="34" charset="0"/>
            </a:endParaRPr>
          </a:p>
        </p:txBody>
      </p:sp>
      <p:sp>
        <p:nvSpPr>
          <p:cNvPr id="29699" name="Rectangle 2"/>
          <p:cNvSpPr/>
          <p:nvPr/>
        </p:nvSpPr>
        <p:spPr>
          <a:xfrm>
            <a:off x="228600" y="1748155"/>
            <a:ext cx="3560445" cy="463359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accent2"/>
              </a:buClr>
              <a:buSzPct val="75000"/>
              <a:buFont typeface="Monotype Sort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accent2"/>
              </a:buClr>
              <a:buSzPct val="75000"/>
              <a:buFont typeface="Wingdings" panose="05000000000000000000" pitchFamily="2" charset="2"/>
              <a:buChar char="u"/>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65000"/>
              <a:buFont typeface="Monotype Sorts" pitchFamily="2" charset="2"/>
              <a:buChar char="l"/>
              <a:defRPr sz="2000">
                <a:solidFill>
                  <a:schemeClr val="tx1"/>
                </a:solidFill>
                <a:latin typeface="+mn-lt"/>
              </a:defRPr>
            </a:lvl4pPr>
            <a:lvl5pPr marL="2057400" indent="-228600" algn="l" rtl="0" eaLnBrk="0" fontAlgn="base" hangingPunct="0">
              <a:spcBef>
                <a:spcPct val="20000"/>
              </a:spcBef>
              <a:spcAft>
                <a:spcPct val="0"/>
              </a:spcAft>
              <a:buClr>
                <a:schemeClr val="folHlink"/>
              </a:buClr>
              <a:buSzPct val="100000"/>
              <a:buChar char="»"/>
              <a:defRPr sz="2000">
                <a:solidFill>
                  <a:schemeClr val="tx1"/>
                </a:solidFill>
                <a:latin typeface="+mn-lt"/>
              </a:defRPr>
            </a:lvl5pPr>
          </a:lstStyle>
          <a:p>
            <a:pPr marL="0" lvl="0" indent="0">
              <a:spcBef>
                <a:spcPct val="0"/>
              </a:spcBef>
              <a:buClrTx/>
              <a:buSzTx/>
              <a:buFontTx/>
              <a:buNone/>
            </a:pPr>
            <a:r>
              <a:rPr lang="pt-BR" altLang="en-US" sz="2800" b="1" dirty="0">
                <a:solidFill>
                  <a:srgbClr val="063DE8"/>
                </a:solidFill>
                <a:latin typeface="Arial" panose="020B0604020202020204" pitchFamily="34" charset="0"/>
              </a:rPr>
              <a:t>b) Kiểm tra các phương tiện, đồ dùng học tập</a:t>
            </a:r>
          </a:p>
          <a:p>
            <a:pPr marL="0" lvl="0" indent="0">
              <a:buNone/>
            </a:pPr>
            <a:endParaRPr lang="pt-BR" altLang="en-US" sz="2800" b="1" dirty="0">
              <a:solidFill>
                <a:srgbClr val="063DE8"/>
              </a:solidFill>
              <a:latin typeface="Arial" panose="020B0604020202020204" pitchFamily="34" charset="0"/>
            </a:endParaRPr>
          </a:p>
          <a:p>
            <a:pPr marL="0" lvl="0" indent="0" algn="just">
              <a:buNone/>
            </a:pPr>
            <a:r>
              <a:rPr lang="pt-BR" altLang="en-US" sz="2800" dirty="0">
                <a:solidFill>
                  <a:srgbClr val="063DE8"/>
                </a:solidFill>
                <a:latin typeface="Arial" panose="020B0604020202020204" pitchFamily="34" charset="0"/>
              </a:rPr>
              <a:t>- </a:t>
            </a:r>
            <a:r>
              <a:rPr lang="pt-BR" altLang="en-US" sz="2000" dirty="0">
                <a:solidFill>
                  <a:srgbClr val="063DE8"/>
                </a:solidFill>
                <a:latin typeface="Arial" panose="020B0604020202020204" pitchFamily="34" charset="0"/>
              </a:rPr>
              <a:t>Phối hợp với giáo viên chủ nhiệm sắp xếp vị trí, bàn ghế ngồi phù hợp cho từng học sinh.</a:t>
            </a:r>
            <a:endParaRPr lang="en-US" altLang="en-US" sz="2000" dirty="0">
              <a:solidFill>
                <a:srgbClr val="063DE8"/>
              </a:solidFill>
              <a:latin typeface="Arial" panose="020B0604020202020204" pitchFamily="34" charset="0"/>
            </a:endParaRPr>
          </a:p>
          <a:p>
            <a:pPr marL="0" lvl="0" indent="0" algn="just">
              <a:buNone/>
            </a:pPr>
            <a:r>
              <a:rPr lang="pt-BR" altLang="en-US" sz="2000" dirty="0">
                <a:solidFill>
                  <a:srgbClr val="063DE8"/>
                </a:solidFill>
                <a:latin typeface="Arial" panose="020B0604020202020204" pitchFamily="34" charset="0"/>
              </a:rPr>
              <a:t>- Kiểm tra vệ sinh đối với bàn ghế, đồ chơi, đồ dùng học tập hàng ngày, hàng tuần, đảm bảo luôn sạch sẽ.</a:t>
            </a:r>
            <a:endParaRPr lang="en-US" altLang="en-US" sz="2800" dirty="0">
              <a:solidFill>
                <a:srgbClr val="063DE8"/>
              </a:solidFill>
              <a:latin typeface="Arial" panose="020B0604020202020204" pitchFamily="34" charset="0"/>
            </a:endParaRPr>
          </a:p>
        </p:txBody>
      </p:sp>
      <p:pic>
        <p:nvPicPr>
          <p:cNvPr id="29700" name="Picture 5" descr="p10"/>
          <p:cNvPicPr>
            <a:picLocks noChangeAspect="1"/>
          </p:cNvPicPr>
          <p:nvPr/>
        </p:nvPicPr>
        <p:blipFill>
          <a:blip r:embed="rId2"/>
          <a:stretch>
            <a:fillRect/>
          </a:stretch>
        </p:blipFill>
        <p:spPr>
          <a:xfrm>
            <a:off x="6435725" y="2160588"/>
            <a:ext cx="2632075" cy="3810000"/>
          </a:xfrm>
          <a:prstGeom prst="rect">
            <a:avLst/>
          </a:prstGeom>
          <a:noFill/>
          <a:ln w="9525">
            <a:noFill/>
          </a:ln>
        </p:spPr>
      </p:pic>
      <p:pic>
        <p:nvPicPr>
          <p:cNvPr id="29701" name="Picture 6" descr="p9"/>
          <p:cNvPicPr>
            <a:picLocks noChangeAspect="1"/>
          </p:cNvPicPr>
          <p:nvPr/>
        </p:nvPicPr>
        <p:blipFill>
          <a:blip r:embed="rId3"/>
          <a:stretch>
            <a:fillRect/>
          </a:stretch>
        </p:blipFill>
        <p:spPr>
          <a:xfrm>
            <a:off x="3748088" y="2160588"/>
            <a:ext cx="2652712" cy="3810000"/>
          </a:xfrm>
          <a:prstGeom prst="rect">
            <a:avLst/>
          </a:prstGeom>
          <a:noFill/>
          <a:ln w="9525">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p:cNvSpPr>
          <p:nvPr>
            <p:ph type="title"/>
          </p:nvPr>
        </p:nvSpPr>
        <p:spPr>
          <a:xfrm>
            <a:off x="533400" y="228600"/>
            <a:ext cx="7856538" cy="990600"/>
          </a:xfrm>
        </p:spPr>
        <p:txBody>
          <a:bodyPr vert="horz" wrap="square" lIns="90488" tIns="44450" rIns="90488" bIns="44450" anchor="b" anchorCtr="0"/>
          <a:lstStyle/>
          <a:p>
            <a:r>
              <a:rPr lang="en-US" altLang="en-US" sz="2800" dirty="0">
                <a:solidFill>
                  <a:schemeClr val="bg1"/>
                </a:solidFill>
                <a:latin typeface="Arial" panose="020B0604020202020204" pitchFamily="34" charset="0"/>
                <a:cs typeface="Arial" panose="020B0604020202020204" pitchFamily="34" charset="0"/>
              </a:rPr>
              <a:t>2. NHIỆM VỤ CỦA NHÂN VIÊN Y TẾ TRONG TRƯỜNG HỌC</a:t>
            </a:r>
            <a:endParaRPr lang="en-US" altLang="en-US" sz="2800" dirty="0">
              <a:solidFill>
                <a:schemeClr val="bg1"/>
              </a:solidFill>
              <a:latin typeface="Arial" panose="020B0604020202020204" pitchFamily="34" charset="0"/>
              <a:ea typeface="Arial" panose="020B0604020202020204" pitchFamily="34" charset="0"/>
            </a:endParaRPr>
          </a:p>
        </p:txBody>
      </p:sp>
      <p:sp>
        <p:nvSpPr>
          <p:cNvPr id="30723" name="Rectangle 2"/>
          <p:cNvSpPr/>
          <p:nvPr/>
        </p:nvSpPr>
        <p:spPr>
          <a:xfrm>
            <a:off x="304800" y="1652588"/>
            <a:ext cx="8516938" cy="523875"/>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accent2"/>
              </a:buClr>
              <a:buSzPct val="75000"/>
              <a:buFont typeface="Monotype Sort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accent2"/>
              </a:buClr>
              <a:buSzPct val="75000"/>
              <a:buFont typeface="Wingdings" panose="05000000000000000000" pitchFamily="2" charset="2"/>
              <a:buChar char="u"/>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65000"/>
              <a:buFont typeface="Monotype Sorts" pitchFamily="2" charset="2"/>
              <a:buChar char="l"/>
              <a:defRPr sz="2000">
                <a:solidFill>
                  <a:schemeClr val="tx1"/>
                </a:solidFill>
                <a:latin typeface="+mn-lt"/>
              </a:defRPr>
            </a:lvl4pPr>
            <a:lvl5pPr marL="2057400" indent="-228600" algn="l" rtl="0" eaLnBrk="0" fontAlgn="base" hangingPunct="0">
              <a:spcBef>
                <a:spcPct val="20000"/>
              </a:spcBef>
              <a:spcAft>
                <a:spcPct val="0"/>
              </a:spcAft>
              <a:buClr>
                <a:schemeClr val="folHlink"/>
              </a:buClr>
              <a:buSzPct val="100000"/>
              <a:buChar char="»"/>
              <a:defRPr sz="2000">
                <a:solidFill>
                  <a:schemeClr val="tx1"/>
                </a:solidFill>
                <a:latin typeface="+mn-lt"/>
              </a:defRPr>
            </a:lvl5pPr>
          </a:lstStyle>
          <a:p>
            <a:pPr marL="0" lvl="0" indent="0">
              <a:spcBef>
                <a:spcPct val="0"/>
              </a:spcBef>
              <a:buClrTx/>
              <a:buSzTx/>
              <a:buFontTx/>
              <a:buNone/>
            </a:pPr>
            <a:r>
              <a:rPr lang="pt-BR" altLang="en-US" sz="2800" b="1" dirty="0">
                <a:solidFill>
                  <a:srgbClr val="063DE8"/>
                </a:solidFill>
                <a:latin typeface="Arial" panose="020B0604020202020204" pitchFamily="34" charset="0"/>
              </a:rPr>
              <a:t>c) Kiểm tra an toàn thực phẩm</a:t>
            </a:r>
          </a:p>
        </p:txBody>
      </p:sp>
      <p:sp>
        <p:nvSpPr>
          <p:cNvPr id="30724" name="Rectangle 2"/>
          <p:cNvSpPr/>
          <p:nvPr/>
        </p:nvSpPr>
        <p:spPr>
          <a:xfrm>
            <a:off x="139700" y="2143125"/>
            <a:ext cx="5727700" cy="203200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accent2"/>
              </a:buClr>
              <a:buSzPct val="75000"/>
              <a:buFont typeface="Monotype Sort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accent2"/>
              </a:buClr>
              <a:buSzPct val="75000"/>
              <a:buFont typeface="Wingdings" panose="05000000000000000000" pitchFamily="2" charset="2"/>
              <a:buChar char="u"/>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65000"/>
              <a:buFont typeface="Monotype Sorts" pitchFamily="2" charset="2"/>
              <a:buChar char="l"/>
              <a:defRPr sz="2000">
                <a:solidFill>
                  <a:schemeClr val="tx1"/>
                </a:solidFill>
                <a:latin typeface="+mn-lt"/>
              </a:defRPr>
            </a:lvl4pPr>
            <a:lvl5pPr marL="2057400" indent="-228600" algn="l" rtl="0" eaLnBrk="0" fontAlgn="base" hangingPunct="0">
              <a:spcBef>
                <a:spcPct val="20000"/>
              </a:spcBef>
              <a:spcAft>
                <a:spcPct val="0"/>
              </a:spcAft>
              <a:buClr>
                <a:schemeClr val="folHlink"/>
              </a:buClr>
              <a:buSzPct val="100000"/>
              <a:buChar char="»"/>
              <a:defRPr sz="2000">
                <a:solidFill>
                  <a:schemeClr val="tx1"/>
                </a:solidFill>
                <a:latin typeface="+mn-lt"/>
              </a:defRPr>
            </a:lvl5pPr>
          </a:lstStyle>
          <a:p>
            <a:pPr marL="457200" lvl="0" indent="-228600" algn="just">
              <a:spcBef>
                <a:spcPct val="0"/>
              </a:spcBef>
              <a:buClrTx/>
              <a:buSzTx/>
              <a:buFontTx/>
              <a:buNone/>
            </a:pPr>
            <a:r>
              <a:rPr lang="pt-BR" altLang="en-US" sz="1800" i="1" dirty="0">
                <a:solidFill>
                  <a:srgbClr val="FF0000"/>
                </a:solidFill>
                <a:latin typeface="Arial" panose="020B0604020202020204" pitchFamily="34" charset="0"/>
                <a:cs typeface="Times New Roman" panose="02020603050405020304" pitchFamily="18" charset="0"/>
              </a:rPr>
              <a:t>- Định kỳ kiểm tra điều kiện đảm bảo ATTP trong trường học</a:t>
            </a:r>
            <a:r>
              <a:rPr lang="pt-BR" altLang="en-US" sz="1800" i="1" dirty="0">
                <a:solidFill>
                  <a:srgbClr val="0000FF"/>
                </a:solidFill>
                <a:latin typeface="Arial" panose="020B0604020202020204" pitchFamily="34" charset="0"/>
                <a:cs typeface="Times New Roman" panose="02020603050405020304" pitchFamily="18" charset="0"/>
              </a:rPr>
              <a:t>:</a:t>
            </a:r>
            <a:endParaRPr lang="en-US" altLang="en-US" sz="1800" dirty="0">
              <a:solidFill>
                <a:srgbClr val="0000FF"/>
              </a:solidFill>
              <a:latin typeface="Arial" panose="020B0604020202020204" pitchFamily="34" charset="0"/>
              <a:cs typeface="Calibri" panose="020F0502020204030204" pitchFamily="34" charset="0"/>
            </a:endParaRPr>
          </a:p>
          <a:p>
            <a:pPr marL="227330" lvl="1" indent="-227330" algn="just">
              <a:spcBef>
                <a:spcPct val="0"/>
              </a:spcBef>
              <a:buClrTx/>
              <a:buSzTx/>
              <a:buFont typeface="Courier New" panose="02070309020205020404" pitchFamily="49" charset="0"/>
              <a:buChar char="o"/>
            </a:pPr>
            <a:r>
              <a:rPr lang="pt-BR" altLang="en-US" sz="1800" dirty="0">
                <a:solidFill>
                  <a:srgbClr val="0000FF"/>
                </a:solidFill>
                <a:latin typeface="Arial" panose="020B0604020202020204" pitchFamily="34" charset="0"/>
                <a:cs typeface="Times New Roman" panose="02020603050405020304" pitchFamily="18" charset="0"/>
              </a:rPr>
              <a:t>Cơ sở vật chất (điều kiện vệ sinh của nh</a:t>
            </a:r>
            <a:r>
              <a:rPr lang="pt-BR" altLang="en-US" sz="1800" dirty="0">
                <a:solidFill>
                  <a:srgbClr val="0000FF"/>
                </a:solidFill>
                <a:latin typeface="Arial" panose="020B0604020202020204" pitchFamily="34" charset="0"/>
                <a:ea typeface="Times New Roman" panose="02020603050405020304" pitchFamily="18" charset="0"/>
              </a:rPr>
              <a:t>à</a:t>
            </a:r>
            <a:r>
              <a:rPr lang="pt-BR" altLang="en-US" sz="1800" dirty="0">
                <a:solidFill>
                  <a:srgbClr val="0000FF"/>
                </a:solidFill>
                <a:latin typeface="Arial" panose="020B0604020202020204" pitchFamily="34" charset="0"/>
                <a:cs typeface="Times New Roman" panose="02020603050405020304" pitchFamily="18" charset="0"/>
              </a:rPr>
              <a:t> bếp, nh</a:t>
            </a:r>
            <a:r>
              <a:rPr lang="pt-BR" altLang="en-US" sz="1800" dirty="0">
                <a:solidFill>
                  <a:srgbClr val="0000FF"/>
                </a:solidFill>
                <a:latin typeface="Arial" panose="020B0604020202020204" pitchFamily="34" charset="0"/>
                <a:ea typeface="Times New Roman" panose="02020603050405020304" pitchFamily="18" charset="0"/>
              </a:rPr>
              <a:t>à</a:t>
            </a:r>
            <a:r>
              <a:rPr lang="pt-BR" altLang="en-US" sz="1800" dirty="0">
                <a:solidFill>
                  <a:srgbClr val="0000FF"/>
                </a:solidFill>
                <a:latin typeface="Arial" panose="020B0604020202020204" pitchFamily="34" charset="0"/>
                <a:cs typeface="Times New Roman" panose="02020603050405020304" pitchFamily="18" charset="0"/>
              </a:rPr>
              <a:t> ăn, dụng cụ chế biến, bảo quản thức ăn).</a:t>
            </a:r>
            <a:endParaRPr lang="en-US" altLang="en-US" sz="1800" dirty="0">
              <a:solidFill>
                <a:srgbClr val="0000FF"/>
              </a:solidFill>
              <a:latin typeface="Arial" panose="020B0604020202020204" pitchFamily="34" charset="0"/>
              <a:cs typeface="Calibri" panose="020F0502020204030204" pitchFamily="34" charset="0"/>
            </a:endParaRPr>
          </a:p>
          <a:p>
            <a:pPr marL="227330" lvl="1" indent="-227330" algn="just">
              <a:spcBef>
                <a:spcPct val="0"/>
              </a:spcBef>
              <a:buClrTx/>
              <a:buSzTx/>
              <a:buFont typeface="Courier New" panose="02070309020205020404" pitchFamily="49" charset="0"/>
              <a:buChar char="o"/>
            </a:pPr>
            <a:r>
              <a:rPr lang="pt-BR" altLang="en-US" sz="1800" dirty="0">
                <a:solidFill>
                  <a:srgbClr val="0000FF"/>
                </a:solidFill>
                <a:latin typeface="Arial" panose="020B0604020202020204" pitchFamily="34" charset="0"/>
                <a:cs typeface="Times New Roman" panose="02020603050405020304" pitchFamily="18" charset="0"/>
              </a:rPr>
              <a:t>Cung cấp nước sạch, xử lý nước thải, rác thải.</a:t>
            </a:r>
            <a:endParaRPr lang="en-US" altLang="en-US" sz="1800" dirty="0">
              <a:solidFill>
                <a:srgbClr val="0000FF"/>
              </a:solidFill>
              <a:latin typeface="Arial" panose="020B0604020202020204" pitchFamily="34" charset="0"/>
              <a:cs typeface="Calibri" panose="020F0502020204030204" pitchFamily="34" charset="0"/>
            </a:endParaRPr>
          </a:p>
          <a:p>
            <a:pPr marL="227330" lvl="1" indent="-227330" algn="just">
              <a:spcBef>
                <a:spcPct val="0"/>
              </a:spcBef>
              <a:buClrTx/>
              <a:buSzTx/>
              <a:buFont typeface="Courier New" panose="02070309020205020404" pitchFamily="49" charset="0"/>
              <a:buChar char="o"/>
            </a:pPr>
            <a:r>
              <a:rPr lang="pt-BR" altLang="en-US" sz="1800" dirty="0">
                <a:solidFill>
                  <a:srgbClr val="0000FF"/>
                </a:solidFill>
                <a:latin typeface="Arial" panose="020B0604020202020204" pitchFamily="34" charset="0"/>
                <a:cs typeface="Times New Roman" panose="02020603050405020304" pitchFamily="18" charset="0"/>
              </a:rPr>
              <a:t>Thiết bị dụng cụ bảo quản chế biến thực phẩm. </a:t>
            </a:r>
            <a:endParaRPr lang="en-US" altLang="en-US" sz="1800" dirty="0">
              <a:solidFill>
                <a:srgbClr val="0000FF"/>
              </a:solidFill>
              <a:latin typeface="Arial" panose="020B0604020202020204" pitchFamily="34" charset="0"/>
              <a:cs typeface="Calibri" panose="020F0502020204030204" pitchFamily="34" charset="0"/>
            </a:endParaRPr>
          </a:p>
          <a:p>
            <a:pPr marL="227330" lvl="1" indent="-227330" algn="just">
              <a:spcBef>
                <a:spcPct val="0"/>
              </a:spcBef>
              <a:buClrTx/>
              <a:buSzTx/>
              <a:buFont typeface="Courier New" panose="02070309020205020404" pitchFamily="49" charset="0"/>
              <a:buChar char="o"/>
            </a:pPr>
            <a:r>
              <a:rPr lang="pt-BR" altLang="en-US" sz="1800" dirty="0">
                <a:solidFill>
                  <a:srgbClr val="0000FF"/>
                </a:solidFill>
                <a:latin typeface="Arial" panose="020B0604020202020204" pitchFamily="34" charset="0"/>
                <a:cs typeface="Times New Roman" panose="02020603050405020304" pitchFamily="18" charset="0"/>
              </a:rPr>
              <a:t>Sức khỏe người tham gia chế biến thực phẩm. </a:t>
            </a:r>
            <a:endParaRPr lang="en-US" altLang="en-US" sz="1800" dirty="0">
              <a:solidFill>
                <a:srgbClr val="0000FF"/>
              </a:solidFill>
              <a:latin typeface="Arial" panose="020B0604020202020204" pitchFamily="34" charset="0"/>
              <a:ea typeface="Calibri" panose="020F0502020204030204" pitchFamily="34" charset="0"/>
            </a:endParaRPr>
          </a:p>
        </p:txBody>
      </p:sp>
      <p:sp>
        <p:nvSpPr>
          <p:cNvPr id="4" name="Rectangle 3"/>
          <p:cNvSpPr/>
          <p:nvPr/>
        </p:nvSpPr>
        <p:spPr>
          <a:xfrm>
            <a:off x="139700" y="4195763"/>
            <a:ext cx="5346700" cy="2584450"/>
          </a:xfrm>
          <a:prstGeom prst="rect">
            <a:avLst/>
          </a:prstGeom>
        </p:spPr>
        <p:txBody>
          <a:bodyPr>
            <a:spAutoFit/>
          </a:bodyPr>
          <a:lstStyle/>
          <a:p>
            <a:pPr indent="227330">
              <a:buNone/>
            </a:pPr>
            <a:r>
              <a:rPr lang="pt-BR" altLang="x-none" sz="1800" i="1" dirty="0">
                <a:solidFill>
                  <a:srgbClr val="FF0000"/>
                </a:solidFill>
                <a:latin typeface="Arial" panose="020B0604020202020204" pitchFamily="34" charset="0"/>
                <a:cs typeface="Times New Roman" panose="02020603050405020304" pitchFamily="18" charset="0"/>
              </a:rPr>
              <a:t>- H</a:t>
            </a:r>
            <a:r>
              <a:rPr lang="pt-BR" altLang="x-none" sz="1800" i="1" dirty="0">
                <a:solidFill>
                  <a:srgbClr val="FF0000"/>
                </a:solidFill>
                <a:latin typeface="Arial" panose="020B0604020202020204" pitchFamily="34" charset="0"/>
                <a:ea typeface="Times New Roman" panose="02020603050405020304" pitchFamily="18" charset="0"/>
              </a:rPr>
              <a:t>à</a:t>
            </a:r>
            <a:r>
              <a:rPr lang="pt-BR" altLang="x-none" sz="1800" i="1" dirty="0">
                <a:solidFill>
                  <a:srgbClr val="FF0000"/>
                </a:solidFill>
                <a:latin typeface="Arial" panose="020B0604020202020204" pitchFamily="34" charset="0"/>
                <a:cs typeface="Times New Roman" panose="02020603050405020304" pitchFamily="18" charset="0"/>
              </a:rPr>
              <a:t>ng ng</a:t>
            </a:r>
            <a:r>
              <a:rPr lang="pt-BR" altLang="x-none" sz="1800" i="1" dirty="0">
                <a:solidFill>
                  <a:srgbClr val="FF0000"/>
                </a:solidFill>
                <a:latin typeface="Arial" panose="020B0604020202020204" pitchFamily="34" charset="0"/>
                <a:ea typeface="Times New Roman" panose="02020603050405020304" pitchFamily="18" charset="0"/>
              </a:rPr>
              <a:t>à</a:t>
            </a:r>
            <a:r>
              <a:rPr lang="pt-BR" altLang="x-none" sz="1800" i="1" dirty="0">
                <a:solidFill>
                  <a:srgbClr val="FF0000"/>
                </a:solidFill>
                <a:latin typeface="Arial" panose="020B0604020202020204" pitchFamily="34" charset="0"/>
                <a:cs typeface="Times New Roman" panose="02020603050405020304" pitchFamily="18" charset="0"/>
              </a:rPr>
              <a:t>y</a:t>
            </a:r>
            <a:endParaRPr sz="1800" dirty="0">
              <a:solidFill>
                <a:srgbClr val="FF0000"/>
              </a:solidFill>
              <a:latin typeface="Arial" panose="020B0604020202020204" pitchFamily="34" charset="0"/>
              <a:cs typeface="Calibri" panose="020F0502020204030204" pitchFamily="34" charset="0"/>
            </a:endParaRPr>
          </a:p>
          <a:p>
            <a:pPr marL="227330" lvl="1" indent="-227330">
              <a:buFont typeface="Courier New" panose="02070309020205020404" pitchFamily="49" charset="0"/>
              <a:buChar char="o"/>
            </a:pPr>
            <a:r>
              <a:rPr lang="pt-BR" altLang="x-none" sz="1800" dirty="0">
                <a:solidFill>
                  <a:srgbClr val="0000FF"/>
                </a:solidFill>
                <a:latin typeface="Arial" panose="020B0604020202020204" pitchFamily="34" charset="0"/>
                <a:cs typeface="Times New Roman" panose="02020603050405020304" pitchFamily="18" charset="0"/>
              </a:rPr>
              <a:t>Kiểm tra vệ sinh cá nhân nhân viên.</a:t>
            </a:r>
            <a:endParaRPr sz="1800" dirty="0">
              <a:solidFill>
                <a:srgbClr val="0000FF"/>
              </a:solidFill>
              <a:latin typeface="Arial" panose="020B0604020202020204" pitchFamily="34" charset="0"/>
              <a:cs typeface="Calibri" panose="020F0502020204030204" pitchFamily="34" charset="0"/>
            </a:endParaRPr>
          </a:p>
          <a:p>
            <a:pPr marL="227330" lvl="1" indent="-227330">
              <a:buFont typeface="Courier New" panose="02070309020205020404" pitchFamily="49" charset="0"/>
              <a:buChar char="o"/>
            </a:pPr>
            <a:r>
              <a:rPr lang="pt-BR" altLang="x-none" sz="1800" dirty="0">
                <a:solidFill>
                  <a:srgbClr val="0000FF"/>
                </a:solidFill>
                <a:latin typeface="Arial" panose="020B0604020202020204" pitchFamily="34" charset="0"/>
                <a:cs typeface="Times New Roman" panose="02020603050405020304" pitchFamily="18" charset="0"/>
              </a:rPr>
              <a:t>Kiểm soát chất lượng thực phẩm:</a:t>
            </a:r>
            <a:endParaRPr sz="1800" dirty="0">
              <a:solidFill>
                <a:srgbClr val="0000FF"/>
              </a:solidFill>
              <a:latin typeface="Arial" panose="020B0604020202020204" pitchFamily="34" charset="0"/>
              <a:cs typeface="Calibri" panose="020F0502020204030204" pitchFamily="34" charset="0"/>
            </a:endParaRPr>
          </a:p>
          <a:p>
            <a:pPr indent="227330">
              <a:buNone/>
            </a:pPr>
            <a:r>
              <a:rPr lang="en-US" altLang="pt-BR" sz="1800" dirty="0">
                <a:solidFill>
                  <a:srgbClr val="0000FF"/>
                </a:solidFill>
                <a:latin typeface="Arial" panose="020B0604020202020204" pitchFamily="34" charset="0"/>
                <a:cs typeface="Times New Roman" panose="02020603050405020304" pitchFamily="18" charset="0"/>
              </a:rPr>
              <a:t>- </a:t>
            </a:r>
            <a:r>
              <a:rPr lang="pt-BR" altLang="x-none" sz="1800" dirty="0">
                <a:solidFill>
                  <a:srgbClr val="0000FF"/>
                </a:solidFill>
                <a:latin typeface="Arial" panose="020B0604020202020204" pitchFamily="34" charset="0"/>
                <a:cs typeface="Times New Roman" panose="02020603050405020304" pitchFamily="18" charset="0"/>
              </a:rPr>
              <a:t>Kiểm tra chất lượng TP khi nhập về.</a:t>
            </a:r>
            <a:endParaRPr sz="1800" dirty="0">
              <a:solidFill>
                <a:srgbClr val="0000FF"/>
              </a:solidFill>
              <a:latin typeface="Arial" panose="020B0604020202020204" pitchFamily="34" charset="0"/>
              <a:cs typeface="Calibri" panose="020F0502020204030204" pitchFamily="34" charset="0"/>
            </a:endParaRPr>
          </a:p>
          <a:p>
            <a:pPr indent="227330">
              <a:buNone/>
            </a:pPr>
            <a:r>
              <a:rPr lang="en-US" altLang="pt-BR" sz="1800" dirty="0">
                <a:solidFill>
                  <a:srgbClr val="0000FF"/>
                </a:solidFill>
                <a:latin typeface="Arial" panose="020B0604020202020204" pitchFamily="34" charset="0"/>
                <a:cs typeface="Times New Roman" panose="02020603050405020304" pitchFamily="18" charset="0"/>
              </a:rPr>
              <a:t>- </a:t>
            </a:r>
            <a:r>
              <a:rPr lang="pt-BR" altLang="x-none" sz="1800" dirty="0">
                <a:solidFill>
                  <a:srgbClr val="0000FF"/>
                </a:solidFill>
                <a:latin typeface="Arial" panose="020B0604020202020204" pitchFamily="34" charset="0"/>
                <a:cs typeface="Times New Roman" panose="02020603050405020304" pitchFamily="18" charset="0"/>
              </a:rPr>
              <a:t>Kiểm tra v</a:t>
            </a:r>
            <a:r>
              <a:rPr lang="pt-BR" altLang="x-none" sz="1800" dirty="0">
                <a:solidFill>
                  <a:srgbClr val="0000FF"/>
                </a:solidFill>
                <a:latin typeface="Arial" panose="020B0604020202020204" pitchFamily="34" charset="0"/>
                <a:ea typeface="Times New Roman" panose="02020603050405020304" pitchFamily="18" charset="0"/>
              </a:rPr>
              <a:t>à</a:t>
            </a:r>
            <a:r>
              <a:rPr lang="pt-BR" altLang="x-none" sz="1800" dirty="0">
                <a:solidFill>
                  <a:srgbClr val="0000FF"/>
                </a:solidFill>
                <a:latin typeface="Arial" panose="020B0604020202020204" pitchFamily="34" charset="0"/>
                <a:cs typeface="Times New Roman" panose="02020603050405020304" pitchFamily="18" charset="0"/>
              </a:rPr>
              <a:t> giám sát khâu chế biến </a:t>
            </a:r>
            <a:r>
              <a:rPr sz="1800" dirty="0">
                <a:solidFill>
                  <a:srgbClr val="0000FF"/>
                </a:solidFill>
                <a:latin typeface="Arial" panose="020B0604020202020204" pitchFamily="34" charset="0"/>
                <a:cs typeface="Times New Roman" panose="02020603050405020304" pitchFamily="18" charset="0"/>
              </a:rPr>
              <a:t>TP</a:t>
            </a:r>
            <a:endParaRPr sz="1800" dirty="0">
              <a:solidFill>
                <a:srgbClr val="0000FF"/>
              </a:solidFill>
              <a:latin typeface="Arial" panose="020B0604020202020204" pitchFamily="34" charset="0"/>
              <a:cs typeface="Calibri" panose="020F0502020204030204" pitchFamily="34" charset="0"/>
            </a:endParaRPr>
          </a:p>
          <a:p>
            <a:pPr marL="227330" lvl="1" indent="-227330">
              <a:buFont typeface="Courier New" panose="02070309020205020404" pitchFamily="49" charset="0"/>
              <a:buChar char="o"/>
            </a:pPr>
            <a:r>
              <a:rPr lang="pt-BR" altLang="x-none" sz="1800" dirty="0">
                <a:solidFill>
                  <a:srgbClr val="0000FF"/>
                </a:solidFill>
                <a:latin typeface="Arial" panose="020B0604020202020204" pitchFamily="34" charset="0"/>
                <a:cs typeface="Times New Roman" panose="02020603050405020304" pitchFamily="18" charset="0"/>
              </a:rPr>
              <a:t>Kiểm tra sổ sách theo dõi nhập thực phẩm, sổ kiểm thực, sổ lưu v</a:t>
            </a:r>
            <a:r>
              <a:rPr lang="pt-BR" altLang="x-none" sz="1800" dirty="0">
                <a:solidFill>
                  <a:srgbClr val="0000FF"/>
                </a:solidFill>
                <a:latin typeface="Arial" panose="020B0604020202020204" pitchFamily="34" charset="0"/>
                <a:ea typeface="Times New Roman" panose="02020603050405020304" pitchFamily="18" charset="0"/>
              </a:rPr>
              <a:t>à</a:t>
            </a:r>
            <a:r>
              <a:rPr lang="pt-BR" altLang="x-none" sz="1800" dirty="0">
                <a:solidFill>
                  <a:srgbClr val="0000FF"/>
                </a:solidFill>
                <a:latin typeface="Arial" panose="020B0604020202020204" pitchFamily="34" charset="0"/>
                <a:cs typeface="Times New Roman" panose="02020603050405020304" pitchFamily="18" charset="0"/>
              </a:rPr>
              <a:t> hủy mẫu thức ăn.</a:t>
            </a:r>
            <a:endParaRPr sz="1800" dirty="0">
              <a:solidFill>
                <a:srgbClr val="0000FF"/>
              </a:solidFill>
              <a:latin typeface="Arial" panose="020B0604020202020204" pitchFamily="34" charset="0"/>
              <a:cs typeface="Calibri" panose="020F0502020204030204" pitchFamily="34" charset="0"/>
            </a:endParaRPr>
          </a:p>
          <a:p>
            <a:pPr indent="227330">
              <a:buNone/>
            </a:pPr>
            <a:r>
              <a:rPr lang="pt-BR" altLang="x-none" sz="1800" dirty="0">
                <a:solidFill>
                  <a:srgbClr val="FF0000"/>
                </a:solidFill>
                <a:latin typeface="Arial" panose="020B0604020202020204" pitchFamily="34" charset="0"/>
                <a:cs typeface="Times New Roman" panose="02020603050405020304" pitchFamily="18" charset="0"/>
              </a:rPr>
              <a:t>- Khi phát hiện các vi phạm cần nhắc nhở hoặc báo cáo Ban giám hiệu để kịp thời khắc phục.</a:t>
            </a:r>
            <a:endParaRPr sz="1800" dirty="0">
              <a:solidFill>
                <a:srgbClr val="FF0000"/>
              </a:solidFill>
              <a:latin typeface="Arial" panose="020B0604020202020204" pitchFamily="34" charset="0"/>
              <a:ea typeface="Calibri" panose="020F0502020204030204" pitchFamily="34" charset="0"/>
            </a:endParaRPr>
          </a:p>
        </p:txBody>
      </p:sp>
      <p:pic>
        <p:nvPicPr>
          <p:cNvPr id="30726" name="Picture 1"/>
          <p:cNvPicPr>
            <a:picLocks noChangeAspect="1"/>
          </p:cNvPicPr>
          <p:nvPr/>
        </p:nvPicPr>
        <p:blipFill>
          <a:blip r:embed="rId2"/>
          <a:stretch>
            <a:fillRect/>
          </a:stretch>
        </p:blipFill>
        <p:spPr>
          <a:xfrm>
            <a:off x="5791200" y="2176463"/>
            <a:ext cx="3114675" cy="2125662"/>
          </a:xfrm>
          <a:prstGeom prst="rect">
            <a:avLst/>
          </a:prstGeom>
          <a:noFill/>
          <a:ln w="9525">
            <a:noFill/>
          </a:ln>
        </p:spPr>
      </p:pic>
      <p:pic>
        <p:nvPicPr>
          <p:cNvPr id="30727" name="Picture 2"/>
          <p:cNvPicPr>
            <a:picLocks noChangeAspect="1"/>
          </p:cNvPicPr>
          <p:nvPr/>
        </p:nvPicPr>
        <p:blipFill>
          <a:blip r:embed="rId3"/>
          <a:stretch>
            <a:fillRect/>
          </a:stretch>
        </p:blipFill>
        <p:spPr>
          <a:xfrm>
            <a:off x="5334000" y="4495800"/>
            <a:ext cx="3571875" cy="1933575"/>
          </a:xfrm>
          <a:prstGeom prst="rect">
            <a:avLst/>
          </a:prstGeom>
          <a:noFill/>
          <a:ln w="9525">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p:cNvSpPr>
          <p:nvPr>
            <p:ph type="title"/>
          </p:nvPr>
        </p:nvSpPr>
        <p:spPr>
          <a:xfrm>
            <a:off x="533400" y="228600"/>
            <a:ext cx="7856538" cy="990600"/>
          </a:xfrm>
        </p:spPr>
        <p:txBody>
          <a:bodyPr vert="horz" wrap="square" lIns="90488" tIns="44450" rIns="90488" bIns="44450" anchor="b" anchorCtr="0"/>
          <a:lstStyle/>
          <a:p>
            <a:r>
              <a:rPr lang="en-US" altLang="en-US" sz="2800" dirty="0">
                <a:solidFill>
                  <a:schemeClr val="bg1"/>
                </a:solidFill>
                <a:latin typeface="Arial" panose="020B0604020202020204" pitchFamily="34" charset="0"/>
                <a:cs typeface="Arial" panose="020B0604020202020204" pitchFamily="34" charset="0"/>
              </a:rPr>
              <a:t>2. NHIỆM VỤ CỦA NHÂN VIÊN Y TẾ TRONG TRƯỜNG HỌC</a:t>
            </a:r>
            <a:endParaRPr lang="en-US" altLang="en-US" sz="2800" dirty="0">
              <a:solidFill>
                <a:schemeClr val="bg1"/>
              </a:solidFill>
              <a:latin typeface="Arial" panose="020B0604020202020204" pitchFamily="34" charset="0"/>
              <a:ea typeface="Arial" panose="020B0604020202020204" pitchFamily="34" charset="0"/>
            </a:endParaRPr>
          </a:p>
        </p:txBody>
      </p:sp>
      <p:sp>
        <p:nvSpPr>
          <p:cNvPr id="31747" name="Rectangle 2"/>
          <p:cNvSpPr/>
          <p:nvPr/>
        </p:nvSpPr>
        <p:spPr>
          <a:xfrm>
            <a:off x="320675" y="1752600"/>
            <a:ext cx="8653780" cy="46037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accent2"/>
              </a:buClr>
              <a:buSzPct val="75000"/>
              <a:buFont typeface="Monotype Sort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accent2"/>
              </a:buClr>
              <a:buSzPct val="75000"/>
              <a:buFont typeface="Wingdings" panose="05000000000000000000" pitchFamily="2" charset="2"/>
              <a:buChar char="u"/>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65000"/>
              <a:buFont typeface="Monotype Sorts" pitchFamily="2" charset="2"/>
              <a:buChar char="l"/>
              <a:defRPr sz="2000">
                <a:solidFill>
                  <a:schemeClr val="tx1"/>
                </a:solidFill>
                <a:latin typeface="+mn-lt"/>
              </a:defRPr>
            </a:lvl4pPr>
            <a:lvl5pPr marL="2057400" indent="-228600" algn="l" rtl="0" eaLnBrk="0" fontAlgn="base" hangingPunct="0">
              <a:spcBef>
                <a:spcPct val="20000"/>
              </a:spcBef>
              <a:spcAft>
                <a:spcPct val="0"/>
              </a:spcAft>
              <a:buClr>
                <a:schemeClr val="folHlink"/>
              </a:buClr>
              <a:buSzPct val="100000"/>
              <a:buChar char="»"/>
              <a:defRPr sz="2000">
                <a:solidFill>
                  <a:schemeClr val="tx1"/>
                </a:solidFill>
                <a:latin typeface="+mn-lt"/>
              </a:defRPr>
            </a:lvl5pPr>
          </a:lstStyle>
          <a:p>
            <a:pPr marL="0" lvl="0" indent="0">
              <a:spcBef>
                <a:spcPct val="0"/>
              </a:spcBef>
              <a:buClrTx/>
              <a:buSzTx/>
              <a:buFontTx/>
              <a:buNone/>
            </a:pPr>
            <a:r>
              <a:rPr lang="pt-BR" altLang="en-US" sz="2400" dirty="0">
                <a:solidFill>
                  <a:srgbClr val="FF0000"/>
                </a:solidFill>
                <a:latin typeface="Arial" panose="020B0604020202020204" pitchFamily="34" charset="0"/>
              </a:rPr>
              <a:t>d) Kiểm tra các công trình vệ sinh, cấp thoát nước, </a:t>
            </a:r>
            <a:r>
              <a:rPr lang="en-US" altLang="pt-BR" sz="2400" dirty="0">
                <a:solidFill>
                  <a:srgbClr val="FF0000"/>
                </a:solidFill>
                <a:latin typeface="Arial" panose="020B0604020202020204" pitchFamily="34" charset="0"/>
              </a:rPr>
              <a:t>VSMT</a:t>
            </a:r>
            <a:endParaRPr lang="pt-BR" altLang="en-US" sz="2400" dirty="0">
              <a:solidFill>
                <a:srgbClr val="FF0000"/>
              </a:solidFill>
              <a:latin typeface="Arial" panose="020B0604020202020204" pitchFamily="34" charset="0"/>
            </a:endParaRPr>
          </a:p>
        </p:txBody>
      </p:sp>
      <p:sp>
        <p:nvSpPr>
          <p:cNvPr id="31748" name="Rectangle 1"/>
          <p:cNvSpPr/>
          <p:nvPr/>
        </p:nvSpPr>
        <p:spPr>
          <a:xfrm>
            <a:off x="228600" y="2361883"/>
            <a:ext cx="5710238" cy="4402137"/>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accent2"/>
              </a:buClr>
              <a:buSzPct val="75000"/>
              <a:buFont typeface="Monotype Sort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accent2"/>
              </a:buClr>
              <a:buSzPct val="75000"/>
              <a:buFont typeface="Wingdings" panose="05000000000000000000" pitchFamily="2" charset="2"/>
              <a:buChar char="u"/>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65000"/>
              <a:buFont typeface="Monotype Sorts" pitchFamily="2" charset="2"/>
              <a:buChar char="l"/>
              <a:defRPr sz="2000">
                <a:solidFill>
                  <a:schemeClr val="tx1"/>
                </a:solidFill>
                <a:latin typeface="+mn-lt"/>
              </a:defRPr>
            </a:lvl4pPr>
            <a:lvl5pPr marL="2057400" indent="-228600" algn="l" rtl="0" eaLnBrk="0" fontAlgn="base" hangingPunct="0">
              <a:spcBef>
                <a:spcPct val="20000"/>
              </a:spcBef>
              <a:spcAft>
                <a:spcPct val="0"/>
              </a:spcAft>
              <a:buClr>
                <a:schemeClr val="folHlink"/>
              </a:buClr>
              <a:buSzPct val="100000"/>
              <a:buChar char="»"/>
              <a:defRPr sz="2000">
                <a:solidFill>
                  <a:schemeClr val="tx1"/>
                </a:solidFill>
                <a:latin typeface="+mn-lt"/>
              </a:defRPr>
            </a:lvl5pPr>
          </a:lstStyle>
          <a:p>
            <a:pPr marL="0" lvl="0" indent="457200" algn="just">
              <a:spcBef>
                <a:spcPct val="0"/>
              </a:spcBef>
              <a:buClrTx/>
              <a:buSzTx/>
              <a:buFontTx/>
              <a:buNone/>
            </a:pPr>
            <a:r>
              <a:rPr lang="pt-BR" altLang="en-US" sz="2000" dirty="0">
                <a:solidFill>
                  <a:srgbClr val="0000FF"/>
                </a:solidFill>
                <a:latin typeface="Arial" panose="020B0604020202020204" pitchFamily="34" charset="0"/>
                <a:cs typeface="Times New Roman" panose="02020603050405020304" pitchFamily="18" charset="0"/>
              </a:rPr>
              <a:t>- Kiểm tra việc đảm bảo đủ nước uống, nước sinh hoạt (đặc biệt l</a:t>
            </a:r>
            <a:r>
              <a:rPr lang="pt-BR" altLang="en-US" sz="2000" dirty="0">
                <a:solidFill>
                  <a:srgbClr val="0000FF"/>
                </a:solidFill>
                <a:latin typeface="Arial" panose="020B0604020202020204" pitchFamily="34" charset="0"/>
                <a:ea typeface="Times New Roman" panose="02020603050405020304" pitchFamily="18" charset="0"/>
              </a:rPr>
              <a:t>à</a:t>
            </a:r>
            <a:r>
              <a:rPr lang="pt-BR" altLang="en-US" sz="2000" dirty="0">
                <a:solidFill>
                  <a:srgbClr val="0000FF"/>
                </a:solidFill>
                <a:latin typeface="Arial" panose="020B0604020202020204" pitchFamily="34" charset="0"/>
                <a:cs typeface="Times New Roman" panose="02020603050405020304" pitchFamily="18" charset="0"/>
              </a:rPr>
              <a:t> nước </a:t>
            </a:r>
            <a:r>
              <a:rPr lang="pt-BR" altLang="en-US" sz="2000" dirty="0">
                <a:solidFill>
                  <a:srgbClr val="FF0000"/>
                </a:solidFill>
                <a:latin typeface="Arial" panose="020B0604020202020204" pitchFamily="34" charset="0"/>
                <a:cs typeface="Times New Roman" panose="02020603050405020304" pitchFamily="18" charset="0"/>
              </a:rPr>
              <a:t>ở nh</a:t>
            </a:r>
            <a:r>
              <a:rPr lang="pt-BR" altLang="en-US" sz="2000" dirty="0">
                <a:solidFill>
                  <a:srgbClr val="FF0000"/>
                </a:solidFill>
                <a:latin typeface="Arial" panose="020B0604020202020204" pitchFamily="34" charset="0"/>
                <a:ea typeface="Times New Roman" panose="02020603050405020304" pitchFamily="18" charset="0"/>
              </a:rPr>
              <a:t>à</a:t>
            </a:r>
            <a:r>
              <a:rPr lang="pt-BR" altLang="en-US" sz="2000" dirty="0">
                <a:solidFill>
                  <a:srgbClr val="FF0000"/>
                </a:solidFill>
                <a:latin typeface="Arial" panose="020B0604020202020204" pitchFamily="34" charset="0"/>
                <a:cs typeface="Times New Roman" panose="02020603050405020304" pitchFamily="18" charset="0"/>
              </a:rPr>
              <a:t> vệ sinh, x</a:t>
            </a:r>
            <a:r>
              <a:rPr lang="pt-BR" altLang="en-US" sz="2000" dirty="0">
                <a:solidFill>
                  <a:srgbClr val="FF0000"/>
                </a:solidFill>
                <a:latin typeface="Arial" panose="020B0604020202020204" pitchFamily="34" charset="0"/>
                <a:ea typeface="Times New Roman" panose="02020603050405020304" pitchFamily="18" charset="0"/>
              </a:rPr>
              <a:t>à</a:t>
            </a:r>
            <a:r>
              <a:rPr lang="pt-BR" altLang="en-US" sz="2000" dirty="0">
                <a:solidFill>
                  <a:srgbClr val="FF0000"/>
                </a:solidFill>
                <a:latin typeface="Arial" panose="020B0604020202020204" pitchFamily="34" charset="0"/>
                <a:cs typeface="Times New Roman" panose="02020603050405020304" pitchFamily="18" charset="0"/>
              </a:rPr>
              <a:t> phòng rửa tay</a:t>
            </a:r>
            <a:r>
              <a:rPr lang="pt-BR" altLang="en-US" sz="2000" dirty="0">
                <a:solidFill>
                  <a:srgbClr val="0000FF"/>
                </a:solidFill>
                <a:latin typeface="Arial" panose="020B0604020202020204" pitchFamily="34" charset="0"/>
                <a:cs typeface="Times New Roman" panose="02020603050405020304" pitchFamily="18" charset="0"/>
              </a:rPr>
              <a:t>).</a:t>
            </a:r>
          </a:p>
          <a:p>
            <a:pPr marL="0" lvl="0" indent="457200" algn="just">
              <a:spcBef>
                <a:spcPct val="0"/>
              </a:spcBef>
              <a:buClrTx/>
              <a:buSzTx/>
              <a:buFontTx/>
              <a:buNone/>
            </a:pPr>
            <a:r>
              <a:rPr lang="en-US" altLang="en-US" sz="2000" dirty="0">
                <a:solidFill>
                  <a:srgbClr val="0000FF"/>
                </a:solidFill>
                <a:latin typeface="Arial" panose="020B0604020202020204" pitchFamily="34" charset="0"/>
                <a:cs typeface="Calibri" panose="020F0502020204030204" pitchFamily="34" charset="0"/>
              </a:rPr>
              <a:t>- Kiểm tra dụng cụ chứa, dụng cụ dùng để uống của học sinh. </a:t>
            </a:r>
          </a:p>
          <a:p>
            <a:pPr marL="0" lvl="0" indent="457200" algn="just">
              <a:spcBef>
                <a:spcPct val="0"/>
              </a:spcBef>
              <a:buClrTx/>
              <a:buSzTx/>
              <a:buFontTx/>
              <a:buNone/>
            </a:pPr>
            <a:r>
              <a:rPr lang="pt-BR" altLang="en-US" sz="2000" dirty="0">
                <a:solidFill>
                  <a:srgbClr val="0000FF"/>
                </a:solidFill>
                <a:latin typeface="Arial" panose="020B0604020202020204" pitchFamily="34" charset="0"/>
                <a:cs typeface="Times New Roman" panose="02020603050405020304" pitchFamily="18" charset="0"/>
              </a:rPr>
              <a:t>- H</a:t>
            </a:r>
            <a:r>
              <a:rPr lang="pt-BR" altLang="en-US" sz="2000" dirty="0">
                <a:solidFill>
                  <a:srgbClr val="0000FF"/>
                </a:solidFill>
                <a:latin typeface="Arial" panose="020B0604020202020204" pitchFamily="34" charset="0"/>
                <a:ea typeface="Times New Roman" panose="02020603050405020304" pitchFamily="18" charset="0"/>
              </a:rPr>
              <a:t>à</a:t>
            </a:r>
            <a:r>
              <a:rPr lang="pt-BR" altLang="en-US" sz="2000" dirty="0">
                <a:solidFill>
                  <a:srgbClr val="0000FF"/>
                </a:solidFill>
                <a:latin typeface="Arial" panose="020B0604020202020204" pitchFamily="34" charset="0"/>
                <a:cs typeface="Times New Roman" panose="02020603050405020304" pitchFamily="18" charset="0"/>
              </a:rPr>
              <a:t>ng ng</a:t>
            </a:r>
            <a:r>
              <a:rPr lang="pt-BR" altLang="en-US" sz="2000" dirty="0">
                <a:solidFill>
                  <a:srgbClr val="0000FF"/>
                </a:solidFill>
                <a:latin typeface="Arial" panose="020B0604020202020204" pitchFamily="34" charset="0"/>
                <a:ea typeface="Times New Roman" panose="02020603050405020304" pitchFamily="18" charset="0"/>
              </a:rPr>
              <a:t>à</a:t>
            </a:r>
            <a:r>
              <a:rPr lang="pt-BR" altLang="en-US" sz="2000" dirty="0">
                <a:solidFill>
                  <a:srgbClr val="0000FF"/>
                </a:solidFill>
                <a:latin typeface="Arial" panose="020B0604020202020204" pitchFamily="34" charset="0"/>
                <a:cs typeface="Times New Roman" panose="02020603050405020304" pitchFamily="18" charset="0"/>
              </a:rPr>
              <a:t>y kiểm tra bằng cảm quan nước uống, nước sinh hoạt của trường. Định kỳ (3-6 tháng 1 lần) gửi mẫu nước sinh hoạt, nước uống để xét nghiệm chất lượng. </a:t>
            </a:r>
            <a:endParaRPr lang="en-US" altLang="en-US" sz="2000" dirty="0">
              <a:solidFill>
                <a:srgbClr val="0000FF"/>
              </a:solidFill>
              <a:latin typeface="Arial" panose="020B0604020202020204" pitchFamily="34" charset="0"/>
              <a:cs typeface="Calibri" panose="020F0502020204030204" pitchFamily="34" charset="0"/>
            </a:endParaRPr>
          </a:p>
          <a:p>
            <a:pPr marL="0" lvl="0" indent="457200" algn="just">
              <a:spcBef>
                <a:spcPct val="0"/>
              </a:spcBef>
              <a:buClrTx/>
              <a:buSzTx/>
              <a:buFontTx/>
              <a:buNone/>
            </a:pPr>
            <a:r>
              <a:rPr lang="pt-BR" altLang="en-US" sz="2000" dirty="0">
                <a:solidFill>
                  <a:srgbClr val="0000FF"/>
                </a:solidFill>
                <a:latin typeface="Arial" panose="020B0604020202020204" pitchFamily="34" charset="0"/>
                <a:cs typeface="Times New Roman" panose="02020603050405020304" pitchFamily="18" charset="0"/>
              </a:rPr>
              <a:t>- H</a:t>
            </a:r>
            <a:r>
              <a:rPr lang="pt-BR" altLang="en-US" sz="2000" dirty="0">
                <a:solidFill>
                  <a:srgbClr val="0000FF"/>
                </a:solidFill>
                <a:latin typeface="Arial" panose="020B0604020202020204" pitchFamily="34" charset="0"/>
                <a:ea typeface="Times New Roman" panose="02020603050405020304" pitchFamily="18" charset="0"/>
              </a:rPr>
              <a:t>à</a:t>
            </a:r>
            <a:r>
              <a:rPr lang="pt-BR" altLang="en-US" sz="2000" dirty="0">
                <a:solidFill>
                  <a:srgbClr val="0000FF"/>
                </a:solidFill>
                <a:latin typeface="Arial" panose="020B0604020202020204" pitchFamily="34" charset="0"/>
                <a:cs typeface="Times New Roman" panose="02020603050405020304" pitchFamily="18" charset="0"/>
              </a:rPr>
              <a:t>ng ng</a:t>
            </a:r>
            <a:r>
              <a:rPr lang="pt-BR" altLang="en-US" sz="2000" dirty="0">
                <a:solidFill>
                  <a:srgbClr val="0000FF"/>
                </a:solidFill>
                <a:latin typeface="Arial" panose="020B0604020202020204" pitchFamily="34" charset="0"/>
                <a:ea typeface="Times New Roman" panose="02020603050405020304" pitchFamily="18" charset="0"/>
              </a:rPr>
              <a:t>à</a:t>
            </a:r>
            <a:r>
              <a:rPr lang="pt-BR" altLang="en-US" sz="2000" dirty="0">
                <a:solidFill>
                  <a:srgbClr val="0000FF"/>
                </a:solidFill>
                <a:latin typeface="Arial" panose="020B0604020202020204" pitchFamily="34" charset="0"/>
                <a:cs typeface="Times New Roman" panose="02020603050405020304" pitchFamily="18" charset="0"/>
              </a:rPr>
              <a:t>y kiểm tra, đôn đốc việc dọn vệ sinh tại khu vực vệ sinh của trường.</a:t>
            </a:r>
            <a:endParaRPr lang="en-US" altLang="en-US" sz="2000" dirty="0">
              <a:solidFill>
                <a:srgbClr val="0000FF"/>
              </a:solidFill>
              <a:latin typeface="Arial" panose="020B0604020202020204" pitchFamily="34" charset="0"/>
              <a:cs typeface="Calibri" panose="020F0502020204030204" pitchFamily="34" charset="0"/>
            </a:endParaRPr>
          </a:p>
          <a:p>
            <a:pPr marL="0" lvl="0" indent="457200" algn="just">
              <a:spcBef>
                <a:spcPct val="0"/>
              </a:spcBef>
              <a:buClrTx/>
              <a:buSzTx/>
              <a:buFontTx/>
              <a:buNone/>
            </a:pPr>
            <a:r>
              <a:rPr lang="pt-BR" altLang="en-US" sz="2000" dirty="0">
                <a:solidFill>
                  <a:srgbClr val="0000FF"/>
                </a:solidFill>
                <a:latin typeface="Arial" panose="020B0604020202020204" pitchFamily="34" charset="0"/>
                <a:cs typeface="Times New Roman" panose="02020603050405020304" pitchFamily="18" charset="0"/>
              </a:rPr>
              <a:t>- H</a:t>
            </a:r>
            <a:r>
              <a:rPr lang="pt-BR" altLang="en-US" sz="2000" dirty="0">
                <a:solidFill>
                  <a:srgbClr val="0000FF"/>
                </a:solidFill>
                <a:latin typeface="Arial" panose="020B0604020202020204" pitchFamily="34" charset="0"/>
                <a:ea typeface="Times New Roman" panose="02020603050405020304" pitchFamily="18" charset="0"/>
              </a:rPr>
              <a:t>à</a:t>
            </a:r>
            <a:r>
              <a:rPr lang="pt-BR" altLang="en-US" sz="2000" dirty="0">
                <a:solidFill>
                  <a:srgbClr val="0000FF"/>
                </a:solidFill>
                <a:latin typeface="Arial" panose="020B0604020202020204" pitchFamily="34" charset="0"/>
                <a:cs typeface="Times New Roman" panose="02020603050405020304" pitchFamily="18" charset="0"/>
              </a:rPr>
              <a:t>ng ng</a:t>
            </a:r>
            <a:r>
              <a:rPr lang="pt-BR" altLang="en-US" sz="2000" dirty="0">
                <a:solidFill>
                  <a:srgbClr val="0000FF"/>
                </a:solidFill>
                <a:latin typeface="Arial" panose="020B0604020202020204" pitchFamily="34" charset="0"/>
                <a:ea typeface="Times New Roman" panose="02020603050405020304" pitchFamily="18" charset="0"/>
              </a:rPr>
              <a:t>à</a:t>
            </a:r>
            <a:r>
              <a:rPr lang="pt-BR" altLang="en-US" sz="2000" dirty="0">
                <a:solidFill>
                  <a:srgbClr val="0000FF"/>
                </a:solidFill>
                <a:latin typeface="Arial" panose="020B0604020202020204" pitchFamily="34" charset="0"/>
                <a:cs typeface="Times New Roman" panose="02020603050405020304" pitchFamily="18" charset="0"/>
              </a:rPr>
              <a:t>y kiểm tra cảnh quan môi trường của nh</a:t>
            </a:r>
            <a:r>
              <a:rPr lang="pt-BR" altLang="en-US" sz="2000" dirty="0">
                <a:solidFill>
                  <a:srgbClr val="0000FF"/>
                </a:solidFill>
                <a:latin typeface="Arial" panose="020B0604020202020204" pitchFamily="34" charset="0"/>
                <a:ea typeface="Times New Roman" panose="02020603050405020304" pitchFamily="18" charset="0"/>
              </a:rPr>
              <a:t>à</a:t>
            </a:r>
            <a:r>
              <a:rPr lang="pt-BR" altLang="en-US" sz="2000" dirty="0">
                <a:solidFill>
                  <a:srgbClr val="0000FF"/>
                </a:solidFill>
                <a:latin typeface="Arial" panose="020B0604020202020204" pitchFamily="34" charset="0"/>
                <a:cs typeface="Times New Roman" panose="02020603050405020304" pitchFamily="18" charset="0"/>
              </a:rPr>
              <a:t> trường. Lập kế hoạch định kỳ tiến h</a:t>
            </a:r>
            <a:r>
              <a:rPr lang="pt-BR" altLang="en-US" sz="2000" dirty="0">
                <a:solidFill>
                  <a:srgbClr val="0000FF"/>
                </a:solidFill>
                <a:latin typeface="Arial" panose="020B0604020202020204" pitchFamily="34" charset="0"/>
                <a:ea typeface="Times New Roman" panose="02020603050405020304" pitchFamily="18" charset="0"/>
              </a:rPr>
              <a:t>à</a:t>
            </a:r>
            <a:r>
              <a:rPr lang="pt-BR" altLang="en-US" sz="2000" dirty="0">
                <a:solidFill>
                  <a:srgbClr val="0000FF"/>
                </a:solidFill>
                <a:latin typeface="Arial" panose="020B0604020202020204" pitchFamily="34" charset="0"/>
                <a:cs typeface="Times New Roman" panose="02020603050405020304" pitchFamily="18" charset="0"/>
              </a:rPr>
              <a:t>nh tổng vệ sinh nh</a:t>
            </a:r>
            <a:r>
              <a:rPr lang="pt-BR" altLang="en-US" sz="2000" dirty="0">
                <a:solidFill>
                  <a:srgbClr val="0000FF"/>
                </a:solidFill>
                <a:latin typeface="Arial" panose="020B0604020202020204" pitchFamily="34" charset="0"/>
                <a:ea typeface="Times New Roman" panose="02020603050405020304" pitchFamily="18" charset="0"/>
              </a:rPr>
              <a:t>à</a:t>
            </a:r>
            <a:r>
              <a:rPr lang="pt-BR" altLang="en-US" sz="2000" dirty="0">
                <a:solidFill>
                  <a:srgbClr val="0000FF"/>
                </a:solidFill>
                <a:latin typeface="Arial" panose="020B0604020202020204" pitchFamily="34" charset="0"/>
                <a:cs typeface="Times New Roman" panose="02020603050405020304" pitchFamily="18" charset="0"/>
              </a:rPr>
              <a:t> trường.</a:t>
            </a:r>
            <a:endParaRPr lang="en-US" altLang="en-US" sz="2000" dirty="0">
              <a:solidFill>
                <a:srgbClr val="0000FF"/>
              </a:solidFill>
              <a:latin typeface="Arial" panose="020B0604020202020204" pitchFamily="34" charset="0"/>
              <a:ea typeface="Calibri" panose="020F0502020204030204" pitchFamily="34" charset="0"/>
            </a:endParaRPr>
          </a:p>
        </p:txBody>
      </p:sp>
      <p:pic>
        <p:nvPicPr>
          <p:cNvPr id="31749" name="Picture 1"/>
          <p:cNvPicPr>
            <a:picLocks noChangeAspect="1"/>
          </p:cNvPicPr>
          <p:nvPr/>
        </p:nvPicPr>
        <p:blipFill>
          <a:blip r:embed="rId2"/>
          <a:stretch>
            <a:fillRect/>
          </a:stretch>
        </p:blipFill>
        <p:spPr>
          <a:xfrm>
            <a:off x="6326188" y="2362200"/>
            <a:ext cx="2647950" cy="1857375"/>
          </a:xfrm>
          <a:prstGeom prst="rect">
            <a:avLst/>
          </a:prstGeom>
          <a:noFill/>
          <a:ln w="9525">
            <a:noFill/>
          </a:ln>
        </p:spPr>
      </p:pic>
      <p:pic>
        <p:nvPicPr>
          <p:cNvPr id="31750" name="Picture 2"/>
          <p:cNvPicPr>
            <a:picLocks noChangeAspect="1"/>
          </p:cNvPicPr>
          <p:nvPr/>
        </p:nvPicPr>
        <p:blipFill>
          <a:blip r:embed="rId3"/>
          <a:stretch>
            <a:fillRect/>
          </a:stretch>
        </p:blipFill>
        <p:spPr>
          <a:xfrm>
            <a:off x="6326188" y="4419600"/>
            <a:ext cx="2638425" cy="1981200"/>
          </a:xfrm>
          <a:prstGeom prst="rect">
            <a:avLst/>
          </a:prstGeom>
          <a:noFill/>
          <a:ln w="9525">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p:cNvSpPr>
          <p:nvPr>
            <p:ph type="title"/>
          </p:nvPr>
        </p:nvSpPr>
        <p:spPr>
          <a:xfrm>
            <a:off x="533400" y="228600"/>
            <a:ext cx="7856538" cy="990600"/>
          </a:xfrm>
        </p:spPr>
        <p:txBody>
          <a:bodyPr vert="horz" wrap="square" lIns="90488" tIns="44450" rIns="90488" bIns="44450" anchor="b" anchorCtr="0"/>
          <a:lstStyle/>
          <a:p>
            <a:r>
              <a:rPr lang="en-US" altLang="en-US" sz="2800" dirty="0">
                <a:solidFill>
                  <a:schemeClr val="bg1"/>
                </a:solidFill>
                <a:latin typeface="Arial" panose="020B0604020202020204" pitchFamily="34" charset="0"/>
                <a:cs typeface="Arial" panose="020B0604020202020204" pitchFamily="34" charset="0"/>
              </a:rPr>
              <a:t>2. NHIỆM VỤ CỦA NHÂN VIÊN Y TẾ TRONG TRƯỜNG HỌC</a:t>
            </a:r>
            <a:endParaRPr lang="en-US" altLang="en-US" sz="2800" dirty="0">
              <a:solidFill>
                <a:schemeClr val="bg1"/>
              </a:solidFill>
              <a:latin typeface="Arial" panose="020B0604020202020204" pitchFamily="34" charset="0"/>
              <a:ea typeface="Arial" panose="020B0604020202020204" pitchFamily="34" charset="0"/>
            </a:endParaRPr>
          </a:p>
        </p:txBody>
      </p:sp>
      <p:sp>
        <p:nvSpPr>
          <p:cNvPr id="32771" name="Rectangle 2"/>
          <p:cNvSpPr/>
          <p:nvPr/>
        </p:nvSpPr>
        <p:spPr>
          <a:xfrm>
            <a:off x="4763" y="1625600"/>
            <a:ext cx="8516937" cy="830263"/>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accent2"/>
              </a:buClr>
              <a:buSzPct val="75000"/>
              <a:buFont typeface="Monotype Sort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accent2"/>
              </a:buClr>
              <a:buSzPct val="75000"/>
              <a:buFont typeface="Wingdings" panose="05000000000000000000" pitchFamily="2" charset="2"/>
              <a:buChar char="u"/>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65000"/>
              <a:buFont typeface="Monotype Sorts" pitchFamily="2" charset="2"/>
              <a:buChar char="l"/>
              <a:defRPr sz="2000">
                <a:solidFill>
                  <a:schemeClr val="tx1"/>
                </a:solidFill>
                <a:latin typeface="+mn-lt"/>
              </a:defRPr>
            </a:lvl4pPr>
            <a:lvl5pPr marL="2057400" indent="-228600" algn="l" rtl="0" eaLnBrk="0" fontAlgn="base" hangingPunct="0">
              <a:spcBef>
                <a:spcPct val="20000"/>
              </a:spcBef>
              <a:spcAft>
                <a:spcPct val="0"/>
              </a:spcAft>
              <a:buClr>
                <a:schemeClr val="folHlink"/>
              </a:buClr>
              <a:buSzPct val="100000"/>
              <a:buChar char="»"/>
              <a:defRPr sz="2000">
                <a:solidFill>
                  <a:schemeClr val="tx1"/>
                </a:solidFill>
                <a:latin typeface="+mn-lt"/>
              </a:defRPr>
            </a:lvl5pPr>
          </a:lstStyle>
          <a:p>
            <a:pPr marL="0" lvl="0" indent="0">
              <a:spcBef>
                <a:spcPct val="0"/>
              </a:spcBef>
              <a:buClrTx/>
              <a:buSzTx/>
              <a:buFontTx/>
              <a:buNone/>
            </a:pPr>
            <a:r>
              <a:rPr lang="pt-BR" altLang="en-US" sz="2400" dirty="0">
                <a:solidFill>
                  <a:srgbClr val="FF0000"/>
                </a:solidFill>
                <a:latin typeface="Arial" panose="020B0604020202020204" pitchFamily="34" charset="0"/>
              </a:rPr>
              <a:t>e) Thực hiện biện pháp phòng chống tai nạn thương tích, đảm bảo an toàn cho học sinh</a:t>
            </a:r>
            <a:endParaRPr lang="en-US" altLang="en-US" sz="2400" dirty="0">
              <a:solidFill>
                <a:srgbClr val="FF0000"/>
              </a:solidFill>
              <a:latin typeface="Arial" panose="020B0604020202020204" pitchFamily="34" charset="0"/>
            </a:endParaRPr>
          </a:p>
        </p:txBody>
      </p:sp>
      <p:sp>
        <p:nvSpPr>
          <p:cNvPr id="32772" name="Rectangle 1"/>
          <p:cNvSpPr/>
          <p:nvPr/>
        </p:nvSpPr>
        <p:spPr>
          <a:xfrm>
            <a:off x="127000" y="2455863"/>
            <a:ext cx="5935663" cy="4246562"/>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accent2"/>
              </a:buClr>
              <a:buSzPct val="75000"/>
              <a:buFont typeface="Monotype Sort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accent2"/>
              </a:buClr>
              <a:buSzPct val="75000"/>
              <a:buFont typeface="Wingdings" panose="05000000000000000000" pitchFamily="2" charset="2"/>
              <a:buChar char="u"/>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65000"/>
              <a:buFont typeface="Monotype Sorts" pitchFamily="2" charset="2"/>
              <a:buChar char="l"/>
              <a:defRPr sz="2000">
                <a:solidFill>
                  <a:schemeClr val="tx1"/>
                </a:solidFill>
                <a:latin typeface="+mn-lt"/>
              </a:defRPr>
            </a:lvl4pPr>
            <a:lvl5pPr marL="2057400" indent="-228600" algn="l" rtl="0" eaLnBrk="0" fontAlgn="base" hangingPunct="0">
              <a:spcBef>
                <a:spcPct val="20000"/>
              </a:spcBef>
              <a:spcAft>
                <a:spcPct val="0"/>
              </a:spcAft>
              <a:buClr>
                <a:schemeClr val="folHlink"/>
              </a:buClr>
              <a:buSzPct val="100000"/>
              <a:buChar char="»"/>
              <a:defRPr sz="2000">
                <a:solidFill>
                  <a:schemeClr val="tx1"/>
                </a:solidFill>
                <a:latin typeface="+mn-lt"/>
              </a:defRPr>
            </a:lvl5pPr>
          </a:lstStyle>
          <a:p>
            <a:pPr marL="0" lvl="0" indent="171450" algn="just">
              <a:spcBef>
                <a:spcPct val="0"/>
              </a:spcBef>
              <a:buClrTx/>
              <a:buSzTx/>
              <a:buFontTx/>
              <a:buNone/>
            </a:pPr>
            <a:r>
              <a:rPr lang="pt-BR" altLang="en-US" sz="1800" dirty="0">
                <a:solidFill>
                  <a:srgbClr val="0000FF"/>
                </a:solidFill>
                <a:latin typeface="Arial" panose="020B0604020202020204" pitchFamily="34" charset="0"/>
                <a:cs typeface="Times New Roman" panose="02020603050405020304" pitchFamily="18" charset="0"/>
              </a:rPr>
              <a:t>- Trường phải có cổng, h</a:t>
            </a:r>
            <a:r>
              <a:rPr lang="pt-BR" altLang="en-US" sz="1800" dirty="0">
                <a:solidFill>
                  <a:srgbClr val="0000FF"/>
                </a:solidFill>
                <a:latin typeface="Arial" panose="020B0604020202020204" pitchFamily="34" charset="0"/>
                <a:ea typeface="Times New Roman" panose="02020603050405020304" pitchFamily="18" charset="0"/>
              </a:rPr>
              <a:t>à</a:t>
            </a:r>
            <a:r>
              <a:rPr lang="pt-BR" altLang="en-US" sz="1800" dirty="0">
                <a:solidFill>
                  <a:srgbClr val="0000FF"/>
                </a:solidFill>
                <a:latin typeface="Arial" panose="020B0604020202020204" pitchFamily="34" charset="0"/>
                <a:cs typeface="Times New Roman" panose="02020603050405020304" pitchFamily="18" charset="0"/>
              </a:rPr>
              <a:t>ng r</a:t>
            </a:r>
            <a:r>
              <a:rPr lang="pt-BR" altLang="en-US" sz="1800" dirty="0">
                <a:solidFill>
                  <a:srgbClr val="0000FF"/>
                </a:solidFill>
                <a:latin typeface="Arial" panose="020B0604020202020204" pitchFamily="34" charset="0"/>
                <a:ea typeface="Times New Roman" panose="02020603050405020304" pitchFamily="18" charset="0"/>
              </a:rPr>
              <a:t>à</a:t>
            </a:r>
            <a:r>
              <a:rPr lang="pt-BR" altLang="en-US" sz="1800" dirty="0">
                <a:solidFill>
                  <a:srgbClr val="0000FF"/>
                </a:solidFill>
                <a:latin typeface="Arial" panose="020B0604020202020204" pitchFamily="34" charset="0"/>
                <a:cs typeface="Times New Roman" panose="02020603050405020304" pitchFamily="18" charset="0"/>
              </a:rPr>
              <a:t>o, trong giờ ra chơi phải đóng cổng. Đặt biển báo trường học cho các loại phương tiện cơ giới ở khu vực gần trường học.</a:t>
            </a:r>
            <a:endParaRPr lang="en-US" altLang="en-US" sz="1800" dirty="0">
              <a:solidFill>
                <a:srgbClr val="0000FF"/>
              </a:solidFill>
              <a:latin typeface="Arial" panose="020B0604020202020204" pitchFamily="34" charset="0"/>
              <a:cs typeface="Calibri" panose="020F0502020204030204" pitchFamily="34" charset="0"/>
            </a:endParaRPr>
          </a:p>
          <a:p>
            <a:pPr marL="0" lvl="0" indent="171450" algn="just">
              <a:spcBef>
                <a:spcPct val="0"/>
              </a:spcBef>
              <a:buClrTx/>
              <a:buSzTx/>
              <a:buFontTx/>
              <a:buNone/>
            </a:pPr>
            <a:r>
              <a:rPr lang="pt-BR" altLang="en-US" sz="1800" dirty="0">
                <a:solidFill>
                  <a:srgbClr val="0000FF"/>
                </a:solidFill>
                <a:latin typeface="Arial" panose="020B0604020202020204" pitchFamily="34" charset="0"/>
                <a:cs typeface="Times New Roman" panose="02020603050405020304" pitchFamily="18" charset="0"/>
              </a:rPr>
              <a:t>-  Sân trường. Những cây ở sân trường.</a:t>
            </a:r>
            <a:endParaRPr lang="en-US" altLang="en-US" sz="1800" dirty="0">
              <a:solidFill>
                <a:srgbClr val="0000FF"/>
              </a:solidFill>
              <a:latin typeface="Arial" panose="020B0604020202020204" pitchFamily="34" charset="0"/>
              <a:cs typeface="Calibri" panose="020F0502020204030204" pitchFamily="34" charset="0"/>
            </a:endParaRPr>
          </a:p>
          <a:p>
            <a:pPr marL="0" lvl="0" indent="171450" algn="just">
              <a:spcBef>
                <a:spcPct val="0"/>
              </a:spcBef>
              <a:buClrTx/>
              <a:buSzTx/>
              <a:buFontTx/>
              <a:buNone/>
            </a:pPr>
            <a:r>
              <a:rPr lang="pt-BR" altLang="en-US" sz="1800" dirty="0">
                <a:solidFill>
                  <a:srgbClr val="0000FF"/>
                </a:solidFill>
                <a:latin typeface="Arial" panose="020B0604020202020204" pitchFamily="34" charset="0"/>
                <a:cs typeface="Times New Roman" panose="02020603050405020304" pitchFamily="18" charset="0"/>
              </a:rPr>
              <a:t>-  Cửa sổ, h</a:t>
            </a:r>
            <a:r>
              <a:rPr lang="pt-BR" altLang="en-US" sz="1800" dirty="0">
                <a:solidFill>
                  <a:srgbClr val="0000FF"/>
                </a:solidFill>
                <a:latin typeface="Arial" panose="020B0604020202020204" pitchFamily="34" charset="0"/>
                <a:ea typeface="Times New Roman" panose="02020603050405020304" pitchFamily="18" charset="0"/>
              </a:rPr>
              <a:t>à</a:t>
            </a:r>
            <a:r>
              <a:rPr lang="pt-BR" altLang="en-US" sz="1800" dirty="0">
                <a:solidFill>
                  <a:srgbClr val="0000FF"/>
                </a:solidFill>
                <a:latin typeface="Arial" panose="020B0604020202020204" pitchFamily="34" charset="0"/>
                <a:cs typeface="Times New Roman" panose="02020603050405020304" pitchFamily="18" charset="0"/>
              </a:rPr>
              <a:t>nh lang, cầu thang phải chắc chắn, có tay vịn, lan can.</a:t>
            </a:r>
            <a:endParaRPr lang="en-US" altLang="en-US" sz="1800" dirty="0">
              <a:solidFill>
                <a:srgbClr val="0000FF"/>
              </a:solidFill>
              <a:latin typeface="Arial" panose="020B0604020202020204" pitchFamily="34" charset="0"/>
              <a:cs typeface="Calibri" panose="020F0502020204030204" pitchFamily="34" charset="0"/>
            </a:endParaRPr>
          </a:p>
          <a:p>
            <a:pPr marL="0" lvl="0" indent="171450" algn="just">
              <a:spcBef>
                <a:spcPct val="0"/>
              </a:spcBef>
              <a:buClrTx/>
              <a:buSzTx/>
              <a:buFontTx/>
              <a:buNone/>
            </a:pPr>
            <a:r>
              <a:rPr lang="pt-BR" altLang="en-US" sz="1800" dirty="0">
                <a:solidFill>
                  <a:srgbClr val="0000FF"/>
                </a:solidFill>
                <a:latin typeface="Arial" panose="020B0604020202020204" pitchFamily="34" charset="0"/>
                <a:cs typeface="Times New Roman" panose="02020603050405020304" pitchFamily="18" charset="0"/>
              </a:rPr>
              <a:t>-  B</a:t>
            </a:r>
            <a:r>
              <a:rPr lang="pt-BR" altLang="en-US" sz="1800" dirty="0">
                <a:solidFill>
                  <a:srgbClr val="0000FF"/>
                </a:solidFill>
                <a:latin typeface="Arial" panose="020B0604020202020204" pitchFamily="34" charset="0"/>
                <a:ea typeface="Times New Roman" panose="02020603050405020304" pitchFamily="18" charset="0"/>
              </a:rPr>
              <a:t>à</a:t>
            </a:r>
            <a:r>
              <a:rPr lang="pt-BR" altLang="en-US" sz="1800" dirty="0">
                <a:solidFill>
                  <a:srgbClr val="0000FF"/>
                </a:solidFill>
                <a:latin typeface="Arial" panose="020B0604020202020204" pitchFamily="34" charset="0"/>
                <a:cs typeface="Times New Roman" panose="02020603050405020304" pitchFamily="18" charset="0"/>
              </a:rPr>
              <a:t>n ghế hỏng, không chắc chắn.</a:t>
            </a:r>
            <a:endParaRPr lang="en-US" altLang="en-US" sz="1800" dirty="0">
              <a:solidFill>
                <a:srgbClr val="0000FF"/>
              </a:solidFill>
              <a:latin typeface="Arial" panose="020B0604020202020204" pitchFamily="34" charset="0"/>
              <a:cs typeface="Calibri" panose="020F0502020204030204" pitchFamily="34" charset="0"/>
            </a:endParaRPr>
          </a:p>
          <a:p>
            <a:pPr marL="0" lvl="0" indent="171450" algn="just">
              <a:spcBef>
                <a:spcPct val="0"/>
              </a:spcBef>
              <a:buClrTx/>
              <a:buSzTx/>
              <a:buFontTx/>
              <a:buNone/>
            </a:pPr>
            <a:r>
              <a:rPr lang="pt-BR" altLang="en-US" sz="1800" dirty="0">
                <a:solidFill>
                  <a:srgbClr val="0000FF"/>
                </a:solidFill>
                <a:latin typeface="Arial" panose="020B0604020202020204" pitchFamily="34" charset="0"/>
                <a:cs typeface="Times New Roman" panose="02020603050405020304" pitchFamily="18" charset="0"/>
              </a:rPr>
              <a:t>- Hệ thống điện: không để dây trần, dây điện hở, bảng điện để cao.</a:t>
            </a:r>
            <a:endParaRPr lang="en-US" altLang="en-US" sz="1800" dirty="0">
              <a:solidFill>
                <a:srgbClr val="0000FF"/>
              </a:solidFill>
              <a:latin typeface="Arial" panose="020B0604020202020204" pitchFamily="34" charset="0"/>
              <a:cs typeface="Calibri" panose="020F0502020204030204" pitchFamily="34" charset="0"/>
            </a:endParaRPr>
          </a:p>
          <a:p>
            <a:pPr marL="0" lvl="0" indent="171450" algn="just">
              <a:spcBef>
                <a:spcPct val="0"/>
              </a:spcBef>
              <a:buClrTx/>
              <a:buSzTx/>
              <a:buFontTx/>
              <a:buNone/>
            </a:pPr>
            <a:r>
              <a:rPr lang="pt-BR" altLang="en-US" sz="1800" dirty="0">
                <a:solidFill>
                  <a:srgbClr val="0000FF"/>
                </a:solidFill>
                <a:latin typeface="Arial" panose="020B0604020202020204" pitchFamily="34" charset="0"/>
                <a:cs typeface="Times New Roman" panose="02020603050405020304" pitchFamily="18" charset="0"/>
              </a:rPr>
              <a:t>- Dụng cụ TDTT phải chắc chắn, đảm bảo an to</a:t>
            </a:r>
            <a:r>
              <a:rPr lang="pt-BR" altLang="en-US" sz="1800" dirty="0">
                <a:solidFill>
                  <a:srgbClr val="0000FF"/>
                </a:solidFill>
                <a:latin typeface="Arial" panose="020B0604020202020204" pitchFamily="34" charset="0"/>
                <a:ea typeface="Times New Roman" panose="02020603050405020304" pitchFamily="18" charset="0"/>
              </a:rPr>
              <a:t>à</a:t>
            </a:r>
            <a:r>
              <a:rPr lang="pt-BR" altLang="en-US" sz="1800" dirty="0">
                <a:solidFill>
                  <a:srgbClr val="0000FF"/>
                </a:solidFill>
                <a:latin typeface="Arial" panose="020B0604020202020204" pitchFamily="34" charset="0"/>
                <a:cs typeface="Times New Roman" panose="02020603050405020304" pitchFamily="18" charset="0"/>
              </a:rPr>
              <a:t>n.</a:t>
            </a:r>
            <a:endParaRPr lang="en-US" altLang="en-US" sz="1800" dirty="0">
              <a:solidFill>
                <a:srgbClr val="0000FF"/>
              </a:solidFill>
              <a:latin typeface="Arial" panose="020B0604020202020204" pitchFamily="34" charset="0"/>
              <a:cs typeface="Calibri" panose="020F0502020204030204" pitchFamily="34" charset="0"/>
            </a:endParaRPr>
          </a:p>
          <a:p>
            <a:pPr marL="0" lvl="0" indent="171450" algn="just">
              <a:spcBef>
                <a:spcPct val="0"/>
              </a:spcBef>
              <a:buClrTx/>
              <a:buSzTx/>
              <a:buFontTx/>
              <a:buNone/>
            </a:pPr>
            <a:r>
              <a:rPr lang="pt-BR" altLang="en-US" sz="1800" dirty="0">
                <a:solidFill>
                  <a:srgbClr val="0000FF"/>
                </a:solidFill>
                <a:latin typeface="Arial" panose="020B0604020202020204" pitchFamily="34" charset="0"/>
                <a:cs typeface="Times New Roman" panose="02020603050405020304" pitchFamily="18" charset="0"/>
              </a:rPr>
              <a:t>- Giếng, bể nước trong trường phải có nắp đậy an to</a:t>
            </a:r>
            <a:r>
              <a:rPr lang="pt-BR" altLang="en-US" sz="1800" dirty="0">
                <a:solidFill>
                  <a:srgbClr val="0000FF"/>
                </a:solidFill>
                <a:latin typeface="Arial" panose="020B0604020202020204" pitchFamily="34" charset="0"/>
                <a:ea typeface="Times New Roman" panose="02020603050405020304" pitchFamily="18" charset="0"/>
              </a:rPr>
              <a:t>à</a:t>
            </a:r>
            <a:r>
              <a:rPr lang="pt-BR" altLang="en-US" sz="1800" dirty="0">
                <a:solidFill>
                  <a:srgbClr val="0000FF"/>
                </a:solidFill>
                <a:latin typeface="Arial" panose="020B0604020202020204" pitchFamily="34" charset="0"/>
                <a:cs typeface="Times New Roman" panose="02020603050405020304" pitchFamily="18" charset="0"/>
              </a:rPr>
              <a:t>n. Bể bơi cần có phao cứu sinh, có người trực.</a:t>
            </a:r>
            <a:endParaRPr lang="en-US" altLang="en-US" sz="1800" dirty="0">
              <a:solidFill>
                <a:srgbClr val="0000FF"/>
              </a:solidFill>
              <a:latin typeface="Arial" panose="020B0604020202020204" pitchFamily="34" charset="0"/>
              <a:cs typeface="Calibri" panose="020F0502020204030204" pitchFamily="34" charset="0"/>
            </a:endParaRPr>
          </a:p>
          <a:p>
            <a:pPr marL="0" lvl="0" indent="171450" algn="just">
              <a:spcBef>
                <a:spcPct val="0"/>
              </a:spcBef>
              <a:buClrTx/>
              <a:buSzTx/>
              <a:buFontTx/>
              <a:buNone/>
            </a:pPr>
            <a:r>
              <a:rPr lang="pt-BR" altLang="en-US" sz="1800" dirty="0">
                <a:solidFill>
                  <a:srgbClr val="0000FF"/>
                </a:solidFill>
                <a:latin typeface="Arial" panose="020B0604020202020204" pitchFamily="34" charset="0"/>
                <a:cs typeface="Times New Roman" panose="02020603050405020304" pitchFamily="18" charset="0"/>
              </a:rPr>
              <a:t>- Những nơi có nguy cơ xảy ra tai nạn thương tích cần đặt biển báo hoặc r</a:t>
            </a:r>
            <a:r>
              <a:rPr lang="pt-BR" altLang="en-US" sz="1800" dirty="0">
                <a:solidFill>
                  <a:srgbClr val="0000FF"/>
                </a:solidFill>
                <a:latin typeface="Arial" panose="020B0604020202020204" pitchFamily="34" charset="0"/>
                <a:ea typeface="Times New Roman" panose="02020603050405020304" pitchFamily="18" charset="0"/>
              </a:rPr>
              <a:t>à</a:t>
            </a:r>
            <a:r>
              <a:rPr lang="pt-BR" altLang="en-US" sz="1800" dirty="0">
                <a:solidFill>
                  <a:srgbClr val="0000FF"/>
                </a:solidFill>
                <a:latin typeface="Arial" panose="020B0604020202020204" pitchFamily="34" charset="0"/>
                <a:cs typeface="Times New Roman" panose="02020603050405020304" pitchFamily="18" charset="0"/>
              </a:rPr>
              <a:t>o chắn tạm thời v</a:t>
            </a:r>
            <a:r>
              <a:rPr lang="pt-BR" altLang="en-US" sz="1800" dirty="0">
                <a:solidFill>
                  <a:srgbClr val="0000FF"/>
                </a:solidFill>
                <a:latin typeface="Arial" panose="020B0604020202020204" pitchFamily="34" charset="0"/>
                <a:ea typeface="Times New Roman" panose="02020603050405020304" pitchFamily="18" charset="0"/>
              </a:rPr>
              <a:t>à</a:t>
            </a:r>
            <a:r>
              <a:rPr lang="pt-BR" altLang="en-US" sz="1800" dirty="0">
                <a:solidFill>
                  <a:srgbClr val="0000FF"/>
                </a:solidFill>
                <a:latin typeface="Arial" panose="020B0604020202020204" pitchFamily="34" charset="0"/>
                <a:cs typeface="Times New Roman" panose="02020603050405020304" pitchFamily="18" charset="0"/>
              </a:rPr>
              <a:t> đề xuất kế hoạch khắc phục nhanh nhất.</a:t>
            </a:r>
            <a:endParaRPr lang="en-US" altLang="en-US" sz="1800" dirty="0">
              <a:solidFill>
                <a:srgbClr val="0000FF"/>
              </a:solidFill>
              <a:latin typeface="Arial" panose="020B0604020202020204" pitchFamily="34" charset="0"/>
              <a:ea typeface="Arial" panose="020B0604020202020204" pitchFamily="34" charset="0"/>
            </a:endParaRPr>
          </a:p>
        </p:txBody>
      </p:sp>
      <p:pic>
        <p:nvPicPr>
          <p:cNvPr id="32773" name="Picture 2"/>
          <p:cNvPicPr>
            <a:picLocks noChangeAspect="1"/>
          </p:cNvPicPr>
          <p:nvPr/>
        </p:nvPicPr>
        <p:blipFill>
          <a:blip r:embed="rId2"/>
          <a:stretch>
            <a:fillRect/>
          </a:stretch>
        </p:blipFill>
        <p:spPr>
          <a:xfrm>
            <a:off x="6248400" y="3733800"/>
            <a:ext cx="2590800" cy="1544638"/>
          </a:xfrm>
          <a:prstGeom prst="rect">
            <a:avLst/>
          </a:prstGeom>
          <a:noFill/>
          <a:ln w="9525">
            <a:noFill/>
          </a:ln>
        </p:spPr>
      </p:pic>
      <p:pic>
        <p:nvPicPr>
          <p:cNvPr id="32774" name="Picture 3"/>
          <p:cNvPicPr>
            <a:picLocks noChangeAspect="1"/>
          </p:cNvPicPr>
          <p:nvPr/>
        </p:nvPicPr>
        <p:blipFill>
          <a:blip r:embed="rId3"/>
          <a:stretch>
            <a:fillRect/>
          </a:stretch>
        </p:blipFill>
        <p:spPr>
          <a:xfrm>
            <a:off x="6248400" y="2257425"/>
            <a:ext cx="2590800" cy="1404938"/>
          </a:xfrm>
          <a:prstGeom prst="rect">
            <a:avLst/>
          </a:prstGeom>
          <a:noFill/>
          <a:ln w="9525">
            <a:noFill/>
          </a:ln>
        </p:spPr>
      </p:pic>
      <p:pic>
        <p:nvPicPr>
          <p:cNvPr id="32775" name="Picture 4"/>
          <p:cNvPicPr>
            <a:picLocks noChangeAspect="1"/>
          </p:cNvPicPr>
          <p:nvPr/>
        </p:nvPicPr>
        <p:blipFill>
          <a:blip r:embed="rId4"/>
          <a:stretch>
            <a:fillRect/>
          </a:stretch>
        </p:blipFill>
        <p:spPr>
          <a:xfrm>
            <a:off x="6248400" y="5349875"/>
            <a:ext cx="2590800" cy="1349375"/>
          </a:xfrm>
          <a:prstGeom prst="rect">
            <a:avLst/>
          </a:prstGeom>
          <a:noFill/>
          <a:ln w="9525">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6F786-5D9B-48EA-A79B-C45506553F87}"/>
              </a:ext>
            </a:extLst>
          </p:cNvPr>
          <p:cNvSpPr>
            <a:spLocks noGrp="1"/>
          </p:cNvSpPr>
          <p:nvPr>
            <p:ph type="title"/>
          </p:nvPr>
        </p:nvSpPr>
        <p:spPr/>
        <p:txBody>
          <a:bodyPr/>
          <a:lstStyle/>
          <a:p>
            <a:r>
              <a:rPr lang="en-US" sz="4400" dirty="0">
                <a:solidFill>
                  <a:srgbClr val="7030A0"/>
                </a:solidFill>
                <a:latin typeface="Arial" panose="020B0604020202020204" pitchFamily="34" charset="0"/>
                <a:ea typeface="+mn-ea"/>
                <a:cs typeface="+mn-cs"/>
              </a:rPr>
              <a:t>NỘI DUNG</a:t>
            </a:r>
          </a:p>
        </p:txBody>
      </p:sp>
      <p:sp>
        <p:nvSpPr>
          <p:cNvPr id="3" name="Content Placeholder 2">
            <a:extLst>
              <a:ext uri="{FF2B5EF4-FFF2-40B4-BE49-F238E27FC236}">
                <a16:creationId xmlns:a16="http://schemas.microsoft.com/office/drawing/2014/main" id="{22054E78-0E06-4AC6-9E1E-0B52615B664D}"/>
              </a:ext>
            </a:extLst>
          </p:cNvPr>
          <p:cNvSpPr>
            <a:spLocks noGrp="1"/>
          </p:cNvSpPr>
          <p:nvPr>
            <p:ph idx="1"/>
          </p:nvPr>
        </p:nvSpPr>
        <p:spPr/>
        <p:txBody>
          <a:bodyPr/>
          <a:lstStyle/>
          <a:p>
            <a:pPr marL="514350" indent="-514350">
              <a:lnSpc>
                <a:spcPct val="150000"/>
              </a:lnSpc>
              <a:buClrTx/>
              <a:buFont typeface="+mj-lt"/>
              <a:buAutoNum type="arabicPeriod"/>
            </a:pPr>
            <a:r>
              <a:rPr lang="en-US" altLang="en-US" sz="2400" b="1" dirty="0" err="1">
                <a:solidFill>
                  <a:schemeClr val="bg1"/>
                </a:solidFill>
                <a:latin typeface="Arial" panose="020B0604020202020204" pitchFamily="34" charset="0"/>
              </a:rPr>
              <a:t>Khái</a:t>
            </a:r>
            <a:r>
              <a:rPr lang="en-US" altLang="en-US" sz="2400" b="1" dirty="0">
                <a:solidFill>
                  <a:schemeClr val="bg1"/>
                </a:solidFill>
                <a:latin typeface="Arial" panose="020B0604020202020204" pitchFamily="34" charset="0"/>
              </a:rPr>
              <a:t> </a:t>
            </a:r>
            <a:r>
              <a:rPr lang="en-US" altLang="en-US" sz="2400" b="1" dirty="0" err="1">
                <a:solidFill>
                  <a:schemeClr val="bg1"/>
                </a:solidFill>
                <a:latin typeface="Arial" panose="020B0604020202020204" pitchFamily="34" charset="0"/>
              </a:rPr>
              <a:t>niệm</a:t>
            </a:r>
            <a:r>
              <a:rPr lang="en-US" altLang="en-US" sz="2400" b="1" dirty="0">
                <a:solidFill>
                  <a:schemeClr val="bg1"/>
                </a:solidFill>
                <a:latin typeface="Arial" panose="020B0604020202020204" pitchFamily="34" charset="0"/>
              </a:rPr>
              <a:t>, </a:t>
            </a:r>
            <a:r>
              <a:rPr lang="en-US" altLang="en-US" sz="2400" b="1" dirty="0" err="1">
                <a:solidFill>
                  <a:schemeClr val="bg1"/>
                </a:solidFill>
                <a:latin typeface="Arial" panose="020B0604020202020204" pitchFamily="34" charset="0"/>
              </a:rPr>
              <a:t>vai</a:t>
            </a:r>
            <a:r>
              <a:rPr lang="en-US" altLang="en-US" sz="2400" b="1" dirty="0">
                <a:solidFill>
                  <a:schemeClr val="bg1"/>
                </a:solidFill>
                <a:latin typeface="Arial" panose="020B0604020202020204" pitchFamily="34" charset="0"/>
              </a:rPr>
              <a:t> </a:t>
            </a:r>
            <a:r>
              <a:rPr lang="en-US" altLang="en-US" sz="2400" b="1" dirty="0" err="1">
                <a:solidFill>
                  <a:schemeClr val="bg1"/>
                </a:solidFill>
                <a:latin typeface="Arial" panose="020B0604020202020204" pitchFamily="34" charset="0"/>
              </a:rPr>
              <a:t>trò</a:t>
            </a:r>
            <a:r>
              <a:rPr lang="en-US" altLang="en-US" sz="2400" b="1" dirty="0">
                <a:solidFill>
                  <a:schemeClr val="bg1"/>
                </a:solidFill>
                <a:latin typeface="Arial" panose="020B0604020202020204" pitchFamily="34" charset="0"/>
              </a:rPr>
              <a:t> </a:t>
            </a:r>
            <a:r>
              <a:rPr lang="en-US" altLang="en-US" sz="2400" b="1" dirty="0" err="1">
                <a:solidFill>
                  <a:schemeClr val="bg1"/>
                </a:solidFill>
                <a:latin typeface="Arial" panose="020B0604020202020204" pitchFamily="34" charset="0"/>
              </a:rPr>
              <a:t>và</a:t>
            </a:r>
            <a:r>
              <a:rPr lang="en-US" altLang="en-US" sz="2400" b="1" dirty="0">
                <a:solidFill>
                  <a:schemeClr val="bg1"/>
                </a:solidFill>
                <a:latin typeface="Arial" panose="020B0604020202020204" pitchFamily="34" charset="0"/>
              </a:rPr>
              <a:t> </a:t>
            </a:r>
            <a:r>
              <a:rPr lang="en-US" altLang="en-US" sz="2400" b="1" dirty="0" err="1">
                <a:solidFill>
                  <a:schemeClr val="bg1"/>
                </a:solidFill>
                <a:latin typeface="Arial" panose="020B0604020202020204" pitchFamily="34" charset="0"/>
              </a:rPr>
              <a:t>nội</a:t>
            </a:r>
            <a:r>
              <a:rPr lang="en-US" altLang="en-US" sz="2400" b="1" dirty="0">
                <a:solidFill>
                  <a:schemeClr val="bg1"/>
                </a:solidFill>
                <a:latin typeface="Arial" panose="020B0604020202020204" pitchFamily="34" charset="0"/>
              </a:rPr>
              <a:t> dung </a:t>
            </a:r>
            <a:r>
              <a:rPr lang="en-US" altLang="en-US" sz="2400" b="1" dirty="0" err="1">
                <a:solidFill>
                  <a:schemeClr val="bg1"/>
                </a:solidFill>
                <a:latin typeface="Arial" panose="020B0604020202020204" pitchFamily="34" charset="0"/>
              </a:rPr>
              <a:t>của</a:t>
            </a:r>
            <a:r>
              <a:rPr lang="en-US" altLang="en-US" sz="2400" b="1" dirty="0">
                <a:solidFill>
                  <a:schemeClr val="bg1"/>
                </a:solidFill>
                <a:latin typeface="Arial" panose="020B0604020202020204" pitchFamily="34" charset="0"/>
              </a:rPr>
              <a:t> YTTH</a:t>
            </a:r>
            <a:endParaRPr lang="en-US" sz="2400" b="1" dirty="0">
              <a:solidFill>
                <a:srgbClr val="002060"/>
              </a:solidFill>
              <a:latin typeface="Arial" panose="020B0604020202020204" pitchFamily="34" charset="0"/>
              <a:sym typeface="Open Sauce"/>
            </a:endParaRPr>
          </a:p>
          <a:p>
            <a:pPr marL="514350" indent="-514350">
              <a:lnSpc>
                <a:spcPct val="150000"/>
              </a:lnSpc>
              <a:buClrTx/>
              <a:buFont typeface="+mj-lt"/>
              <a:buAutoNum type="arabicPeriod"/>
            </a:pPr>
            <a:r>
              <a:rPr lang="vi-VN" sz="2400" b="1" dirty="0">
                <a:solidFill>
                  <a:srgbClr val="FF0000"/>
                </a:solidFill>
                <a:latin typeface="Arial" panose="020B0604020202020204" pitchFamily="34" charset="0"/>
              </a:rPr>
              <a:t>Nhiệm vụ </a:t>
            </a:r>
            <a:r>
              <a:rPr lang="en-US" sz="2400" b="1" dirty="0">
                <a:solidFill>
                  <a:srgbClr val="FF0000"/>
                </a:solidFill>
                <a:latin typeface="Arial" panose="020B0604020202020204" pitchFamily="34" charset="0"/>
              </a:rPr>
              <a:t>c</a:t>
            </a:r>
            <a:r>
              <a:rPr lang="vi-VN" sz="2400" b="1" dirty="0">
                <a:solidFill>
                  <a:srgbClr val="FF0000"/>
                </a:solidFill>
                <a:latin typeface="Arial" panose="020B0604020202020204" pitchFamily="34" charset="0"/>
              </a:rPr>
              <a:t>ủa nhân viên y tế trong trường học</a:t>
            </a:r>
          </a:p>
          <a:p>
            <a:pPr marL="514350" indent="-514350">
              <a:lnSpc>
                <a:spcPct val="150000"/>
              </a:lnSpc>
              <a:buClrTx/>
              <a:buFont typeface="+mj-lt"/>
              <a:buAutoNum type="arabicPeriod"/>
            </a:pPr>
            <a:r>
              <a:rPr lang="en-US" sz="2400" b="1" dirty="0" err="1">
                <a:solidFill>
                  <a:srgbClr val="7030A0"/>
                </a:solidFill>
                <a:latin typeface="Arial" panose="020B0604020202020204" pitchFamily="34" charset="0"/>
                <a:sym typeface="Open Sauce"/>
              </a:rPr>
              <a:t>Căn</a:t>
            </a:r>
            <a:r>
              <a:rPr lang="en-US" sz="2400" b="1" dirty="0">
                <a:solidFill>
                  <a:srgbClr val="7030A0"/>
                </a:solidFill>
                <a:latin typeface="Arial" panose="020B0604020202020204" pitchFamily="34" charset="0"/>
                <a:sym typeface="Open Sauce"/>
              </a:rPr>
              <a:t> </a:t>
            </a:r>
            <a:r>
              <a:rPr lang="en-US" sz="2400" b="1" dirty="0" err="1">
                <a:solidFill>
                  <a:srgbClr val="7030A0"/>
                </a:solidFill>
                <a:latin typeface="Arial" panose="020B0604020202020204" pitchFamily="34" charset="0"/>
                <a:sym typeface="Open Sauce"/>
              </a:rPr>
              <a:t>cứ</a:t>
            </a:r>
            <a:r>
              <a:rPr lang="en-US" sz="2400" b="1" dirty="0">
                <a:solidFill>
                  <a:srgbClr val="7030A0"/>
                </a:solidFill>
                <a:latin typeface="Arial" panose="020B0604020202020204" pitchFamily="34" charset="0"/>
                <a:sym typeface="Open Sauce"/>
              </a:rPr>
              <a:t> </a:t>
            </a:r>
            <a:r>
              <a:rPr lang="en-US" sz="2400" b="1" dirty="0" err="1">
                <a:solidFill>
                  <a:srgbClr val="7030A0"/>
                </a:solidFill>
                <a:latin typeface="Arial" panose="020B0604020202020204" pitchFamily="34" charset="0"/>
                <a:sym typeface="Open Sauce"/>
              </a:rPr>
              <a:t>thực</a:t>
            </a:r>
            <a:r>
              <a:rPr lang="en-US" sz="2400" b="1" dirty="0">
                <a:solidFill>
                  <a:srgbClr val="7030A0"/>
                </a:solidFill>
                <a:latin typeface="Arial" panose="020B0604020202020204" pitchFamily="34" charset="0"/>
                <a:sym typeface="Open Sauce"/>
              </a:rPr>
              <a:t> </a:t>
            </a:r>
            <a:r>
              <a:rPr lang="en-US" sz="2400" b="1" dirty="0" err="1">
                <a:solidFill>
                  <a:srgbClr val="7030A0"/>
                </a:solidFill>
                <a:latin typeface="Arial" panose="020B0604020202020204" pitchFamily="34" charset="0"/>
                <a:sym typeface="Open Sauce"/>
              </a:rPr>
              <a:t>hiện</a:t>
            </a:r>
            <a:endParaRPr lang="en-US" sz="2400" b="1" dirty="0">
              <a:solidFill>
                <a:srgbClr val="7030A0"/>
              </a:solidFill>
              <a:latin typeface="Arial" panose="020B0604020202020204" pitchFamily="34" charset="0"/>
            </a:endParaRPr>
          </a:p>
          <a:p>
            <a:pPr marL="0" indent="0">
              <a:buNone/>
            </a:pPr>
            <a:endParaRPr lang="en-US" sz="3600" dirty="0">
              <a:solidFill>
                <a:srgbClr val="002060"/>
              </a:solidFill>
            </a:endParaRPr>
          </a:p>
        </p:txBody>
      </p:sp>
    </p:spTree>
    <p:extLst>
      <p:ext uri="{BB962C8B-B14F-4D97-AF65-F5344CB8AC3E}">
        <p14:creationId xmlns:p14="http://schemas.microsoft.com/office/powerpoint/2010/main" val="24604007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p:cNvSpPr>
          <p:nvPr>
            <p:ph type="title"/>
          </p:nvPr>
        </p:nvSpPr>
        <p:spPr>
          <a:xfrm>
            <a:off x="533400" y="457200"/>
            <a:ext cx="7856538" cy="762000"/>
          </a:xfrm>
        </p:spPr>
        <p:txBody>
          <a:bodyPr vert="horz" wrap="square" lIns="90488" tIns="44450" rIns="90488" bIns="44450" anchor="b" anchorCtr="0"/>
          <a:lstStyle/>
          <a:p>
            <a:r>
              <a:rPr lang="en-US" altLang="en-US" sz="2800" dirty="0">
                <a:solidFill>
                  <a:schemeClr val="bg1"/>
                </a:solidFill>
                <a:latin typeface="Arial" panose="020B0604020202020204" pitchFamily="34" charset="0"/>
                <a:cs typeface="Arial" panose="020B0604020202020204" pitchFamily="34" charset="0"/>
              </a:rPr>
              <a:t>2. NHIỆM VỤ CỦA NHÂN VIÊN Y TẾ TRONG TRƯỜNG HỌC</a:t>
            </a:r>
            <a:endParaRPr lang="en-US" altLang="en-US" sz="2800" dirty="0">
              <a:solidFill>
                <a:schemeClr val="bg1"/>
              </a:solidFill>
              <a:latin typeface="Arial" panose="020B0604020202020204" pitchFamily="34" charset="0"/>
              <a:ea typeface="Arial" panose="020B0604020202020204" pitchFamily="34" charset="0"/>
            </a:endParaRPr>
          </a:p>
        </p:txBody>
      </p:sp>
      <p:sp>
        <p:nvSpPr>
          <p:cNvPr id="33795" name="Rectangle 1"/>
          <p:cNvSpPr/>
          <p:nvPr/>
        </p:nvSpPr>
        <p:spPr>
          <a:xfrm>
            <a:off x="261938" y="1600200"/>
            <a:ext cx="8509000" cy="181610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accent2"/>
              </a:buClr>
              <a:buSzPct val="75000"/>
              <a:buFont typeface="Monotype Sort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accent2"/>
              </a:buClr>
              <a:buSzPct val="75000"/>
              <a:buFont typeface="Wingdings" panose="05000000000000000000" pitchFamily="2" charset="2"/>
              <a:buChar char="u"/>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65000"/>
              <a:buFont typeface="Monotype Sorts" pitchFamily="2" charset="2"/>
              <a:buChar char="l"/>
              <a:defRPr sz="2000">
                <a:solidFill>
                  <a:schemeClr val="tx1"/>
                </a:solidFill>
                <a:latin typeface="+mn-lt"/>
              </a:defRPr>
            </a:lvl4pPr>
            <a:lvl5pPr marL="2057400" indent="-228600" algn="l" rtl="0" eaLnBrk="0" fontAlgn="base" hangingPunct="0">
              <a:spcBef>
                <a:spcPct val="20000"/>
              </a:spcBef>
              <a:spcAft>
                <a:spcPct val="0"/>
              </a:spcAft>
              <a:buClr>
                <a:schemeClr val="folHlink"/>
              </a:buClr>
              <a:buSzPct val="100000"/>
              <a:buChar char="»"/>
              <a:defRPr sz="2000">
                <a:solidFill>
                  <a:schemeClr val="tx1"/>
                </a:solidFill>
                <a:latin typeface="+mn-lt"/>
              </a:defRPr>
            </a:lvl5pPr>
          </a:lstStyle>
          <a:p>
            <a:pPr marL="0" lvl="0" indent="0" algn="just">
              <a:spcBef>
                <a:spcPct val="0"/>
              </a:spcBef>
              <a:buClrTx/>
              <a:buSzTx/>
              <a:buFontTx/>
              <a:buNone/>
            </a:pPr>
            <a:r>
              <a:rPr lang="pt-BR" altLang="en-US" sz="2800" b="1" u="sng" dirty="0">
                <a:solidFill>
                  <a:srgbClr val="FF0000"/>
                </a:solidFill>
                <a:highlight>
                  <a:srgbClr val="FFFF00"/>
                </a:highlight>
                <a:latin typeface="Arial" panose="020B0604020202020204" pitchFamily="34" charset="0"/>
              </a:rPr>
              <a:t>Nhiệm vụ 7.</a:t>
            </a:r>
            <a:r>
              <a:rPr lang="pt-BR" altLang="en-US" sz="2800" b="1" dirty="0">
                <a:solidFill>
                  <a:srgbClr val="FF0000"/>
                </a:solidFill>
                <a:highlight>
                  <a:srgbClr val="FFFF00"/>
                </a:highlight>
                <a:latin typeface="Arial" panose="020B0604020202020204" pitchFamily="34" charset="0"/>
              </a:rPr>
              <a:t> </a:t>
            </a:r>
          </a:p>
          <a:p>
            <a:pPr marL="0" lvl="0" indent="0" algn="just">
              <a:spcBef>
                <a:spcPct val="0"/>
              </a:spcBef>
              <a:buClrTx/>
              <a:buSzTx/>
              <a:buFontTx/>
              <a:buNone/>
            </a:pPr>
            <a:r>
              <a:rPr lang="pt-BR" altLang="en-US" sz="2800" b="1" dirty="0">
                <a:solidFill>
                  <a:schemeClr val="bg1"/>
                </a:solidFill>
                <a:latin typeface="Arial" panose="020B0604020202020204" pitchFamily="34" charset="0"/>
                <a:cs typeface="Arial" panose="020B0604020202020204" pitchFamily="34" charset="0"/>
              </a:rPr>
              <a:t>Triển khai hoạt động truyền thông giáo dục, tư vấn sức khỏe cho trẻ em, học sinh, giáo viên v</a:t>
            </a:r>
            <a:r>
              <a:rPr lang="pt-BR" altLang="en-US" sz="2800" b="1" dirty="0">
                <a:solidFill>
                  <a:schemeClr val="bg1"/>
                </a:solidFill>
                <a:latin typeface="Arial" panose="020B0604020202020204" pitchFamily="34" charset="0"/>
                <a:ea typeface="Arial" panose="020B0604020202020204" pitchFamily="34" charset="0"/>
              </a:rPr>
              <a:t>à</a:t>
            </a:r>
            <a:r>
              <a:rPr lang="pt-BR" altLang="en-US" sz="2800" b="1" dirty="0">
                <a:solidFill>
                  <a:schemeClr val="bg1"/>
                </a:solidFill>
                <a:latin typeface="Arial" panose="020B0604020202020204" pitchFamily="34" charset="0"/>
                <a:cs typeface="Arial" panose="020B0604020202020204" pitchFamily="34" charset="0"/>
              </a:rPr>
              <a:t> cán bộ nhân viên trong trường</a:t>
            </a:r>
            <a:endParaRPr lang="en-US" altLang="en-US" sz="2800" b="1" dirty="0">
              <a:solidFill>
                <a:schemeClr val="bg1"/>
              </a:solidFill>
              <a:latin typeface="Arial" panose="020B0604020202020204" pitchFamily="34" charset="0"/>
              <a:ea typeface="Arial" panose="020B0604020202020204" pitchFamily="34" charset="0"/>
            </a:endParaRPr>
          </a:p>
        </p:txBody>
      </p:sp>
      <p:sp>
        <p:nvSpPr>
          <p:cNvPr id="3" name="Rectangle 2"/>
          <p:cNvSpPr/>
          <p:nvPr/>
        </p:nvSpPr>
        <p:spPr>
          <a:xfrm>
            <a:off x="381000" y="3352800"/>
            <a:ext cx="4767263" cy="3354388"/>
          </a:xfrm>
          <a:prstGeom prst="rect">
            <a:avLst/>
          </a:prstGeom>
        </p:spPr>
        <p:txBody>
          <a:bodyPr>
            <a:spAutoFit/>
          </a:bodyPr>
          <a:lstStyle/>
          <a:p>
            <a:pPr marL="514350" marR="0" lvl="0" indent="-514350" algn="l" defTabSz="914400" rtl="0" eaLnBrk="0" fontAlgn="base" latinLnBrk="0" hangingPunct="0">
              <a:lnSpc>
                <a:spcPct val="100000"/>
              </a:lnSpc>
              <a:spcBef>
                <a:spcPct val="0"/>
              </a:spcBef>
              <a:spcAft>
                <a:spcPct val="0"/>
              </a:spcAft>
              <a:buClrTx/>
              <a:buSzTx/>
              <a:buFontTx/>
              <a:buAutoNum type="alphaLcParenR"/>
              <a:defRPr/>
            </a:pPr>
            <a:r>
              <a:rPr kumimoji="0" lang="pt-BR" sz="2400" b="1"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Tổ chức truyền thông giáo dục sức khỏe</a:t>
            </a:r>
          </a:p>
          <a:p>
            <a:pPr marL="0" marR="0" lvl="0" indent="0" algn="l" defTabSz="914400" rtl="0" eaLnBrk="0" fontAlgn="base" latinLnBrk="0" hangingPunct="0">
              <a:lnSpc>
                <a:spcPct val="100000"/>
              </a:lnSpc>
              <a:spcBef>
                <a:spcPct val="0"/>
              </a:spcBef>
              <a:spcAft>
                <a:spcPct val="0"/>
              </a:spcAft>
              <a:buClrTx/>
              <a:buSzTx/>
              <a:buFontTx/>
              <a:buNone/>
              <a:defRPr/>
            </a:pPr>
            <a:r>
              <a:rPr kumimoji="0" lang="pt-BR" sz="2000" b="0" i="0" u="none" strike="noStrike" kern="1200" cap="none" spc="0" normalizeH="0" baseline="0" noProof="0">
                <a:ln>
                  <a:noFill/>
                </a:ln>
                <a:solidFill>
                  <a:srgbClr val="0000FF"/>
                </a:solidFill>
                <a:effectLst/>
                <a:uLnTx/>
                <a:uFillTx/>
                <a:latin typeface="Arial" panose="020B0604020202020204" pitchFamily="34" charset="0"/>
                <a:ea typeface="+mn-ea"/>
                <a:cs typeface="+mn-cs"/>
              </a:rPr>
              <a:t>- Sử dụng tài liệu truyền thông sẵn có hoặc biên soạn </a:t>
            </a:r>
          </a:p>
          <a:p>
            <a:pPr marL="0" marR="0" lvl="0" indent="0" algn="l" defTabSz="914400" rtl="0" eaLnBrk="0" fontAlgn="base" latinLnBrk="0" hangingPunct="0">
              <a:lnSpc>
                <a:spcPct val="100000"/>
              </a:lnSpc>
              <a:spcBef>
                <a:spcPct val="0"/>
              </a:spcBef>
              <a:spcAft>
                <a:spcPct val="0"/>
              </a:spcAft>
              <a:buClrTx/>
              <a:buSzTx/>
              <a:buFontTx/>
              <a:buNone/>
              <a:defRPr/>
            </a:pPr>
            <a:r>
              <a:rPr kumimoji="0" lang="pt-BR" sz="2000" b="0" i="0" u="none" strike="noStrike" kern="1200" cap="none" spc="0" normalizeH="0" baseline="0" noProof="0">
                <a:ln>
                  <a:noFill/>
                </a:ln>
                <a:solidFill>
                  <a:srgbClr val="0000FF"/>
                </a:solidFill>
                <a:effectLst/>
                <a:uLnTx/>
                <a:uFillTx/>
                <a:latin typeface="Arial" panose="020B0604020202020204" pitchFamily="34" charset="0"/>
                <a:ea typeface="+mn-ea"/>
                <a:cs typeface="+mn-cs"/>
              </a:rPr>
              <a:t>- Tiến hành truyền thông định kỳ hoặc khi địa bàn xảy ra dịch bệnh</a:t>
            </a:r>
            <a:endParaRPr kumimoji="0" lang="en-US" sz="2000" b="0" i="0" u="none" strike="noStrike" kern="1200" cap="none" spc="0" normalizeH="0" baseline="0" noProof="0" dirty="0">
              <a:ln>
                <a:noFill/>
              </a:ln>
              <a:solidFill>
                <a:srgbClr val="0000FF"/>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defRPr/>
            </a:pPr>
            <a:r>
              <a:rPr kumimoji="0" lang="pt-BR" sz="2400" b="1"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b) Thực hiện tư vấn </a:t>
            </a:r>
            <a:r>
              <a:rPr kumimoji="0" lang="pt-BR" sz="2400" b="1" i="0" u="none" strike="noStrike" kern="1200" cap="none" spc="0" normalizeH="0" baseline="0" noProof="0">
                <a:ln>
                  <a:noFill/>
                </a:ln>
                <a:solidFill>
                  <a:schemeClr val="bg1"/>
                </a:solidFill>
                <a:effectLst/>
                <a:uLnTx/>
                <a:uFillTx/>
                <a:latin typeface="Arial" panose="020B0604020202020204" pitchFamily="34" charset="0"/>
                <a:ea typeface="+mn-ea"/>
                <a:cs typeface="+mn-cs"/>
              </a:rPr>
              <a:t>sức khỏe</a:t>
            </a:r>
          </a:p>
          <a:p>
            <a:pPr marL="0" marR="0" lvl="0" indent="0" algn="l" defTabSz="914400" rtl="0" eaLnBrk="0" fontAlgn="base" latinLnBrk="0" hangingPunct="0">
              <a:lnSpc>
                <a:spcPct val="100000"/>
              </a:lnSpc>
              <a:spcBef>
                <a:spcPct val="0"/>
              </a:spcBef>
              <a:spcAft>
                <a:spcPct val="0"/>
              </a:spcAft>
              <a:buClrTx/>
              <a:buSzTx/>
              <a:buFontTx/>
              <a:buNone/>
              <a:defRPr/>
            </a:pPr>
            <a:r>
              <a:rPr kumimoji="0" lang="pt-BR" sz="2000" b="0" i="0" u="none" strike="noStrike" kern="1200" cap="none" spc="0" normalizeH="0" baseline="0" noProof="0">
                <a:ln>
                  <a:noFill/>
                </a:ln>
                <a:solidFill>
                  <a:srgbClr val="0000FF"/>
                </a:solidFill>
                <a:effectLst/>
                <a:uLnTx/>
                <a:uFillTx/>
                <a:latin typeface="Arial" panose="020B0604020202020204" pitchFamily="34" charset="0"/>
                <a:ea typeface="+mn-ea"/>
                <a:cs typeface="+mn-cs"/>
              </a:rPr>
              <a:t>- Tư vấn về nâng cao sức khỏe, phòng chống dịch bệnh, bệnh tật học đường, dinh dưỡng hợp lý...</a:t>
            </a:r>
            <a:endParaRPr kumimoji="0" lang="en-US" sz="2400" b="0" i="0" u="none" strike="noStrike" kern="1200" cap="none" spc="0" normalizeH="0" baseline="0" noProof="0" dirty="0">
              <a:ln>
                <a:noFill/>
              </a:ln>
              <a:solidFill>
                <a:schemeClr val="bg1"/>
              </a:solidFill>
              <a:effectLst/>
              <a:uLnTx/>
              <a:uFillTx/>
              <a:latin typeface="Arial" panose="020B0604020202020204" pitchFamily="34" charset="0"/>
              <a:ea typeface="+mn-ea"/>
              <a:cs typeface="+mn-cs"/>
            </a:endParaRPr>
          </a:p>
        </p:txBody>
      </p:sp>
      <p:pic>
        <p:nvPicPr>
          <p:cNvPr id="33797" name="Picture 13"/>
          <p:cNvPicPr>
            <a:picLocks noChangeAspect="1"/>
          </p:cNvPicPr>
          <p:nvPr/>
        </p:nvPicPr>
        <p:blipFill>
          <a:blip r:embed="rId2"/>
          <a:stretch>
            <a:fillRect/>
          </a:stretch>
        </p:blipFill>
        <p:spPr>
          <a:xfrm>
            <a:off x="4822825" y="3868738"/>
            <a:ext cx="3787775" cy="2836862"/>
          </a:xfrm>
          <a:prstGeom prst="rect">
            <a:avLst/>
          </a:prstGeom>
          <a:noFill/>
          <a:ln w="12700">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p:cNvSpPr>
          <p:nvPr>
            <p:ph type="title"/>
          </p:nvPr>
        </p:nvSpPr>
        <p:spPr>
          <a:xfrm>
            <a:off x="533400" y="457200"/>
            <a:ext cx="7856538" cy="762000"/>
          </a:xfrm>
        </p:spPr>
        <p:txBody>
          <a:bodyPr vert="horz" wrap="square" lIns="90488" tIns="44450" rIns="90488" bIns="44450" anchor="b" anchorCtr="0"/>
          <a:lstStyle/>
          <a:p>
            <a:r>
              <a:rPr lang="en-US" altLang="en-US" sz="2800" dirty="0">
                <a:solidFill>
                  <a:schemeClr val="bg1"/>
                </a:solidFill>
                <a:latin typeface="Arial" panose="020B0604020202020204" pitchFamily="34" charset="0"/>
                <a:cs typeface="Arial" panose="020B0604020202020204" pitchFamily="34" charset="0"/>
              </a:rPr>
              <a:t>2. NHIỆM VỤ CỦA NHÂN VIÊN Y TẾ TRONG TRƯỜNG HỌC</a:t>
            </a:r>
            <a:endParaRPr lang="en-US" altLang="en-US" sz="2800" dirty="0">
              <a:solidFill>
                <a:schemeClr val="bg1"/>
              </a:solidFill>
              <a:latin typeface="Arial" panose="020B0604020202020204" pitchFamily="34" charset="0"/>
              <a:ea typeface="Arial" panose="020B0604020202020204" pitchFamily="34" charset="0"/>
            </a:endParaRPr>
          </a:p>
        </p:txBody>
      </p:sp>
      <p:sp>
        <p:nvSpPr>
          <p:cNvPr id="34819" name="Rectangle 1"/>
          <p:cNvSpPr/>
          <p:nvPr/>
        </p:nvSpPr>
        <p:spPr>
          <a:xfrm>
            <a:off x="207169" y="1676400"/>
            <a:ext cx="8509000" cy="2677656"/>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accent2"/>
              </a:buClr>
              <a:buSzPct val="75000"/>
              <a:buFont typeface="Monotype Sort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accent2"/>
              </a:buClr>
              <a:buSzPct val="75000"/>
              <a:buFont typeface="Wingdings" panose="05000000000000000000" pitchFamily="2" charset="2"/>
              <a:buChar char="u"/>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65000"/>
              <a:buFont typeface="Monotype Sorts" pitchFamily="2" charset="2"/>
              <a:buChar char="l"/>
              <a:defRPr sz="2000">
                <a:solidFill>
                  <a:schemeClr val="tx1"/>
                </a:solidFill>
                <a:latin typeface="+mn-lt"/>
              </a:defRPr>
            </a:lvl4pPr>
            <a:lvl5pPr marL="2057400" indent="-228600" algn="l" rtl="0" eaLnBrk="0" fontAlgn="base" hangingPunct="0">
              <a:spcBef>
                <a:spcPct val="20000"/>
              </a:spcBef>
              <a:spcAft>
                <a:spcPct val="0"/>
              </a:spcAft>
              <a:buClr>
                <a:schemeClr val="folHlink"/>
              </a:buClr>
              <a:buSzPct val="100000"/>
              <a:buChar char="»"/>
              <a:defRPr sz="2000">
                <a:solidFill>
                  <a:schemeClr val="tx1"/>
                </a:solidFill>
                <a:latin typeface="+mn-lt"/>
              </a:defRPr>
            </a:lvl5pPr>
          </a:lstStyle>
          <a:p>
            <a:pPr marL="0" lvl="0" indent="0" algn="just">
              <a:spcBef>
                <a:spcPct val="0"/>
              </a:spcBef>
              <a:buClrTx/>
              <a:buSzTx/>
              <a:buFontTx/>
              <a:buNone/>
            </a:pPr>
            <a:r>
              <a:rPr lang="pt-BR" altLang="en-US" sz="2400" b="1" dirty="0">
                <a:solidFill>
                  <a:schemeClr val="bg1"/>
                </a:solidFill>
                <a:highlight>
                  <a:srgbClr val="FFFF00"/>
                </a:highlight>
                <a:latin typeface="Arial" panose="020B0604020202020204" pitchFamily="34" charset="0"/>
                <a:cs typeface="Arial" panose="020B0604020202020204" pitchFamily="34" charset="0"/>
              </a:rPr>
              <a:t>Nhiệm vụ 8. </a:t>
            </a:r>
            <a:r>
              <a:rPr lang="pt-BR" sz="2400" b="1" dirty="0">
                <a:solidFill>
                  <a:schemeClr val="bg1"/>
                </a:solidFill>
                <a:latin typeface="Arial" panose="020B0604020202020204" pitchFamily="34" charset="0"/>
                <a:cs typeface="Arial" panose="020B0604020202020204" pitchFamily="34" charset="0"/>
              </a:rPr>
              <a:t>Phối hợp với </a:t>
            </a:r>
            <a:r>
              <a:rPr lang="en-US" sz="2400" b="1" dirty="0">
                <a:solidFill>
                  <a:schemeClr val="bg1"/>
                </a:solidFill>
                <a:latin typeface="Arial" panose="020B0604020202020204" pitchFamily="34" charset="0"/>
                <a:cs typeface="Arial" panose="020B0604020202020204" pitchFamily="34" charset="0"/>
              </a:rPr>
              <a:t>y </a:t>
            </a:r>
            <a:r>
              <a:rPr lang="en-US" sz="2400" b="1" dirty="0" err="1">
                <a:solidFill>
                  <a:schemeClr val="bg1"/>
                </a:solidFill>
                <a:latin typeface="Arial" panose="020B0604020202020204" pitchFamily="34" charset="0"/>
                <a:cs typeface="Arial" panose="020B0604020202020204" pitchFamily="34" charset="0"/>
              </a:rPr>
              <a:t>tế</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địa</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phương</a:t>
            </a:r>
            <a:r>
              <a:rPr lang="pt-BR" sz="2400" b="1" dirty="0">
                <a:solidFill>
                  <a:schemeClr val="bg1"/>
                </a:solidFill>
                <a:latin typeface="Arial" panose="020B0604020202020204" pitchFamily="34" charset="0"/>
                <a:cs typeface="Arial" panose="020B0604020202020204" pitchFamily="34" charset="0"/>
              </a:rPr>
              <a:t> tổ chức các HĐ</a:t>
            </a:r>
          </a:p>
          <a:p>
            <a:pPr lvl="0" algn="just">
              <a:spcBef>
                <a:spcPct val="0"/>
              </a:spcBef>
              <a:buClrTx/>
              <a:buSzTx/>
              <a:buFontTx/>
              <a:buChar char="-"/>
            </a:pPr>
            <a:r>
              <a:rPr lang="pt-BR" sz="2000" dirty="0">
                <a:solidFill>
                  <a:schemeClr val="bg1"/>
                </a:solidFill>
                <a:latin typeface="Arial" panose="020B0604020202020204" pitchFamily="34" charset="0"/>
                <a:cs typeface="Arial" panose="020B0604020202020204" pitchFamily="34" charset="0"/>
              </a:rPr>
              <a:t>Tiêm chủng, uống vắc xin phòng bệnh</a:t>
            </a:r>
            <a:r>
              <a:rPr lang="en-US" sz="2000" dirty="0">
                <a:solidFill>
                  <a:schemeClr val="bg1"/>
                </a:solidFill>
                <a:latin typeface="Arial" panose="020B0604020202020204" pitchFamily="34" charset="0"/>
                <a:cs typeface="Arial" panose="020B0604020202020204" pitchFamily="34" charset="0"/>
              </a:rPr>
              <a:t>,</a:t>
            </a:r>
            <a:r>
              <a:rPr lang="pt-BR" sz="2000" dirty="0">
                <a:solidFill>
                  <a:schemeClr val="bg1"/>
                </a:solidFill>
                <a:latin typeface="Arial" panose="020B0604020202020204" pitchFamily="34" charset="0"/>
                <a:cs typeface="Arial" panose="020B0604020202020204" pitchFamily="34" charset="0"/>
              </a:rPr>
              <a:t> chủ động phòng chống dịch bệnh, </a:t>
            </a:r>
          </a:p>
          <a:p>
            <a:pPr lvl="0" algn="just">
              <a:spcBef>
                <a:spcPct val="0"/>
              </a:spcBef>
              <a:buClrTx/>
              <a:buSzTx/>
              <a:buFontTx/>
              <a:buChar char="-"/>
            </a:pPr>
            <a:r>
              <a:rPr lang="pt-BR" sz="2000" dirty="0">
                <a:solidFill>
                  <a:schemeClr val="bg1"/>
                </a:solidFill>
                <a:latin typeface="Arial" panose="020B0604020202020204" pitchFamily="34" charset="0"/>
                <a:cs typeface="Arial" panose="020B0604020202020204" pitchFamily="34" charset="0"/>
              </a:rPr>
              <a:t>An toàn thực phẩm, </a:t>
            </a:r>
          </a:p>
          <a:p>
            <a:pPr lvl="0" algn="just">
              <a:spcBef>
                <a:spcPct val="0"/>
              </a:spcBef>
              <a:buClrTx/>
              <a:buSzTx/>
              <a:buFontTx/>
              <a:buChar char="-"/>
            </a:pPr>
            <a:r>
              <a:rPr lang="pt-BR" sz="2000" dirty="0">
                <a:solidFill>
                  <a:schemeClr val="bg1"/>
                </a:solidFill>
                <a:latin typeface="Arial" panose="020B0604020202020204" pitchFamily="34" charset="0"/>
                <a:cs typeface="Arial" panose="020B0604020202020204" pitchFamily="34" charset="0"/>
              </a:rPr>
              <a:t>PC tai nạn thương tích, </a:t>
            </a:r>
          </a:p>
          <a:p>
            <a:pPr lvl="0" algn="just">
              <a:spcBef>
                <a:spcPct val="0"/>
              </a:spcBef>
              <a:buClrTx/>
              <a:buSzTx/>
              <a:buFontTx/>
              <a:buChar char="-"/>
            </a:pPr>
            <a:r>
              <a:rPr lang="pt-BR" sz="2000" dirty="0">
                <a:solidFill>
                  <a:schemeClr val="bg1"/>
                </a:solidFill>
                <a:latin typeface="Arial" panose="020B0604020202020204" pitchFamily="34" charset="0"/>
                <a:cs typeface="Arial" panose="020B0604020202020204" pitchFamily="34" charset="0"/>
              </a:rPr>
              <a:t>PC bệnh tật học đường, </a:t>
            </a:r>
          </a:p>
          <a:p>
            <a:pPr lvl="0" algn="just">
              <a:spcBef>
                <a:spcPct val="0"/>
              </a:spcBef>
              <a:buClrTx/>
              <a:buSzTx/>
              <a:buFontTx/>
              <a:buChar char="-"/>
            </a:pPr>
            <a:r>
              <a:rPr lang="pt-BR" sz="2000" dirty="0">
                <a:solidFill>
                  <a:schemeClr val="bg1"/>
                </a:solidFill>
                <a:latin typeface="Arial" panose="020B0604020202020204" pitchFamily="34" charset="0"/>
                <a:cs typeface="Arial" panose="020B0604020202020204" pitchFamily="34" charset="0"/>
              </a:rPr>
              <a:t>PC các yếu tố nguy cơ sức khỏe</a:t>
            </a:r>
            <a:endParaRPr lang="pt-BR" altLang="en-US" sz="2000" dirty="0">
              <a:solidFill>
                <a:schemeClr val="bg1"/>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a:stretch>
            <a:fillRect/>
          </a:stretch>
        </p:blipFill>
        <p:spPr>
          <a:xfrm>
            <a:off x="5210810" y="2895600"/>
            <a:ext cx="3475990" cy="3792855"/>
          </a:xfrm>
          <a:prstGeom prst="rect">
            <a:avLst/>
          </a:prstGeom>
        </p:spPr>
      </p:pic>
      <p:pic>
        <p:nvPicPr>
          <p:cNvPr id="3" name="Picture 2"/>
          <p:cNvPicPr>
            <a:picLocks noChangeAspect="1"/>
          </p:cNvPicPr>
          <p:nvPr/>
        </p:nvPicPr>
        <p:blipFill>
          <a:blip r:embed="rId3"/>
          <a:stretch>
            <a:fillRect/>
          </a:stretch>
        </p:blipFill>
        <p:spPr>
          <a:xfrm>
            <a:off x="1981200" y="4495800"/>
            <a:ext cx="3048635" cy="2181225"/>
          </a:xfrm>
          <a:prstGeom prst="rect">
            <a:avLst/>
          </a:prstGeom>
        </p:spPr>
      </p:pic>
      <p:pic>
        <p:nvPicPr>
          <p:cNvPr id="4" name="Picture 3"/>
          <p:cNvPicPr>
            <a:picLocks noChangeAspect="1"/>
          </p:cNvPicPr>
          <p:nvPr/>
        </p:nvPicPr>
        <p:blipFill>
          <a:blip r:embed="rId4"/>
          <a:stretch>
            <a:fillRect/>
          </a:stretch>
        </p:blipFill>
        <p:spPr>
          <a:xfrm>
            <a:off x="381000" y="4495800"/>
            <a:ext cx="1391285" cy="2200275"/>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p:cNvSpPr>
          <p:nvPr>
            <p:ph type="title"/>
          </p:nvPr>
        </p:nvSpPr>
        <p:spPr>
          <a:xfrm>
            <a:off x="533400" y="457200"/>
            <a:ext cx="7856538" cy="762000"/>
          </a:xfrm>
        </p:spPr>
        <p:txBody>
          <a:bodyPr vert="horz" wrap="square" lIns="90488" tIns="44450" rIns="90488" bIns="44450" anchor="b" anchorCtr="0"/>
          <a:lstStyle/>
          <a:p>
            <a:r>
              <a:rPr lang="en-US" altLang="en-US" sz="2800" dirty="0">
                <a:solidFill>
                  <a:schemeClr val="bg1"/>
                </a:solidFill>
                <a:latin typeface="Arial" panose="020B0604020202020204" pitchFamily="34" charset="0"/>
                <a:cs typeface="Arial" panose="020B0604020202020204" pitchFamily="34" charset="0"/>
              </a:rPr>
              <a:t>2. NHIỆM VỤ CỦA NHÂN VIÊN Y TẾ TRONG TRƯỜNG HỌC</a:t>
            </a:r>
            <a:endParaRPr lang="en-US" altLang="en-US" sz="2800" dirty="0">
              <a:solidFill>
                <a:schemeClr val="bg1"/>
              </a:solidFill>
              <a:latin typeface="Arial" panose="020B0604020202020204" pitchFamily="34" charset="0"/>
              <a:ea typeface="Arial" panose="020B0604020202020204" pitchFamily="34" charset="0"/>
            </a:endParaRPr>
          </a:p>
        </p:txBody>
      </p:sp>
      <p:sp>
        <p:nvSpPr>
          <p:cNvPr id="36867" name="Rectangle 1"/>
          <p:cNvSpPr/>
          <p:nvPr/>
        </p:nvSpPr>
        <p:spPr>
          <a:xfrm>
            <a:off x="261938" y="1762125"/>
            <a:ext cx="8509000" cy="156966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accent2"/>
              </a:buClr>
              <a:buSzPct val="75000"/>
              <a:buFont typeface="Monotype Sort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accent2"/>
              </a:buClr>
              <a:buSzPct val="75000"/>
              <a:buFont typeface="Wingdings" panose="05000000000000000000" pitchFamily="2" charset="2"/>
              <a:buChar char="u"/>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65000"/>
              <a:buFont typeface="Monotype Sorts" pitchFamily="2" charset="2"/>
              <a:buChar char="l"/>
              <a:defRPr sz="2000">
                <a:solidFill>
                  <a:schemeClr val="tx1"/>
                </a:solidFill>
                <a:latin typeface="+mn-lt"/>
              </a:defRPr>
            </a:lvl4pPr>
            <a:lvl5pPr marL="2057400" indent="-228600" algn="l" rtl="0" eaLnBrk="0" fontAlgn="base" hangingPunct="0">
              <a:spcBef>
                <a:spcPct val="20000"/>
              </a:spcBef>
              <a:spcAft>
                <a:spcPct val="0"/>
              </a:spcAft>
              <a:buClr>
                <a:schemeClr val="folHlink"/>
              </a:buClr>
              <a:buSzPct val="100000"/>
              <a:buChar char="»"/>
              <a:defRPr sz="2000">
                <a:solidFill>
                  <a:schemeClr val="tx1"/>
                </a:solidFill>
                <a:latin typeface="+mn-lt"/>
              </a:defRPr>
            </a:lvl5pPr>
          </a:lstStyle>
          <a:p>
            <a:pPr marL="0" lvl="0" indent="0" algn="just">
              <a:spcBef>
                <a:spcPct val="0"/>
              </a:spcBef>
              <a:buClrTx/>
              <a:buSzTx/>
              <a:buFontTx/>
              <a:buNone/>
            </a:pPr>
            <a:r>
              <a:rPr lang="pt-BR" altLang="en-US" sz="2400" b="1" u="sng" dirty="0">
                <a:solidFill>
                  <a:srgbClr val="FF0000"/>
                </a:solidFill>
                <a:highlight>
                  <a:srgbClr val="FFFF00"/>
                </a:highlight>
                <a:latin typeface="Arial" panose="020B0604020202020204" pitchFamily="34" charset="0"/>
              </a:rPr>
              <a:t>Nhiệm </a:t>
            </a:r>
            <a:r>
              <a:rPr lang="pt-BR" altLang="en-US" sz="2400" b="1" u="sng">
                <a:solidFill>
                  <a:srgbClr val="FF0000"/>
                </a:solidFill>
                <a:highlight>
                  <a:srgbClr val="FFFF00"/>
                </a:highlight>
                <a:latin typeface="Arial" panose="020B0604020202020204" pitchFamily="34" charset="0"/>
              </a:rPr>
              <a:t>vụ 9.</a:t>
            </a:r>
            <a:r>
              <a:rPr lang="en-US" sz="2400">
                <a:solidFill>
                  <a:srgbClr val="FF0000"/>
                </a:solidFill>
              </a:rPr>
              <a:t> Tổ chức triển khai các chương trình y tế, phong trào vệ sinh phòng bệnh, tăng cường hoạt động thể lực, dinh d</a:t>
            </a:r>
            <a:r>
              <a:rPr lang="pt-BR" sz="2400">
                <a:solidFill>
                  <a:srgbClr val="FF0000"/>
                </a:solidFill>
              </a:rPr>
              <a:t>ưỡ</a:t>
            </a:r>
            <a:r>
              <a:rPr lang="en-US" sz="2400">
                <a:solidFill>
                  <a:srgbClr val="FF0000"/>
                </a:solidFill>
              </a:rPr>
              <a:t>ng hợp lý, xây dựng môi trường không khói thuốc lá, không sử dụng đồ uống có cồn và các chất gây nghiện</a:t>
            </a:r>
            <a:r>
              <a:rPr lang="pt-BR" altLang="en-US" sz="2400" b="1">
                <a:solidFill>
                  <a:srgbClr val="FF0000"/>
                </a:solidFill>
                <a:highlight>
                  <a:srgbClr val="FFFF00"/>
                </a:highlight>
                <a:latin typeface="Arial" panose="020B0604020202020204" pitchFamily="34" charset="0"/>
              </a:rPr>
              <a:t>.</a:t>
            </a:r>
            <a:endParaRPr lang="pt-BR" altLang="en-US" sz="2400" b="1" dirty="0">
              <a:solidFill>
                <a:srgbClr val="FF0000"/>
              </a:solidFill>
              <a:highlight>
                <a:srgbClr val="FFFF00"/>
              </a:highlight>
              <a:latin typeface="Arial" panose="020B0604020202020204" pitchFamily="34" charset="0"/>
            </a:endParaRPr>
          </a:p>
        </p:txBody>
      </p:sp>
      <p:sp>
        <p:nvSpPr>
          <p:cNvPr id="36868" name="Rectangle 2"/>
          <p:cNvSpPr/>
          <p:nvPr/>
        </p:nvSpPr>
        <p:spPr>
          <a:xfrm>
            <a:off x="312851" y="3357185"/>
            <a:ext cx="5181600" cy="2862322"/>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accent2"/>
              </a:buClr>
              <a:buSzPct val="75000"/>
              <a:buFont typeface="Monotype Sort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accent2"/>
              </a:buClr>
              <a:buSzPct val="75000"/>
              <a:buFont typeface="Wingdings" panose="05000000000000000000" pitchFamily="2" charset="2"/>
              <a:buChar char="u"/>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65000"/>
              <a:buFont typeface="Monotype Sorts" pitchFamily="2" charset="2"/>
              <a:buChar char="l"/>
              <a:defRPr sz="2000">
                <a:solidFill>
                  <a:schemeClr val="tx1"/>
                </a:solidFill>
                <a:latin typeface="+mn-lt"/>
              </a:defRPr>
            </a:lvl4pPr>
            <a:lvl5pPr marL="2057400" indent="-228600" algn="l" rtl="0" eaLnBrk="0" fontAlgn="base" hangingPunct="0">
              <a:spcBef>
                <a:spcPct val="20000"/>
              </a:spcBef>
              <a:spcAft>
                <a:spcPct val="0"/>
              </a:spcAft>
              <a:buClr>
                <a:schemeClr val="folHlink"/>
              </a:buClr>
              <a:buSzPct val="100000"/>
              <a:buChar char="»"/>
              <a:defRPr sz="2000">
                <a:solidFill>
                  <a:schemeClr val="tx1"/>
                </a:solidFill>
                <a:latin typeface="+mn-lt"/>
              </a:defRPr>
            </a:lvl5pPr>
          </a:lstStyle>
          <a:p>
            <a:pPr marL="457200" lvl="0" indent="-457200">
              <a:spcBef>
                <a:spcPct val="0"/>
              </a:spcBef>
              <a:buClrTx/>
              <a:buSzTx/>
              <a:buFontTx/>
              <a:buAutoNum type="alphaLcParenR"/>
            </a:pPr>
            <a:r>
              <a:rPr lang="pt-BR" altLang="en-US" sz="2000">
                <a:solidFill>
                  <a:schemeClr val="bg1"/>
                </a:solidFill>
                <a:latin typeface="Arial" panose="020B0604020202020204" pitchFamily="34" charset="0"/>
              </a:rPr>
              <a:t>Định </a:t>
            </a:r>
            <a:r>
              <a:rPr lang="pt-BR" altLang="en-US" sz="2000" dirty="0">
                <a:solidFill>
                  <a:schemeClr val="bg1"/>
                </a:solidFill>
                <a:latin typeface="Arial" panose="020B0604020202020204" pitchFamily="34" charset="0"/>
              </a:rPr>
              <a:t>kỳ tổ chức các hoạt động phòng chống dịch bệnh (truyền thông giáo dục sức khỏe, tiêu độc, khử </a:t>
            </a:r>
            <a:r>
              <a:rPr lang="pt-BR" altLang="en-US" sz="2000">
                <a:solidFill>
                  <a:schemeClr val="bg1"/>
                </a:solidFill>
                <a:latin typeface="Arial" panose="020B0604020202020204" pitchFamily="34" charset="0"/>
              </a:rPr>
              <a:t>trùng).</a:t>
            </a:r>
          </a:p>
          <a:p>
            <a:pPr marL="457200" lvl="0" indent="-457200">
              <a:spcBef>
                <a:spcPct val="0"/>
              </a:spcBef>
              <a:buClrTx/>
              <a:buSzTx/>
              <a:buFontTx/>
              <a:buAutoNum type="alphaLcParenR"/>
            </a:pPr>
            <a:endParaRPr lang="en-US" altLang="en-US" sz="2000" dirty="0">
              <a:solidFill>
                <a:schemeClr val="bg1"/>
              </a:solidFill>
              <a:latin typeface="Arial" panose="020B0604020202020204" pitchFamily="34" charset="0"/>
            </a:endParaRPr>
          </a:p>
          <a:p>
            <a:pPr marL="338455" lvl="0" indent="-338455">
              <a:spcBef>
                <a:spcPct val="0"/>
              </a:spcBef>
              <a:buClrTx/>
              <a:buSzTx/>
              <a:buFontTx/>
              <a:buNone/>
            </a:pPr>
            <a:r>
              <a:rPr lang="pt-BR" altLang="en-US" sz="2000" dirty="0">
                <a:solidFill>
                  <a:schemeClr val="bg1"/>
                </a:solidFill>
                <a:latin typeface="Arial" panose="020B0604020202020204" pitchFamily="34" charset="0"/>
              </a:rPr>
              <a:t>b) Trong thời gian bệnh truyền nhiễm đang lưu hành có nguy cơ thành dịch hoặc có dịch, nhà trường phải phối hợp với cơ quan y tế và gia đình triển khai đầy đủ các biện pháp phòng chống dịch</a:t>
            </a:r>
            <a:endParaRPr lang="en-US" altLang="en-US" sz="2000" dirty="0">
              <a:solidFill>
                <a:schemeClr val="bg1"/>
              </a:solidFill>
              <a:latin typeface="Arial" panose="020B0604020202020204" pitchFamily="34" charset="0"/>
            </a:endParaRPr>
          </a:p>
        </p:txBody>
      </p:sp>
      <p:pic>
        <p:nvPicPr>
          <p:cNvPr id="36869" name="Picture 1"/>
          <p:cNvPicPr>
            <a:picLocks noChangeAspect="1"/>
          </p:cNvPicPr>
          <p:nvPr/>
        </p:nvPicPr>
        <p:blipFill>
          <a:blip r:embed="rId2"/>
          <a:stretch>
            <a:fillRect/>
          </a:stretch>
        </p:blipFill>
        <p:spPr>
          <a:xfrm>
            <a:off x="5638800" y="3109913"/>
            <a:ext cx="2600325" cy="1657350"/>
          </a:xfrm>
          <a:prstGeom prst="rect">
            <a:avLst/>
          </a:prstGeom>
          <a:noFill/>
          <a:ln w="9525">
            <a:noFill/>
          </a:ln>
        </p:spPr>
      </p:pic>
      <p:pic>
        <p:nvPicPr>
          <p:cNvPr id="36870" name="Picture 2"/>
          <p:cNvPicPr>
            <a:picLocks noChangeAspect="1"/>
          </p:cNvPicPr>
          <p:nvPr/>
        </p:nvPicPr>
        <p:blipFill>
          <a:blip r:embed="rId3"/>
          <a:stretch>
            <a:fillRect/>
          </a:stretch>
        </p:blipFill>
        <p:spPr>
          <a:xfrm>
            <a:off x="5610225" y="4953000"/>
            <a:ext cx="2657475" cy="1790700"/>
          </a:xfrm>
          <a:prstGeom prst="rect">
            <a:avLst/>
          </a:prstGeom>
          <a:noFill/>
          <a:ln w="9525">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p:cNvSpPr>
          <p:nvPr>
            <p:ph type="title"/>
          </p:nvPr>
        </p:nvSpPr>
        <p:spPr>
          <a:xfrm>
            <a:off x="533400" y="457200"/>
            <a:ext cx="7856538" cy="762000"/>
          </a:xfrm>
        </p:spPr>
        <p:txBody>
          <a:bodyPr vert="horz" wrap="square" lIns="90488" tIns="44450" rIns="90488" bIns="44450" anchor="b" anchorCtr="0"/>
          <a:lstStyle/>
          <a:p>
            <a:r>
              <a:rPr lang="en-US" altLang="en-US" sz="2800" dirty="0">
                <a:solidFill>
                  <a:schemeClr val="bg1"/>
                </a:solidFill>
                <a:latin typeface="Arial" panose="020B0604020202020204" pitchFamily="34" charset="0"/>
                <a:cs typeface="Arial" panose="020B0604020202020204" pitchFamily="34" charset="0"/>
              </a:rPr>
              <a:t>2. NHIỆM VỤ CỦA NHÂN VIÊN Y TẾ TRONG TRƯỜNG HỌC</a:t>
            </a:r>
            <a:endParaRPr lang="en-US" altLang="en-US" sz="2800" dirty="0">
              <a:solidFill>
                <a:schemeClr val="bg1"/>
              </a:solidFill>
              <a:latin typeface="Arial" panose="020B0604020202020204" pitchFamily="34" charset="0"/>
              <a:ea typeface="Arial" panose="020B0604020202020204" pitchFamily="34" charset="0"/>
            </a:endParaRPr>
          </a:p>
        </p:txBody>
      </p:sp>
      <p:sp>
        <p:nvSpPr>
          <p:cNvPr id="35843" name="Rectangle 1"/>
          <p:cNvSpPr/>
          <p:nvPr/>
        </p:nvSpPr>
        <p:spPr>
          <a:xfrm>
            <a:off x="261938" y="1762125"/>
            <a:ext cx="8509000" cy="2306955"/>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accent2"/>
              </a:buClr>
              <a:buSzPct val="75000"/>
              <a:buFont typeface="Monotype Sort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accent2"/>
              </a:buClr>
              <a:buSzPct val="75000"/>
              <a:buFont typeface="Wingdings" panose="05000000000000000000" pitchFamily="2" charset="2"/>
              <a:buChar char="u"/>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65000"/>
              <a:buFont typeface="Monotype Sorts" pitchFamily="2" charset="2"/>
              <a:buChar char="l"/>
              <a:defRPr sz="2000">
                <a:solidFill>
                  <a:schemeClr val="tx1"/>
                </a:solidFill>
                <a:latin typeface="+mn-lt"/>
              </a:defRPr>
            </a:lvl4pPr>
            <a:lvl5pPr marL="2057400" indent="-228600" algn="l" rtl="0" eaLnBrk="0" fontAlgn="base" hangingPunct="0">
              <a:spcBef>
                <a:spcPct val="20000"/>
              </a:spcBef>
              <a:spcAft>
                <a:spcPct val="0"/>
              </a:spcAft>
              <a:buClr>
                <a:schemeClr val="folHlink"/>
              </a:buClr>
              <a:buSzPct val="100000"/>
              <a:buChar char="»"/>
              <a:defRPr sz="2000">
                <a:solidFill>
                  <a:schemeClr val="tx1"/>
                </a:solidFill>
                <a:latin typeface="+mn-lt"/>
              </a:defRPr>
            </a:lvl5pPr>
          </a:lstStyle>
          <a:p>
            <a:pPr marL="0" indent="0" algn="just">
              <a:spcBef>
                <a:spcPct val="0"/>
              </a:spcBef>
              <a:buClrTx/>
              <a:buSzTx/>
              <a:buNone/>
            </a:pPr>
            <a:r>
              <a:rPr lang="pt-BR" altLang="en-US" sz="2400" b="1" u="sng" dirty="0">
                <a:solidFill>
                  <a:srgbClr val="FF0000"/>
                </a:solidFill>
                <a:highlight>
                  <a:srgbClr val="FFFF00"/>
                </a:highlight>
                <a:latin typeface="Arial" panose="020B0604020202020204" pitchFamily="34" charset="0"/>
                <a:cs typeface="Arial" panose="020B0604020202020204" pitchFamily="34" charset="0"/>
              </a:rPr>
              <a:t>Nhiệm </a:t>
            </a:r>
            <a:r>
              <a:rPr lang="pt-BR" altLang="en-US" sz="2400" b="1" u="sng">
                <a:solidFill>
                  <a:srgbClr val="FF0000"/>
                </a:solidFill>
                <a:highlight>
                  <a:srgbClr val="FFFF00"/>
                </a:highlight>
                <a:latin typeface="Arial" panose="020B0604020202020204" pitchFamily="34" charset="0"/>
                <a:cs typeface="Arial" panose="020B0604020202020204" pitchFamily="34" charset="0"/>
              </a:rPr>
              <a:t>vụ 10.</a:t>
            </a:r>
            <a:r>
              <a:rPr lang="pt-BR" altLang="en-US" sz="2400" b="1">
                <a:solidFill>
                  <a:srgbClr val="FF0000"/>
                </a:solidFill>
                <a:highlight>
                  <a:srgbClr val="FFFF00"/>
                </a:highlight>
                <a:latin typeface="Arial" panose="020B0604020202020204" pitchFamily="34" charset="0"/>
                <a:cs typeface="Arial" panose="020B0604020202020204" pitchFamily="34" charset="0"/>
              </a:rPr>
              <a:t> </a:t>
            </a:r>
            <a:r>
              <a:rPr lang="pt-BR" sz="2400" b="1">
                <a:solidFill>
                  <a:srgbClr val="FF0000"/>
                </a:solidFill>
              </a:rPr>
              <a:t>Quản lý hồ sơ sức khỏe học sinh. </a:t>
            </a:r>
          </a:p>
          <a:p>
            <a:pPr marL="0" indent="0" algn="just">
              <a:spcBef>
                <a:spcPct val="0"/>
              </a:spcBef>
              <a:buClrTx/>
              <a:buSzTx/>
              <a:buNone/>
            </a:pPr>
            <a:r>
              <a:rPr lang="pt-BR" sz="2400">
                <a:solidFill>
                  <a:srgbClr val="0000FF"/>
                </a:solidFill>
              </a:rPr>
              <a:t>Lập và ghi chép  </a:t>
            </a:r>
          </a:p>
          <a:p>
            <a:pPr marL="0" indent="406400" algn="just">
              <a:spcBef>
                <a:spcPct val="0"/>
              </a:spcBef>
              <a:buClrTx/>
              <a:buSzTx/>
              <a:buNone/>
            </a:pPr>
            <a:r>
              <a:rPr lang="pt-BR" sz="2400">
                <a:solidFill>
                  <a:srgbClr val="0000FF"/>
                </a:solidFill>
              </a:rPr>
              <a:t>- Sổ khám bệnh </a:t>
            </a:r>
          </a:p>
          <a:p>
            <a:pPr marL="0" indent="406400" algn="just">
              <a:spcBef>
                <a:spcPct val="0"/>
              </a:spcBef>
              <a:buClrTx/>
              <a:buSzTx/>
              <a:buNone/>
            </a:pPr>
            <a:r>
              <a:rPr lang="pt-BR" sz="2400">
                <a:solidFill>
                  <a:srgbClr val="0000FF"/>
                </a:solidFill>
              </a:rPr>
              <a:t>- Sổ theo dõi sức khỏe học sinh, </a:t>
            </a:r>
          </a:p>
          <a:p>
            <a:pPr marL="0" indent="406400" algn="just">
              <a:spcBef>
                <a:spcPct val="0"/>
              </a:spcBef>
              <a:buClrTx/>
              <a:buSzTx/>
              <a:buNone/>
            </a:pPr>
            <a:r>
              <a:rPr lang="pt-BR" sz="2400">
                <a:solidFill>
                  <a:srgbClr val="0000FF"/>
                </a:solidFill>
              </a:rPr>
              <a:t>- Sổ theo dõi tổng hợp tình trạng sức khỏe học sinh</a:t>
            </a:r>
            <a:r>
              <a:rPr lang="en-US" sz="2400">
                <a:solidFill>
                  <a:srgbClr val="0000FF"/>
                </a:solidFill>
              </a:rPr>
              <a:t>. </a:t>
            </a:r>
          </a:p>
          <a:p>
            <a:pPr marL="0" indent="0" algn="just">
              <a:spcBef>
                <a:spcPct val="0"/>
              </a:spcBef>
              <a:buClrTx/>
              <a:buSzTx/>
              <a:buNone/>
            </a:pPr>
            <a:r>
              <a:rPr lang="en-US" sz="2400">
                <a:solidFill>
                  <a:srgbClr val="FF0000"/>
                </a:solidFill>
              </a:rPr>
              <a:t>* Quản lý trang thiết bị y tế và tủ thuốc của trường.</a:t>
            </a:r>
            <a:endParaRPr lang="pt-BR" altLang="en-US" sz="2400" b="1" dirty="0">
              <a:solidFill>
                <a:srgbClr val="FF0000"/>
              </a:solidFill>
              <a:highlight>
                <a:srgbClr val="FFFF00"/>
              </a:highlight>
              <a:latin typeface="Arial" panose="020B0604020202020204" pitchFamily="34" charset="0"/>
              <a:cs typeface="Arial" panose="020B0604020202020204" pitchFamily="34" charset="0"/>
            </a:endParaRPr>
          </a:p>
        </p:txBody>
      </p:sp>
      <p:pic>
        <p:nvPicPr>
          <p:cNvPr id="6" name="Picture 1"/>
          <p:cNvPicPr>
            <a:picLocks noChangeAspect="1"/>
          </p:cNvPicPr>
          <p:nvPr/>
        </p:nvPicPr>
        <p:blipFill>
          <a:blip r:embed="rId2"/>
          <a:stretch>
            <a:fillRect/>
          </a:stretch>
        </p:blipFill>
        <p:spPr>
          <a:xfrm>
            <a:off x="6947535" y="4110355"/>
            <a:ext cx="1823720" cy="2597150"/>
          </a:xfrm>
          <a:prstGeom prst="rect">
            <a:avLst/>
          </a:prstGeom>
          <a:noFill/>
          <a:ln w="9525">
            <a:noFill/>
          </a:ln>
        </p:spPr>
      </p:pic>
      <p:sp>
        <p:nvSpPr>
          <p:cNvPr id="2" name="AutoShape 2" descr="Mẫu sổ khám bệnh"/>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pic>
        <p:nvPicPr>
          <p:cNvPr id="3" name="Picture 2"/>
          <p:cNvPicPr>
            <a:picLocks noChangeAspect="1"/>
          </p:cNvPicPr>
          <p:nvPr/>
        </p:nvPicPr>
        <p:blipFill>
          <a:blip r:embed="rId3">
            <a:alphaModFix amt="60000"/>
          </a:blip>
          <a:stretch>
            <a:fillRect/>
          </a:stretch>
        </p:blipFill>
        <p:spPr>
          <a:xfrm>
            <a:off x="228600" y="4191000"/>
            <a:ext cx="3755390" cy="2520315"/>
          </a:xfrm>
          <a:prstGeom prst="rect">
            <a:avLst/>
          </a:prstGeom>
        </p:spPr>
      </p:pic>
      <p:pic>
        <p:nvPicPr>
          <p:cNvPr id="4" name="Picture 3"/>
          <p:cNvPicPr>
            <a:picLocks noChangeAspect="1"/>
          </p:cNvPicPr>
          <p:nvPr/>
        </p:nvPicPr>
        <p:blipFill>
          <a:blip r:embed="rId4"/>
          <a:stretch>
            <a:fillRect/>
          </a:stretch>
        </p:blipFill>
        <p:spPr>
          <a:xfrm>
            <a:off x="4237355" y="4114800"/>
            <a:ext cx="2485390" cy="2563495"/>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p:cNvSpPr>
          <p:nvPr>
            <p:ph type="title"/>
          </p:nvPr>
        </p:nvSpPr>
        <p:spPr>
          <a:xfrm>
            <a:off x="533400" y="457200"/>
            <a:ext cx="7856538" cy="762000"/>
          </a:xfrm>
        </p:spPr>
        <p:txBody>
          <a:bodyPr vert="horz" wrap="square" lIns="90488" tIns="44450" rIns="90488" bIns="44450" anchor="b" anchorCtr="0"/>
          <a:lstStyle/>
          <a:p>
            <a:r>
              <a:rPr lang="en-US" altLang="en-US" sz="2800" dirty="0">
                <a:solidFill>
                  <a:schemeClr val="bg1"/>
                </a:solidFill>
                <a:latin typeface="Arial" panose="020B0604020202020204" pitchFamily="34" charset="0"/>
                <a:cs typeface="Arial" panose="020B0604020202020204" pitchFamily="34" charset="0"/>
              </a:rPr>
              <a:t>2. NHIỆM VỤ CỦA NHÂN VIÊN Y TẾ TRONG TRƯỜNG HỌC</a:t>
            </a:r>
            <a:endParaRPr lang="en-US" altLang="en-US" sz="2800" dirty="0">
              <a:solidFill>
                <a:schemeClr val="bg1"/>
              </a:solidFill>
              <a:latin typeface="Arial" panose="020B0604020202020204" pitchFamily="34" charset="0"/>
              <a:ea typeface="Arial" panose="020B0604020202020204" pitchFamily="34" charset="0"/>
            </a:endParaRPr>
          </a:p>
        </p:txBody>
      </p:sp>
      <p:sp>
        <p:nvSpPr>
          <p:cNvPr id="38915" name="Rectangle 3"/>
          <p:cNvSpPr/>
          <p:nvPr/>
        </p:nvSpPr>
        <p:spPr>
          <a:xfrm>
            <a:off x="192088" y="1752600"/>
            <a:ext cx="8229600" cy="138430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accent2"/>
              </a:buClr>
              <a:buSzPct val="75000"/>
              <a:buFont typeface="Monotype Sort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accent2"/>
              </a:buClr>
              <a:buSzPct val="75000"/>
              <a:buFont typeface="Wingdings" panose="05000000000000000000" pitchFamily="2" charset="2"/>
              <a:buChar char="u"/>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65000"/>
              <a:buFont typeface="Monotype Sorts" pitchFamily="2" charset="2"/>
              <a:buChar char="l"/>
              <a:defRPr sz="2000">
                <a:solidFill>
                  <a:schemeClr val="tx1"/>
                </a:solidFill>
                <a:latin typeface="+mn-lt"/>
              </a:defRPr>
            </a:lvl4pPr>
            <a:lvl5pPr marL="2057400" indent="-228600" algn="l" rtl="0" eaLnBrk="0" fontAlgn="base" hangingPunct="0">
              <a:spcBef>
                <a:spcPct val="20000"/>
              </a:spcBef>
              <a:spcAft>
                <a:spcPct val="0"/>
              </a:spcAft>
              <a:buClr>
                <a:schemeClr val="folHlink"/>
              </a:buClr>
              <a:buSzPct val="100000"/>
              <a:buChar char="»"/>
              <a:defRPr sz="2000">
                <a:solidFill>
                  <a:schemeClr val="tx1"/>
                </a:solidFill>
                <a:latin typeface="+mn-lt"/>
              </a:defRPr>
            </a:lvl5pPr>
          </a:lstStyle>
          <a:p>
            <a:pPr marL="0" lvl="0" indent="0" algn="just">
              <a:spcBef>
                <a:spcPct val="0"/>
              </a:spcBef>
              <a:buClrTx/>
              <a:buSzTx/>
              <a:buFontTx/>
              <a:buNone/>
            </a:pPr>
            <a:r>
              <a:rPr lang="pt-BR" altLang="en-US" sz="2800" b="1" u="sng" dirty="0">
                <a:solidFill>
                  <a:srgbClr val="FF0000"/>
                </a:solidFill>
                <a:highlight>
                  <a:srgbClr val="FFFF00"/>
                </a:highlight>
                <a:latin typeface="Arial" panose="020B0604020202020204" pitchFamily="34" charset="0"/>
              </a:rPr>
              <a:t>Nhiệm </a:t>
            </a:r>
            <a:r>
              <a:rPr lang="pt-BR" altLang="en-US" sz="2800" b="1" u="sng">
                <a:solidFill>
                  <a:srgbClr val="FF0000"/>
                </a:solidFill>
                <a:highlight>
                  <a:srgbClr val="FFFF00"/>
                </a:highlight>
                <a:latin typeface="Arial" panose="020B0604020202020204" pitchFamily="34" charset="0"/>
              </a:rPr>
              <a:t>vụ 11.</a:t>
            </a:r>
            <a:r>
              <a:rPr lang="pt-BR" altLang="en-US" sz="2800" b="1">
                <a:solidFill>
                  <a:srgbClr val="FF0000"/>
                </a:solidFill>
                <a:highlight>
                  <a:srgbClr val="FFFF00"/>
                </a:highlight>
                <a:latin typeface="Arial" panose="020B0604020202020204" pitchFamily="34" charset="0"/>
              </a:rPr>
              <a:t> </a:t>
            </a:r>
            <a:r>
              <a:rPr lang="pt-BR" altLang="en-US" sz="2800" b="1" dirty="0">
                <a:solidFill>
                  <a:schemeClr val="bg1"/>
                </a:solidFill>
                <a:highlight>
                  <a:srgbClr val="FFFF00"/>
                </a:highlight>
                <a:latin typeface="Arial" panose="020B0604020202020204" pitchFamily="34" charset="0"/>
              </a:rPr>
              <a:t>Thực hiện sơ kết, tổng kết công tác y tế trường học, báo cáo thống kê y tế trường học</a:t>
            </a:r>
            <a:r>
              <a:rPr lang="pt-BR" altLang="en-US" sz="2800" b="1" dirty="0">
                <a:solidFill>
                  <a:schemeClr val="bg1"/>
                </a:solidFill>
                <a:latin typeface="Arial" panose="020B0604020202020204" pitchFamily="34" charset="0"/>
              </a:rPr>
              <a:t>.</a:t>
            </a:r>
            <a:endParaRPr lang="en-US" altLang="en-US" sz="2800" dirty="0">
              <a:solidFill>
                <a:schemeClr val="bg1"/>
              </a:solidFill>
              <a:latin typeface="Arial" panose="020B0604020202020204" pitchFamily="34" charset="0"/>
            </a:endParaRPr>
          </a:p>
        </p:txBody>
      </p:sp>
      <p:sp>
        <p:nvSpPr>
          <p:cNvPr id="38916" name="Rectangle 1"/>
          <p:cNvSpPr/>
          <p:nvPr/>
        </p:nvSpPr>
        <p:spPr>
          <a:xfrm>
            <a:off x="342900" y="3100388"/>
            <a:ext cx="5486400" cy="2862322"/>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accent2"/>
              </a:buClr>
              <a:buSzPct val="75000"/>
              <a:buFont typeface="Monotype Sort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accent2"/>
              </a:buClr>
              <a:buSzPct val="75000"/>
              <a:buFont typeface="Wingdings" panose="05000000000000000000" pitchFamily="2" charset="2"/>
              <a:buChar char="u"/>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65000"/>
              <a:buFont typeface="Monotype Sorts" pitchFamily="2" charset="2"/>
              <a:buChar char="l"/>
              <a:defRPr sz="2000">
                <a:solidFill>
                  <a:schemeClr val="tx1"/>
                </a:solidFill>
                <a:latin typeface="+mn-lt"/>
              </a:defRPr>
            </a:lvl4pPr>
            <a:lvl5pPr marL="2057400" indent="-228600" algn="l" rtl="0" eaLnBrk="0" fontAlgn="base" hangingPunct="0">
              <a:spcBef>
                <a:spcPct val="20000"/>
              </a:spcBef>
              <a:spcAft>
                <a:spcPct val="0"/>
              </a:spcAft>
              <a:buClr>
                <a:schemeClr val="folHlink"/>
              </a:buClr>
              <a:buSzPct val="100000"/>
              <a:buChar char="»"/>
              <a:defRPr sz="2000">
                <a:solidFill>
                  <a:schemeClr val="tx1"/>
                </a:solidFill>
                <a:latin typeface="+mn-lt"/>
              </a:defRPr>
            </a:lvl5pPr>
          </a:lstStyle>
          <a:p>
            <a:pPr marL="0" lvl="0" indent="449580" algn="just">
              <a:spcBef>
                <a:spcPct val="0"/>
              </a:spcBef>
              <a:buClrTx/>
              <a:buSzTx/>
              <a:buFontTx/>
              <a:buNone/>
            </a:pPr>
            <a:r>
              <a:rPr lang="pt-BR" altLang="en-US" sz="2000" dirty="0">
                <a:solidFill>
                  <a:schemeClr val="bg1"/>
                </a:solidFill>
                <a:latin typeface="Arial" panose="020B0604020202020204" pitchFamily="34" charset="0"/>
              </a:rPr>
              <a:t>- Trường học định kỳ 6 tháng và 12 tháng tổng hợp kết quả hoạt động y tế trường học và báo cáo theo mẫu báo cáo của trường.</a:t>
            </a:r>
            <a:endParaRPr lang="en-US" altLang="en-US" sz="2000" dirty="0">
              <a:solidFill>
                <a:schemeClr val="bg1"/>
              </a:solidFill>
              <a:latin typeface="Arial" panose="020B0604020202020204" pitchFamily="34" charset="0"/>
            </a:endParaRPr>
          </a:p>
          <a:p>
            <a:pPr marL="0" lvl="0" indent="449580" algn="just">
              <a:spcBef>
                <a:spcPct val="0"/>
              </a:spcBef>
              <a:buClrTx/>
              <a:buSzTx/>
              <a:buFontTx/>
              <a:buNone/>
            </a:pPr>
            <a:r>
              <a:rPr lang="pt-BR" altLang="en-US" sz="2000" dirty="0">
                <a:solidFill>
                  <a:schemeClr val="bg1"/>
                </a:solidFill>
                <a:latin typeface="Arial" panose="020B0604020202020204" pitchFamily="34" charset="0"/>
              </a:rPr>
              <a:t>- Báo cáo bằng văn bản có chữ ký của lãnh đạo và đóng dấu của đơn vị báo cáo. Trường học báo cáo hoạt động y tế trường học cho trạm y tế xã và sở Giáo dục và Đào tạo.</a:t>
            </a:r>
            <a:endParaRPr lang="en-US" altLang="en-US" sz="2000" dirty="0">
              <a:solidFill>
                <a:schemeClr val="bg1"/>
              </a:solidFill>
              <a:latin typeface="Arial" panose="020B0604020202020204" pitchFamily="34" charset="0"/>
            </a:endParaRPr>
          </a:p>
          <a:p>
            <a:pPr marL="0" lvl="0" indent="449580" algn="just">
              <a:spcBef>
                <a:spcPct val="0"/>
              </a:spcBef>
              <a:buClrTx/>
              <a:buSzTx/>
              <a:buFontTx/>
              <a:buNone/>
            </a:pPr>
            <a:r>
              <a:rPr lang="pt-BR" altLang="en-US" sz="2000" dirty="0">
                <a:solidFill>
                  <a:schemeClr val="bg1"/>
                </a:solidFill>
                <a:latin typeface="Arial" panose="020B0604020202020204" pitchFamily="34" charset="0"/>
              </a:rPr>
              <a:t>- Báo cáo đột xuất theo yêu cầu của cơ quan quản lý cấp trên.</a:t>
            </a:r>
            <a:endParaRPr lang="en-US" altLang="en-US" sz="2000" dirty="0">
              <a:solidFill>
                <a:schemeClr val="bg1"/>
              </a:solidFill>
              <a:latin typeface="Arial" panose="020B0604020202020204" pitchFamily="34" charset="0"/>
            </a:endParaRPr>
          </a:p>
        </p:txBody>
      </p:sp>
      <p:pic>
        <p:nvPicPr>
          <p:cNvPr id="2" name="Picture 1"/>
          <p:cNvPicPr>
            <a:picLocks noChangeAspect="1"/>
          </p:cNvPicPr>
          <p:nvPr/>
        </p:nvPicPr>
        <p:blipFill>
          <a:blip r:embed="rId2"/>
          <a:stretch>
            <a:fillRect/>
          </a:stretch>
        </p:blipFill>
        <p:spPr>
          <a:xfrm>
            <a:off x="5977255" y="3286125"/>
            <a:ext cx="3015615" cy="298450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6FF74-7767-409F-9236-E1162C587C22}"/>
              </a:ext>
            </a:extLst>
          </p:cNvPr>
          <p:cNvSpPr>
            <a:spLocks noGrp="1"/>
          </p:cNvSpPr>
          <p:nvPr>
            <p:ph type="title"/>
          </p:nvPr>
        </p:nvSpPr>
        <p:spPr/>
        <p:txBody>
          <a:bodyPr/>
          <a:lstStyle/>
          <a:p>
            <a:pPr indent="449580"/>
            <a:r>
              <a:rPr lang="en-US" sz="2800" kern="1200" dirty="0">
                <a:solidFill>
                  <a:schemeClr val="bg1"/>
                </a:solidFill>
                <a:latin typeface="Arial" panose="020B0604020202020204" pitchFamily="34" charset="0"/>
                <a:ea typeface="+mn-ea"/>
                <a:cs typeface="+mn-cs"/>
              </a:rPr>
              <a:t>3. CĂN CỨ THỰC HIỆN</a:t>
            </a:r>
          </a:p>
        </p:txBody>
      </p:sp>
      <p:sp>
        <p:nvSpPr>
          <p:cNvPr id="3" name="Content Placeholder 2">
            <a:extLst>
              <a:ext uri="{FF2B5EF4-FFF2-40B4-BE49-F238E27FC236}">
                <a16:creationId xmlns:a16="http://schemas.microsoft.com/office/drawing/2014/main" id="{0B866B27-082D-47A6-B65E-01CC5BDA56E8}"/>
              </a:ext>
            </a:extLst>
          </p:cNvPr>
          <p:cNvSpPr>
            <a:spLocks noGrp="1"/>
          </p:cNvSpPr>
          <p:nvPr>
            <p:ph idx="1"/>
          </p:nvPr>
        </p:nvSpPr>
        <p:spPr/>
        <p:txBody>
          <a:bodyPr/>
          <a:lstStyle/>
          <a:p>
            <a:pPr marL="800100" indent="-457200" algn="just">
              <a:lnSpc>
                <a:spcPct val="107000"/>
              </a:lnSpc>
              <a:spcBef>
                <a:spcPts val="600"/>
              </a:spcBef>
              <a:spcAft>
                <a:spcPts val="300"/>
              </a:spcAft>
              <a:buClrTx/>
              <a:buFont typeface="+mj-lt"/>
              <a:buAutoNum type="arabicPeriod"/>
            </a:pPr>
            <a:r>
              <a:rPr lang="vi-VN" sz="2000" kern="1200" dirty="0">
                <a:solidFill>
                  <a:srgbClr val="002060"/>
                </a:solidFill>
                <a:latin typeface="Arial" panose="020B0604020202020204" pitchFamily="34" charset="0"/>
              </a:rPr>
              <a:t>Thông tư liên tịch số 13/2016/TTLT-BYT-BGDĐT ngày 12/5/2016 của Bộ Y tế và Bộ Giáo dục và Đào tạo Quy định về công tác y tế trường học </a:t>
            </a:r>
            <a:endParaRPr lang="en-US" sz="2000" kern="1200" dirty="0">
              <a:solidFill>
                <a:srgbClr val="002060"/>
              </a:solidFill>
              <a:latin typeface="Arial" panose="020B0604020202020204" pitchFamily="34" charset="0"/>
            </a:endParaRPr>
          </a:p>
          <a:p>
            <a:pPr marL="800100" indent="-457200" algn="just">
              <a:lnSpc>
                <a:spcPct val="107000"/>
              </a:lnSpc>
              <a:spcBef>
                <a:spcPts val="600"/>
              </a:spcBef>
              <a:spcAft>
                <a:spcPts val="300"/>
              </a:spcAft>
              <a:buClrTx/>
              <a:buFont typeface="+mj-lt"/>
              <a:buAutoNum type="arabicPeriod"/>
            </a:pPr>
            <a:r>
              <a:rPr lang="vi-VN" sz="2000" kern="1200" dirty="0">
                <a:solidFill>
                  <a:srgbClr val="002060"/>
                </a:solidFill>
                <a:latin typeface="Arial" panose="020B0604020202020204" pitchFamily="34" charset="0"/>
              </a:rPr>
              <a:t>Căn cứ Thông tư số 28/2023/TT-BYT ngày 29/12/2023 của Bộ Y tế quy định về phạm vi hoạt động khám bệnh, chữa bệnh và nội dung chuyên môn, nghiệp vụ của chương trình đào tạo nhân viên y tế làm việc tại y tế cơ quan, đơn vị, tổ chức không thành lập cơ sở khám bệnh, chữa bệnh.</a:t>
            </a:r>
            <a:endParaRPr lang="en-US" sz="2000" kern="1200" dirty="0">
              <a:solidFill>
                <a:srgbClr val="002060"/>
              </a:solidFill>
              <a:latin typeface="Arial" panose="020B0604020202020204" pitchFamily="34" charset="0"/>
            </a:endParaRPr>
          </a:p>
          <a:p>
            <a:pPr marL="800100" indent="-457200" algn="just">
              <a:lnSpc>
                <a:spcPct val="107000"/>
              </a:lnSpc>
              <a:spcBef>
                <a:spcPts val="600"/>
              </a:spcBef>
              <a:spcAft>
                <a:spcPts val="300"/>
              </a:spcAft>
              <a:buClrTx/>
              <a:buFont typeface="+mj-lt"/>
              <a:buAutoNum type="arabicPeriod"/>
            </a:pPr>
            <a:r>
              <a:rPr lang="vi-VN" sz="2000" kern="1200" dirty="0">
                <a:solidFill>
                  <a:srgbClr val="002060"/>
                </a:solidFill>
                <a:latin typeface="Arial" panose="020B0604020202020204" pitchFamily="34" charset="0"/>
              </a:rPr>
              <a:t>Căn cứ Thông tư số 32/2023/TT-BYT ngày 31/12/2023 của Bộ Y tế quy định chi tiết một số điều của Luật Khám bệnh, chữa bệnh năm 2023.</a:t>
            </a:r>
            <a:endParaRPr lang="en-US" sz="2000" kern="1200" dirty="0">
              <a:solidFill>
                <a:srgbClr val="002060"/>
              </a:solidFill>
              <a:latin typeface="Arial" panose="020B0604020202020204" pitchFamily="34" charset="0"/>
            </a:endParaRPr>
          </a:p>
        </p:txBody>
      </p:sp>
    </p:spTree>
    <p:extLst>
      <p:ext uri="{BB962C8B-B14F-4D97-AF65-F5344CB8AC3E}">
        <p14:creationId xmlns:p14="http://schemas.microsoft.com/office/powerpoint/2010/main" val="19086218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FD5B325-482A-44F2-90B7-13964585E325}"/>
              </a:ext>
            </a:extLst>
          </p:cNvPr>
          <p:cNvSpPr>
            <a:spLocks noGrp="1"/>
          </p:cNvSpPr>
          <p:nvPr>
            <p:ph idx="1"/>
          </p:nvPr>
        </p:nvSpPr>
        <p:spPr>
          <a:xfrm>
            <a:off x="619125" y="1981200"/>
            <a:ext cx="7847013" cy="3352800"/>
          </a:xfrm>
        </p:spPr>
        <p:txBody>
          <a:bodyPr/>
          <a:lstStyle/>
          <a:p>
            <a:pPr marL="800100" indent="-457200" algn="just">
              <a:lnSpc>
                <a:spcPct val="107000"/>
              </a:lnSpc>
              <a:spcBef>
                <a:spcPts val="600"/>
              </a:spcBef>
              <a:spcAft>
                <a:spcPts val="300"/>
              </a:spcAft>
              <a:buClrTx/>
              <a:buFont typeface="+mj-lt"/>
              <a:buAutoNum type="arabicPeriod" startAt="4"/>
            </a:pPr>
            <a:r>
              <a:rPr lang="en-US" sz="2000" kern="1200" dirty="0" err="1">
                <a:solidFill>
                  <a:srgbClr val="002060"/>
                </a:solidFill>
                <a:latin typeface="Arial" panose="020B0604020202020204" pitchFamily="34" charset="0"/>
              </a:rPr>
              <a:t>Quy</a:t>
            </a:r>
            <a:r>
              <a:rPr lang="en-US" sz="2000" kern="1200" dirty="0">
                <a:solidFill>
                  <a:srgbClr val="002060"/>
                </a:solidFill>
                <a:latin typeface="Arial" panose="020B0604020202020204" pitchFamily="34" charset="0"/>
              </a:rPr>
              <a:t> </a:t>
            </a:r>
            <a:r>
              <a:rPr lang="en-US" sz="2000" kern="1200" dirty="0" err="1">
                <a:solidFill>
                  <a:srgbClr val="002060"/>
                </a:solidFill>
                <a:latin typeface="Arial" panose="020B0604020202020204" pitchFamily="34" charset="0"/>
              </a:rPr>
              <a:t>chuẩn</a:t>
            </a:r>
            <a:r>
              <a:rPr lang="en-US" sz="2000" kern="1200" dirty="0">
                <a:solidFill>
                  <a:srgbClr val="002060"/>
                </a:solidFill>
                <a:latin typeface="Arial" panose="020B0604020202020204" pitchFamily="34" charset="0"/>
              </a:rPr>
              <a:t> </a:t>
            </a:r>
            <a:r>
              <a:rPr lang="en-US" sz="2000" kern="1200" dirty="0" err="1">
                <a:solidFill>
                  <a:srgbClr val="002060"/>
                </a:solidFill>
                <a:latin typeface="Arial" panose="020B0604020202020204" pitchFamily="34" charset="0"/>
              </a:rPr>
              <a:t>vệ</a:t>
            </a:r>
            <a:r>
              <a:rPr lang="en-US" sz="2000" kern="1200" dirty="0">
                <a:solidFill>
                  <a:srgbClr val="002060"/>
                </a:solidFill>
                <a:latin typeface="Arial" panose="020B0604020202020204" pitchFamily="34" charset="0"/>
              </a:rPr>
              <a:t> </a:t>
            </a:r>
            <a:r>
              <a:rPr lang="en-US" sz="2000" kern="1200" dirty="0" err="1">
                <a:solidFill>
                  <a:srgbClr val="002060"/>
                </a:solidFill>
                <a:latin typeface="Arial" panose="020B0604020202020204" pitchFamily="34" charset="0"/>
              </a:rPr>
              <a:t>sinh</a:t>
            </a:r>
            <a:r>
              <a:rPr lang="en-US" sz="2000" kern="1200" dirty="0">
                <a:solidFill>
                  <a:srgbClr val="002060"/>
                </a:solidFill>
                <a:latin typeface="Arial" panose="020B0604020202020204" pitchFamily="34" charset="0"/>
              </a:rPr>
              <a:t> </a:t>
            </a:r>
            <a:r>
              <a:rPr lang="en-US" sz="2000" kern="1200" dirty="0" err="1">
                <a:solidFill>
                  <a:srgbClr val="002060"/>
                </a:solidFill>
                <a:latin typeface="Arial" panose="020B0604020202020204" pitchFamily="34" charset="0"/>
              </a:rPr>
              <a:t>phòng</a:t>
            </a:r>
            <a:r>
              <a:rPr lang="en-US" sz="2000" kern="1200" dirty="0">
                <a:solidFill>
                  <a:srgbClr val="002060"/>
                </a:solidFill>
                <a:latin typeface="Arial" panose="020B0604020202020204" pitchFamily="34" charset="0"/>
              </a:rPr>
              <a:t> </a:t>
            </a:r>
            <a:r>
              <a:rPr lang="en-US" sz="2000" kern="1200" dirty="0" err="1">
                <a:solidFill>
                  <a:srgbClr val="002060"/>
                </a:solidFill>
                <a:latin typeface="Arial" panose="020B0604020202020204" pitchFamily="34" charset="0"/>
              </a:rPr>
              <a:t>bệnh</a:t>
            </a:r>
            <a:r>
              <a:rPr lang="en-US" sz="2000" kern="1200" dirty="0">
                <a:solidFill>
                  <a:srgbClr val="002060"/>
                </a:solidFill>
                <a:latin typeface="Arial" panose="020B0604020202020204" pitchFamily="34" charset="0"/>
              </a:rPr>
              <a:t> </a:t>
            </a:r>
            <a:r>
              <a:rPr lang="en-US" sz="2000" kern="1200" dirty="0" err="1">
                <a:solidFill>
                  <a:srgbClr val="002060"/>
                </a:solidFill>
                <a:latin typeface="Arial" panose="020B0604020202020204" pitchFamily="34" charset="0"/>
              </a:rPr>
              <a:t>truyền</a:t>
            </a:r>
            <a:r>
              <a:rPr lang="en-US" sz="2000" kern="1200" dirty="0">
                <a:solidFill>
                  <a:srgbClr val="002060"/>
                </a:solidFill>
                <a:latin typeface="Arial" panose="020B0604020202020204" pitchFamily="34" charset="0"/>
              </a:rPr>
              <a:t> </a:t>
            </a:r>
            <a:r>
              <a:rPr lang="en-US" sz="2000" kern="1200" dirty="0" err="1">
                <a:solidFill>
                  <a:srgbClr val="002060"/>
                </a:solidFill>
                <a:latin typeface="Arial" panose="020B0604020202020204" pitchFamily="34" charset="0"/>
              </a:rPr>
              <a:t>nhiễm</a:t>
            </a:r>
            <a:r>
              <a:rPr lang="en-US" sz="2000" kern="1200" dirty="0">
                <a:solidFill>
                  <a:srgbClr val="002060"/>
                </a:solidFill>
                <a:latin typeface="Arial" panose="020B0604020202020204" pitchFamily="34" charset="0"/>
              </a:rPr>
              <a:t> </a:t>
            </a:r>
            <a:r>
              <a:rPr lang="en-US" sz="2000" kern="1200" dirty="0" err="1">
                <a:solidFill>
                  <a:srgbClr val="002060"/>
                </a:solidFill>
                <a:latin typeface="Arial" panose="020B0604020202020204" pitchFamily="34" charset="0"/>
              </a:rPr>
              <a:t>trong</a:t>
            </a:r>
            <a:r>
              <a:rPr lang="en-US" sz="2000" kern="1200" dirty="0">
                <a:solidFill>
                  <a:srgbClr val="002060"/>
                </a:solidFill>
                <a:latin typeface="Arial" panose="020B0604020202020204" pitchFamily="34" charset="0"/>
              </a:rPr>
              <a:t> </a:t>
            </a:r>
            <a:r>
              <a:rPr lang="en-US" sz="2000" kern="1200" dirty="0" err="1">
                <a:solidFill>
                  <a:srgbClr val="002060"/>
                </a:solidFill>
                <a:latin typeface="Arial" panose="020B0604020202020204" pitchFamily="34" charset="0"/>
              </a:rPr>
              <a:t>các</a:t>
            </a:r>
            <a:r>
              <a:rPr lang="en-US" sz="2000" kern="1200" dirty="0">
                <a:solidFill>
                  <a:srgbClr val="002060"/>
                </a:solidFill>
                <a:latin typeface="Arial" panose="020B0604020202020204" pitchFamily="34" charset="0"/>
              </a:rPr>
              <a:t> </a:t>
            </a:r>
            <a:r>
              <a:rPr lang="en-US" sz="2000" kern="1200" dirty="0" err="1">
                <a:solidFill>
                  <a:srgbClr val="002060"/>
                </a:solidFill>
                <a:latin typeface="Arial" panose="020B0604020202020204" pitchFamily="34" charset="0"/>
              </a:rPr>
              <a:t>cơ</a:t>
            </a:r>
            <a:r>
              <a:rPr lang="en-US" sz="2000" kern="1200" dirty="0">
                <a:solidFill>
                  <a:srgbClr val="002060"/>
                </a:solidFill>
                <a:latin typeface="Arial" panose="020B0604020202020204" pitchFamily="34" charset="0"/>
              </a:rPr>
              <a:t> </a:t>
            </a:r>
            <a:r>
              <a:rPr lang="en-US" sz="2000" kern="1200" dirty="0" err="1">
                <a:solidFill>
                  <a:srgbClr val="002060"/>
                </a:solidFill>
                <a:latin typeface="Arial" panose="020B0604020202020204" pitchFamily="34" charset="0"/>
              </a:rPr>
              <a:t>sở</a:t>
            </a:r>
            <a:r>
              <a:rPr lang="en-US" sz="2000" kern="1200" dirty="0">
                <a:solidFill>
                  <a:srgbClr val="002060"/>
                </a:solidFill>
                <a:latin typeface="Arial" panose="020B0604020202020204" pitchFamily="34" charset="0"/>
              </a:rPr>
              <a:t> </a:t>
            </a:r>
            <a:r>
              <a:rPr lang="en-US" sz="2000" kern="1200" dirty="0" err="1">
                <a:solidFill>
                  <a:srgbClr val="002060"/>
                </a:solidFill>
                <a:latin typeface="Arial" panose="020B0604020202020204" pitchFamily="34" charset="0"/>
              </a:rPr>
              <a:t>giáo</a:t>
            </a:r>
            <a:r>
              <a:rPr lang="en-US" sz="2000" kern="1200" dirty="0">
                <a:solidFill>
                  <a:srgbClr val="002060"/>
                </a:solidFill>
                <a:latin typeface="Arial" panose="020B0604020202020204" pitchFamily="34" charset="0"/>
              </a:rPr>
              <a:t> </a:t>
            </a:r>
            <a:r>
              <a:rPr lang="en-US" sz="2000" kern="1200" dirty="0" err="1">
                <a:solidFill>
                  <a:srgbClr val="002060"/>
                </a:solidFill>
                <a:latin typeface="Arial" panose="020B0604020202020204" pitchFamily="34" charset="0"/>
              </a:rPr>
              <a:t>dục</a:t>
            </a:r>
            <a:r>
              <a:rPr lang="en-US" sz="2000" kern="1200" dirty="0">
                <a:solidFill>
                  <a:srgbClr val="002060"/>
                </a:solidFill>
                <a:latin typeface="Arial" panose="020B0604020202020204" pitchFamily="34" charset="0"/>
              </a:rPr>
              <a:t> </a:t>
            </a:r>
            <a:r>
              <a:rPr lang="en-US" sz="2000" kern="1200" dirty="0" err="1">
                <a:solidFill>
                  <a:srgbClr val="002060"/>
                </a:solidFill>
                <a:latin typeface="Arial" panose="020B0604020202020204" pitchFamily="34" charset="0"/>
              </a:rPr>
              <a:t>thuộc</a:t>
            </a:r>
            <a:r>
              <a:rPr lang="en-US" sz="2000" kern="1200" dirty="0">
                <a:solidFill>
                  <a:srgbClr val="002060"/>
                </a:solidFill>
                <a:latin typeface="Arial" panose="020B0604020202020204" pitchFamily="34" charset="0"/>
              </a:rPr>
              <a:t> </a:t>
            </a:r>
            <a:r>
              <a:rPr lang="en-US" sz="2000" kern="1200" dirty="0" err="1">
                <a:solidFill>
                  <a:srgbClr val="002060"/>
                </a:solidFill>
                <a:latin typeface="Arial" panose="020B0604020202020204" pitchFamily="34" charset="0"/>
              </a:rPr>
              <a:t>hệ</a:t>
            </a:r>
            <a:r>
              <a:rPr lang="en-US" sz="2000" kern="1200" dirty="0">
                <a:solidFill>
                  <a:srgbClr val="002060"/>
                </a:solidFill>
                <a:latin typeface="Arial" panose="020B0604020202020204" pitchFamily="34" charset="0"/>
              </a:rPr>
              <a:t> </a:t>
            </a:r>
            <a:r>
              <a:rPr lang="en-US" sz="2000" kern="1200" dirty="0" err="1">
                <a:solidFill>
                  <a:srgbClr val="002060"/>
                </a:solidFill>
                <a:latin typeface="Arial" panose="020B0604020202020204" pitchFamily="34" charset="0"/>
              </a:rPr>
              <a:t>thống</a:t>
            </a:r>
            <a:r>
              <a:rPr lang="en-US" sz="2000" kern="1200" dirty="0">
                <a:solidFill>
                  <a:srgbClr val="002060"/>
                </a:solidFill>
                <a:latin typeface="Arial" panose="020B0604020202020204" pitchFamily="34" charset="0"/>
              </a:rPr>
              <a:t> </a:t>
            </a:r>
            <a:r>
              <a:rPr lang="en-US" sz="2000" kern="1200" dirty="0" err="1">
                <a:solidFill>
                  <a:srgbClr val="002060"/>
                </a:solidFill>
                <a:latin typeface="Arial" panose="020B0604020202020204" pitchFamily="34" charset="0"/>
              </a:rPr>
              <a:t>giáo</a:t>
            </a:r>
            <a:r>
              <a:rPr lang="en-US" sz="2000" kern="1200" dirty="0">
                <a:solidFill>
                  <a:srgbClr val="002060"/>
                </a:solidFill>
                <a:latin typeface="Arial" panose="020B0604020202020204" pitchFamily="34" charset="0"/>
              </a:rPr>
              <a:t> </a:t>
            </a:r>
            <a:r>
              <a:rPr lang="en-US" sz="2000" kern="1200" dirty="0" err="1">
                <a:solidFill>
                  <a:srgbClr val="002060"/>
                </a:solidFill>
                <a:latin typeface="Arial" panose="020B0604020202020204" pitchFamily="34" charset="0"/>
              </a:rPr>
              <a:t>dục</a:t>
            </a:r>
            <a:r>
              <a:rPr lang="en-US" sz="2000" kern="1200" dirty="0">
                <a:solidFill>
                  <a:srgbClr val="002060"/>
                </a:solidFill>
                <a:latin typeface="Arial" panose="020B0604020202020204" pitchFamily="34" charset="0"/>
              </a:rPr>
              <a:t> </a:t>
            </a:r>
            <a:r>
              <a:rPr lang="en-US" sz="2000" kern="1200" dirty="0" err="1">
                <a:solidFill>
                  <a:srgbClr val="002060"/>
                </a:solidFill>
                <a:latin typeface="Arial" panose="020B0604020202020204" pitchFamily="34" charset="0"/>
              </a:rPr>
              <a:t>quốc</a:t>
            </a:r>
            <a:r>
              <a:rPr lang="en-US" sz="2000" kern="1200" dirty="0">
                <a:solidFill>
                  <a:srgbClr val="002060"/>
                </a:solidFill>
                <a:latin typeface="Arial" panose="020B0604020202020204" pitchFamily="34" charset="0"/>
              </a:rPr>
              <a:t> </a:t>
            </a:r>
            <a:r>
              <a:rPr lang="en-US" sz="2000" kern="1200" dirty="0" err="1">
                <a:solidFill>
                  <a:srgbClr val="002060"/>
                </a:solidFill>
                <a:latin typeface="Arial" panose="020B0604020202020204" pitchFamily="34" charset="0"/>
              </a:rPr>
              <a:t>dân</a:t>
            </a:r>
            <a:r>
              <a:rPr lang="en-US" sz="2000" kern="1200" dirty="0">
                <a:solidFill>
                  <a:srgbClr val="002060"/>
                </a:solidFill>
                <a:latin typeface="Arial" panose="020B0604020202020204" pitchFamily="34" charset="0"/>
              </a:rPr>
              <a:t> (</a:t>
            </a:r>
            <a:r>
              <a:rPr lang="en-US" sz="2000" kern="1200" dirty="0" err="1">
                <a:solidFill>
                  <a:srgbClr val="002060"/>
                </a:solidFill>
                <a:latin typeface="Arial" panose="020B0604020202020204" pitchFamily="34" charset="0"/>
              </a:rPr>
              <a:t>Thông</a:t>
            </a:r>
            <a:r>
              <a:rPr lang="en-US" sz="2000" kern="1200" dirty="0">
                <a:solidFill>
                  <a:srgbClr val="002060"/>
                </a:solidFill>
                <a:latin typeface="Arial" panose="020B0604020202020204" pitchFamily="34" charset="0"/>
              </a:rPr>
              <a:t> </a:t>
            </a:r>
            <a:r>
              <a:rPr lang="en-US" sz="2000" kern="1200" dirty="0" err="1">
                <a:solidFill>
                  <a:srgbClr val="002060"/>
                </a:solidFill>
                <a:latin typeface="Arial" panose="020B0604020202020204" pitchFamily="34" charset="0"/>
              </a:rPr>
              <a:t>tư</a:t>
            </a:r>
            <a:r>
              <a:rPr lang="en-US" sz="2000" kern="1200" dirty="0">
                <a:solidFill>
                  <a:srgbClr val="002060"/>
                </a:solidFill>
                <a:latin typeface="Arial" panose="020B0604020202020204" pitchFamily="34" charset="0"/>
              </a:rPr>
              <a:t> 46/2010/TT-BYT); </a:t>
            </a:r>
          </a:p>
          <a:p>
            <a:pPr marL="800100" indent="-457200" algn="just">
              <a:lnSpc>
                <a:spcPct val="107000"/>
              </a:lnSpc>
              <a:spcBef>
                <a:spcPts val="600"/>
              </a:spcBef>
              <a:spcAft>
                <a:spcPts val="300"/>
              </a:spcAft>
              <a:buClrTx/>
              <a:buFont typeface="+mj-lt"/>
              <a:buAutoNum type="arabicPeriod" startAt="4"/>
            </a:pPr>
            <a:r>
              <a:rPr lang="en-US" sz="2000" kern="1200" dirty="0" err="1">
                <a:solidFill>
                  <a:srgbClr val="002060"/>
                </a:solidFill>
                <a:latin typeface="Arial" panose="020B0604020202020204" pitchFamily="34" charset="0"/>
              </a:rPr>
              <a:t>Hướng</a:t>
            </a:r>
            <a:r>
              <a:rPr lang="en-US" sz="2000" kern="1200" dirty="0">
                <a:solidFill>
                  <a:srgbClr val="002060"/>
                </a:solidFill>
                <a:latin typeface="Arial" panose="020B0604020202020204" pitchFamily="34" charset="0"/>
              </a:rPr>
              <a:t> </a:t>
            </a:r>
            <a:r>
              <a:rPr lang="en-US" sz="2000" kern="1200" dirty="0" err="1">
                <a:solidFill>
                  <a:srgbClr val="002060"/>
                </a:solidFill>
                <a:latin typeface="Arial" panose="020B0604020202020204" pitchFamily="34" charset="0"/>
              </a:rPr>
              <a:t>dẫn</a:t>
            </a:r>
            <a:r>
              <a:rPr lang="en-US" sz="2000" kern="1200" dirty="0">
                <a:solidFill>
                  <a:srgbClr val="002060"/>
                </a:solidFill>
                <a:latin typeface="Arial" panose="020B0604020202020204" pitchFamily="34" charset="0"/>
              </a:rPr>
              <a:t> </a:t>
            </a:r>
            <a:r>
              <a:rPr lang="en-US" sz="2000" kern="1200" dirty="0" err="1">
                <a:solidFill>
                  <a:srgbClr val="002060"/>
                </a:solidFill>
                <a:latin typeface="Arial" panose="020B0604020202020204" pitchFamily="34" charset="0"/>
              </a:rPr>
              <a:t>tiêu</a:t>
            </a:r>
            <a:r>
              <a:rPr lang="en-US" sz="2000" kern="1200" dirty="0">
                <a:solidFill>
                  <a:srgbClr val="002060"/>
                </a:solidFill>
                <a:latin typeface="Arial" panose="020B0604020202020204" pitchFamily="34" charset="0"/>
              </a:rPr>
              <a:t> </a:t>
            </a:r>
            <a:r>
              <a:rPr lang="en-US" sz="2000" kern="1200" dirty="0" err="1">
                <a:solidFill>
                  <a:srgbClr val="002060"/>
                </a:solidFill>
                <a:latin typeface="Arial" panose="020B0604020202020204" pitchFamily="34" charset="0"/>
              </a:rPr>
              <a:t>chuẩn</a:t>
            </a:r>
            <a:r>
              <a:rPr lang="en-US" sz="2000" kern="1200" dirty="0">
                <a:solidFill>
                  <a:srgbClr val="002060"/>
                </a:solidFill>
                <a:latin typeface="Arial" panose="020B0604020202020204" pitchFamily="34" charset="0"/>
              </a:rPr>
              <a:t> </a:t>
            </a:r>
            <a:r>
              <a:rPr lang="en-US" sz="2000" kern="1200" dirty="0" err="1">
                <a:solidFill>
                  <a:srgbClr val="002060"/>
                </a:solidFill>
                <a:latin typeface="Arial" panose="020B0604020202020204" pitchFamily="34" charset="0"/>
              </a:rPr>
              <a:t>bàn</a:t>
            </a:r>
            <a:r>
              <a:rPr lang="en-US" sz="2000" kern="1200" dirty="0">
                <a:solidFill>
                  <a:srgbClr val="002060"/>
                </a:solidFill>
                <a:latin typeface="Arial" panose="020B0604020202020204" pitchFamily="34" charset="0"/>
              </a:rPr>
              <a:t> </a:t>
            </a:r>
            <a:r>
              <a:rPr lang="en-US" sz="2000" kern="1200" dirty="0" err="1">
                <a:solidFill>
                  <a:srgbClr val="002060"/>
                </a:solidFill>
                <a:latin typeface="Arial" panose="020B0604020202020204" pitchFamily="34" charset="0"/>
              </a:rPr>
              <a:t>ghế</a:t>
            </a:r>
            <a:r>
              <a:rPr lang="en-US" sz="2000" kern="1200" dirty="0">
                <a:solidFill>
                  <a:srgbClr val="002060"/>
                </a:solidFill>
                <a:latin typeface="Arial" panose="020B0604020202020204" pitchFamily="34" charset="0"/>
              </a:rPr>
              <a:t> </a:t>
            </a:r>
            <a:r>
              <a:rPr lang="en-US" sz="2000" kern="1200" dirty="0" err="1">
                <a:solidFill>
                  <a:srgbClr val="002060"/>
                </a:solidFill>
                <a:latin typeface="Arial" panose="020B0604020202020204" pitchFamily="34" charset="0"/>
              </a:rPr>
              <a:t>học</a:t>
            </a:r>
            <a:r>
              <a:rPr lang="en-US" sz="2000" kern="1200" dirty="0">
                <a:solidFill>
                  <a:srgbClr val="002060"/>
                </a:solidFill>
                <a:latin typeface="Arial" panose="020B0604020202020204" pitchFamily="34" charset="0"/>
              </a:rPr>
              <a:t> </a:t>
            </a:r>
            <a:r>
              <a:rPr lang="en-US" sz="2000" kern="1200" dirty="0" err="1">
                <a:solidFill>
                  <a:srgbClr val="002060"/>
                </a:solidFill>
                <a:latin typeface="Arial" panose="020B0604020202020204" pitchFamily="34" charset="0"/>
              </a:rPr>
              <a:t>sinh</a:t>
            </a:r>
            <a:r>
              <a:rPr lang="en-US" sz="2000" kern="1200" dirty="0">
                <a:solidFill>
                  <a:srgbClr val="002060"/>
                </a:solidFill>
                <a:latin typeface="Arial" panose="020B0604020202020204" pitchFamily="34" charset="0"/>
              </a:rPr>
              <a:t> </a:t>
            </a:r>
            <a:r>
              <a:rPr lang="en-US" sz="2000" kern="1200" dirty="0" err="1">
                <a:solidFill>
                  <a:srgbClr val="002060"/>
                </a:solidFill>
                <a:latin typeface="Arial" panose="020B0604020202020204" pitchFamily="34" charset="0"/>
              </a:rPr>
              <a:t>trường</a:t>
            </a:r>
            <a:r>
              <a:rPr lang="en-US" sz="2000" kern="1200" dirty="0">
                <a:solidFill>
                  <a:srgbClr val="002060"/>
                </a:solidFill>
                <a:latin typeface="Arial" panose="020B0604020202020204" pitchFamily="34" charset="0"/>
              </a:rPr>
              <a:t> </a:t>
            </a:r>
            <a:r>
              <a:rPr lang="en-US" sz="2000" kern="1200" dirty="0" err="1">
                <a:solidFill>
                  <a:srgbClr val="002060"/>
                </a:solidFill>
                <a:latin typeface="Arial" panose="020B0604020202020204" pitchFamily="34" charset="0"/>
              </a:rPr>
              <a:t>tiểu</a:t>
            </a:r>
            <a:r>
              <a:rPr lang="en-US" sz="2000" kern="1200" dirty="0">
                <a:solidFill>
                  <a:srgbClr val="002060"/>
                </a:solidFill>
                <a:latin typeface="Arial" panose="020B0604020202020204" pitchFamily="34" charset="0"/>
              </a:rPr>
              <a:t> </a:t>
            </a:r>
            <a:r>
              <a:rPr lang="en-US" sz="2000" kern="1200" dirty="0" err="1">
                <a:solidFill>
                  <a:srgbClr val="002060"/>
                </a:solidFill>
                <a:latin typeface="Arial" panose="020B0604020202020204" pitchFamily="34" charset="0"/>
              </a:rPr>
              <a:t>học</a:t>
            </a:r>
            <a:r>
              <a:rPr lang="en-US" sz="2000" kern="1200" dirty="0">
                <a:solidFill>
                  <a:srgbClr val="002060"/>
                </a:solidFill>
                <a:latin typeface="Arial" panose="020B0604020202020204" pitchFamily="34" charset="0"/>
              </a:rPr>
              <a:t>, </a:t>
            </a:r>
            <a:r>
              <a:rPr lang="en-US" sz="2000" kern="1200" dirty="0" err="1">
                <a:solidFill>
                  <a:srgbClr val="002060"/>
                </a:solidFill>
                <a:latin typeface="Arial" panose="020B0604020202020204" pitchFamily="34" charset="0"/>
              </a:rPr>
              <a:t>trung</a:t>
            </a:r>
            <a:r>
              <a:rPr lang="en-US" sz="2000" kern="1200" dirty="0">
                <a:solidFill>
                  <a:srgbClr val="002060"/>
                </a:solidFill>
                <a:latin typeface="Arial" panose="020B0604020202020204" pitchFamily="34" charset="0"/>
              </a:rPr>
              <a:t> </a:t>
            </a:r>
            <a:r>
              <a:rPr lang="en-US" sz="2000" kern="1200" dirty="0" err="1">
                <a:solidFill>
                  <a:srgbClr val="002060"/>
                </a:solidFill>
                <a:latin typeface="Arial" panose="020B0604020202020204" pitchFamily="34" charset="0"/>
              </a:rPr>
              <a:t>học</a:t>
            </a:r>
            <a:r>
              <a:rPr lang="en-US" sz="2000" kern="1200" dirty="0">
                <a:solidFill>
                  <a:srgbClr val="002060"/>
                </a:solidFill>
                <a:latin typeface="Arial" panose="020B0604020202020204" pitchFamily="34" charset="0"/>
              </a:rPr>
              <a:t> </a:t>
            </a:r>
            <a:r>
              <a:rPr lang="en-US" sz="2000" kern="1200" dirty="0" err="1">
                <a:solidFill>
                  <a:srgbClr val="002060"/>
                </a:solidFill>
                <a:latin typeface="Arial" panose="020B0604020202020204" pitchFamily="34" charset="0"/>
              </a:rPr>
              <a:t>cơ</a:t>
            </a:r>
            <a:r>
              <a:rPr lang="en-US" sz="2000" kern="1200" dirty="0">
                <a:solidFill>
                  <a:srgbClr val="002060"/>
                </a:solidFill>
                <a:latin typeface="Arial" panose="020B0604020202020204" pitchFamily="34" charset="0"/>
              </a:rPr>
              <a:t> </a:t>
            </a:r>
            <a:r>
              <a:rPr lang="en-US" sz="2000" kern="1200" dirty="0" err="1">
                <a:solidFill>
                  <a:srgbClr val="002060"/>
                </a:solidFill>
                <a:latin typeface="Arial" panose="020B0604020202020204" pitchFamily="34" charset="0"/>
              </a:rPr>
              <a:t>sở</a:t>
            </a:r>
            <a:r>
              <a:rPr lang="en-US" sz="2000" kern="1200" dirty="0">
                <a:solidFill>
                  <a:srgbClr val="002060"/>
                </a:solidFill>
                <a:latin typeface="Arial" panose="020B0604020202020204" pitchFamily="34" charset="0"/>
              </a:rPr>
              <a:t>, </a:t>
            </a:r>
            <a:r>
              <a:rPr lang="en-US" sz="2000" kern="1200" dirty="0" err="1">
                <a:solidFill>
                  <a:srgbClr val="002060"/>
                </a:solidFill>
                <a:latin typeface="Arial" panose="020B0604020202020204" pitchFamily="34" charset="0"/>
              </a:rPr>
              <a:t>trung</a:t>
            </a:r>
            <a:r>
              <a:rPr lang="en-US" sz="2000" kern="1200" dirty="0">
                <a:solidFill>
                  <a:srgbClr val="002060"/>
                </a:solidFill>
                <a:latin typeface="Arial" panose="020B0604020202020204" pitchFamily="34" charset="0"/>
              </a:rPr>
              <a:t> </a:t>
            </a:r>
            <a:r>
              <a:rPr lang="en-US" sz="2000" kern="1200" dirty="0" err="1">
                <a:solidFill>
                  <a:srgbClr val="002060"/>
                </a:solidFill>
                <a:latin typeface="Arial" panose="020B0604020202020204" pitchFamily="34" charset="0"/>
              </a:rPr>
              <a:t>học</a:t>
            </a:r>
            <a:r>
              <a:rPr lang="en-US" sz="2000" kern="1200" dirty="0">
                <a:solidFill>
                  <a:srgbClr val="002060"/>
                </a:solidFill>
                <a:latin typeface="Arial" panose="020B0604020202020204" pitchFamily="34" charset="0"/>
              </a:rPr>
              <a:t> </a:t>
            </a:r>
            <a:r>
              <a:rPr lang="en-US" sz="2000" kern="1200" dirty="0" err="1">
                <a:solidFill>
                  <a:srgbClr val="002060"/>
                </a:solidFill>
                <a:latin typeface="Arial" panose="020B0604020202020204" pitchFamily="34" charset="0"/>
              </a:rPr>
              <a:t>phổ</a:t>
            </a:r>
            <a:r>
              <a:rPr lang="en-US" sz="2000" kern="1200" dirty="0">
                <a:solidFill>
                  <a:srgbClr val="002060"/>
                </a:solidFill>
                <a:latin typeface="Arial" panose="020B0604020202020204" pitchFamily="34" charset="0"/>
              </a:rPr>
              <a:t> </a:t>
            </a:r>
            <a:r>
              <a:rPr lang="en-US" sz="2000" kern="1200" dirty="0" err="1">
                <a:solidFill>
                  <a:srgbClr val="002060"/>
                </a:solidFill>
                <a:latin typeface="Arial" panose="020B0604020202020204" pitchFamily="34" charset="0"/>
              </a:rPr>
              <a:t>thông</a:t>
            </a:r>
            <a:r>
              <a:rPr lang="en-US" sz="2000" kern="1200" dirty="0">
                <a:solidFill>
                  <a:srgbClr val="002060"/>
                </a:solidFill>
                <a:latin typeface="Arial" panose="020B0604020202020204" pitchFamily="34" charset="0"/>
              </a:rPr>
              <a:t> (</a:t>
            </a:r>
            <a:r>
              <a:rPr lang="en-US" sz="2000" kern="1200" dirty="0" err="1">
                <a:solidFill>
                  <a:srgbClr val="002060"/>
                </a:solidFill>
                <a:latin typeface="Arial" panose="020B0604020202020204" pitchFamily="34" charset="0"/>
              </a:rPr>
              <a:t>Thông</a:t>
            </a:r>
            <a:r>
              <a:rPr lang="en-US" sz="2000" kern="1200" dirty="0">
                <a:solidFill>
                  <a:srgbClr val="002060"/>
                </a:solidFill>
                <a:latin typeface="Arial" panose="020B0604020202020204" pitchFamily="34" charset="0"/>
              </a:rPr>
              <a:t> </a:t>
            </a:r>
            <a:r>
              <a:rPr lang="en-US" sz="2000" kern="1200" dirty="0" err="1">
                <a:solidFill>
                  <a:srgbClr val="002060"/>
                </a:solidFill>
                <a:latin typeface="Arial" panose="020B0604020202020204" pitchFamily="34" charset="0"/>
              </a:rPr>
              <a:t>tư</a:t>
            </a:r>
            <a:r>
              <a:rPr lang="en-US" sz="2000" kern="1200" dirty="0">
                <a:solidFill>
                  <a:srgbClr val="002060"/>
                </a:solidFill>
                <a:latin typeface="Arial" panose="020B0604020202020204" pitchFamily="34" charset="0"/>
              </a:rPr>
              <a:t> </a:t>
            </a:r>
            <a:r>
              <a:rPr lang="en-US" sz="2000" kern="1200" dirty="0" err="1">
                <a:solidFill>
                  <a:srgbClr val="002060"/>
                </a:solidFill>
                <a:latin typeface="Arial" panose="020B0604020202020204" pitchFamily="34" charset="0"/>
              </a:rPr>
              <a:t>liên</a:t>
            </a:r>
            <a:r>
              <a:rPr lang="en-US" sz="2000" kern="1200" dirty="0">
                <a:solidFill>
                  <a:srgbClr val="002060"/>
                </a:solidFill>
                <a:latin typeface="Arial" panose="020B0604020202020204" pitchFamily="34" charset="0"/>
              </a:rPr>
              <a:t> </a:t>
            </a:r>
            <a:r>
              <a:rPr lang="en-US" sz="2000" kern="1200" dirty="0" err="1">
                <a:solidFill>
                  <a:srgbClr val="002060"/>
                </a:solidFill>
                <a:latin typeface="Arial" panose="020B0604020202020204" pitchFamily="34" charset="0"/>
              </a:rPr>
              <a:t>tịch</a:t>
            </a:r>
            <a:r>
              <a:rPr lang="en-US" sz="2000" kern="1200" dirty="0">
                <a:solidFill>
                  <a:srgbClr val="002060"/>
                </a:solidFill>
                <a:latin typeface="Arial" panose="020B0604020202020204" pitchFamily="34" charset="0"/>
              </a:rPr>
              <a:t> </a:t>
            </a:r>
            <a:r>
              <a:rPr lang="en-US" sz="2000" kern="1200" dirty="0" err="1">
                <a:solidFill>
                  <a:srgbClr val="002060"/>
                </a:solidFill>
                <a:latin typeface="Arial" panose="020B0604020202020204" pitchFamily="34" charset="0"/>
              </a:rPr>
              <a:t>số</a:t>
            </a:r>
            <a:r>
              <a:rPr lang="en-US" sz="2000" kern="1200" dirty="0">
                <a:solidFill>
                  <a:srgbClr val="002060"/>
                </a:solidFill>
                <a:latin typeface="Arial" panose="020B0604020202020204" pitchFamily="34" charset="0"/>
              </a:rPr>
              <a:t> 26/2011/TTLT-BGDĐT-BKHCN-BYT);</a:t>
            </a:r>
          </a:p>
          <a:p>
            <a:pPr marL="800100" indent="-457200" algn="just">
              <a:lnSpc>
                <a:spcPct val="107000"/>
              </a:lnSpc>
              <a:spcBef>
                <a:spcPts val="600"/>
              </a:spcBef>
              <a:spcAft>
                <a:spcPts val="300"/>
              </a:spcAft>
              <a:buClrTx/>
              <a:buFont typeface="+mj-lt"/>
              <a:buAutoNum type="arabicPeriod" startAt="4"/>
            </a:pPr>
            <a:r>
              <a:rPr lang="en-US" sz="2000" kern="1200" dirty="0" err="1">
                <a:solidFill>
                  <a:srgbClr val="002060"/>
                </a:solidFill>
                <a:latin typeface="Arial" panose="020B0604020202020204" pitchFamily="34" charset="0"/>
              </a:rPr>
              <a:t>Danh</a:t>
            </a:r>
            <a:r>
              <a:rPr lang="en-US" sz="2000" kern="1200" dirty="0">
                <a:solidFill>
                  <a:srgbClr val="002060"/>
                </a:solidFill>
                <a:latin typeface="Arial" panose="020B0604020202020204" pitchFamily="34" charset="0"/>
              </a:rPr>
              <a:t> </a:t>
            </a:r>
            <a:r>
              <a:rPr lang="en-US" sz="2000" kern="1200" dirty="0" err="1">
                <a:solidFill>
                  <a:srgbClr val="002060"/>
                </a:solidFill>
                <a:latin typeface="Arial" panose="020B0604020202020204" pitchFamily="34" charset="0"/>
              </a:rPr>
              <a:t>mục</a:t>
            </a:r>
            <a:r>
              <a:rPr lang="en-US" sz="2000" kern="1200" dirty="0">
                <a:solidFill>
                  <a:srgbClr val="002060"/>
                </a:solidFill>
                <a:latin typeface="Arial" panose="020B0604020202020204" pitchFamily="34" charset="0"/>
              </a:rPr>
              <a:t> </a:t>
            </a:r>
            <a:r>
              <a:rPr lang="en-US" sz="2000" kern="1200" dirty="0" err="1">
                <a:solidFill>
                  <a:srgbClr val="002060"/>
                </a:solidFill>
                <a:latin typeface="Arial" panose="020B0604020202020204" pitchFamily="34" charset="0"/>
              </a:rPr>
              <a:t>trang</a:t>
            </a:r>
            <a:r>
              <a:rPr lang="en-US" sz="2000" kern="1200" dirty="0">
                <a:solidFill>
                  <a:srgbClr val="002060"/>
                </a:solidFill>
                <a:latin typeface="Arial" panose="020B0604020202020204" pitchFamily="34" charset="0"/>
              </a:rPr>
              <a:t> </a:t>
            </a:r>
            <a:r>
              <a:rPr lang="en-US" sz="2000" kern="1200" dirty="0" err="1">
                <a:solidFill>
                  <a:srgbClr val="002060"/>
                </a:solidFill>
                <a:latin typeface="Arial" panose="020B0604020202020204" pitchFamily="34" charset="0"/>
              </a:rPr>
              <a:t>thiết</a:t>
            </a:r>
            <a:r>
              <a:rPr lang="en-US" sz="2000" kern="1200" dirty="0">
                <a:solidFill>
                  <a:srgbClr val="002060"/>
                </a:solidFill>
                <a:latin typeface="Arial" panose="020B0604020202020204" pitchFamily="34" charset="0"/>
              </a:rPr>
              <a:t> </a:t>
            </a:r>
            <a:r>
              <a:rPr lang="en-US" sz="2000" kern="1200" dirty="0" err="1">
                <a:solidFill>
                  <a:srgbClr val="002060"/>
                </a:solidFill>
                <a:latin typeface="Arial" panose="020B0604020202020204" pitchFamily="34" charset="0"/>
              </a:rPr>
              <a:t>bị</a:t>
            </a:r>
            <a:r>
              <a:rPr lang="en-US" sz="2000" kern="1200" dirty="0">
                <a:solidFill>
                  <a:srgbClr val="002060"/>
                </a:solidFill>
                <a:latin typeface="Arial" panose="020B0604020202020204" pitchFamily="34" charset="0"/>
              </a:rPr>
              <a:t> y </a:t>
            </a:r>
            <a:r>
              <a:rPr lang="en-US" sz="2000" kern="1200" dirty="0" err="1">
                <a:solidFill>
                  <a:srgbClr val="002060"/>
                </a:solidFill>
                <a:latin typeface="Arial" panose="020B0604020202020204" pitchFamily="34" charset="0"/>
              </a:rPr>
              <a:t>tế</a:t>
            </a:r>
            <a:r>
              <a:rPr lang="en-US" sz="2000" kern="1200" dirty="0">
                <a:solidFill>
                  <a:srgbClr val="002060"/>
                </a:solidFill>
                <a:latin typeface="Arial" panose="020B0604020202020204" pitchFamily="34" charset="0"/>
              </a:rPr>
              <a:t> </a:t>
            </a:r>
            <a:r>
              <a:rPr lang="en-US" sz="2000" kern="1200" dirty="0" err="1">
                <a:solidFill>
                  <a:srgbClr val="002060"/>
                </a:solidFill>
                <a:latin typeface="Arial" panose="020B0604020202020204" pitchFamily="34" charset="0"/>
              </a:rPr>
              <a:t>và</a:t>
            </a:r>
            <a:r>
              <a:rPr lang="en-US" sz="2000" kern="1200" dirty="0">
                <a:solidFill>
                  <a:srgbClr val="002060"/>
                </a:solidFill>
                <a:latin typeface="Arial" panose="020B0604020202020204" pitchFamily="34" charset="0"/>
              </a:rPr>
              <a:t> </a:t>
            </a:r>
            <a:r>
              <a:rPr lang="en-US" sz="2000" kern="1200" dirty="0" err="1">
                <a:solidFill>
                  <a:srgbClr val="002060"/>
                </a:solidFill>
                <a:latin typeface="Arial" panose="020B0604020202020204" pitchFamily="34" charset="0"/>
              </a:rPr>
              <a:t>thuốc</a:t>
            </a:r>
            <a:r>
              <a:rPr lang="en-US" sz="2000" kern="1200" dirty="0">
                <a:solidFill>
                  <a:srgbClr val="002060"/>
                </a:solidFill>
                <a:latin typeface="Arial" panose="020B0604020202020204" pitchFamily="34" charset="0"/>
              </a:rPr>
              <a:t> </a:t>
            </a:r>
            <a:r>
              <a:rPr lang="en-US" sz="2000" kern="1200" dirty="0" err="1">
                <a:solidFill>
                  <a:srgbClr val="002060"/>
                </a:solidFill>
                <a:latin typeface="Arial" panose="020B0604020202020204" pitchFamily="34" charset="0"/>
              </a:rPr>
              <a:t>thiết</a:t>
            </a:r>
            <a:r>
              <a:rPr lang="en-US" sz="2000" kern="1200" dirty="0">
                <a:solidFill>
                  <a:srgbClr val="002060"/>
                </a:solidFill>
                <a:latin typeface="Arial" panose="020B0604020202020204" pitchFamily="34" charset="0"/>
              </a:rPr>
              <a:t> </a:t>
            </a:r>
            <a:r>
              <a:rPr lang="en-US" sz="2000" kern="1200" dirty="0" err="1">
                <a:solidFill>
                  <a:srgbClr val="002060"/>
                </a:solidFill>
                <a:latin typeface="Arial" panose="020B0604020202020204" pitchFamily="34" charset="0"/>
              </a:rPr>
              <a:t>yếu</a:t>
            </a:r>
            <a:r>
              <a:rPr lang="en-US" sz="2000" kern="1200" dirty="0">
                <a:solidFill>
                  <a:srgbClr val="002060"/>
                </a:solidFill>
                <a:latin typeface="Arial" panose="020B0604020202020204" pitchFamily="34" charset="0"/>
              </a:rPr>
              <a:t> </a:t>
            </a:r>
            <a:r>
              <a:rPr lang="en-US" sz="2000" kern="1200" dirty="0" err="1">
                <a:solidFill>
                  <a:srgbClr val="002060"/>
                </a:solidFill>
                <a:latin typeface="Arial" panose="020B0604020202020204" pitchFamily="34" charset="0"/>
              </a:rPr>
              <a:t>dùng</a:t>
            </a:r>
            <a:r>
              <a:rPr lang="en-US" sz="2000" kern="1200" dirty="0">
                <a:solidFill>
                  <a:srgbClr val="002060"/>
                </a:solidFill>
                <a:latin typeface="Arial" panose="020B0604020202020204" pitchFamily="34" charset="0"/>
              </a:rPr>
              <a:t> </a:t>
            </a:r>
            <a:r>
              <a:rPr lang="en-US" sz="2000" kern="1200" dirty="0" err="1">
                <a:solidFill>
                  <a:srgbClr val="002060"/>
                </a:solidFill>
                <a:latin typeface="Arial" panose="020B0604020202020204" pitchFamily="34" charset="0"/>
              </a:rPr>
              <a:t>cho</a:t>
            </a:r>
            <a:r>
              <a:rPr lang="en-US" sz="2000" kern="1200" dirty="0">
                <a:solidFill>
                  <a:srgbClr val="002060"/>
                </a:solidFill>
                <a:latin typeface="Arial" panose="020B0604020202020204" pitchFamily="34" charset="0"/>
              </a:rPr>
              <a:t> </a:t>
            </a:r>
            <a:r>
              <a:rPr lang="en-US" sz="2000" kern="1200" dirty="0" err="1">
                <a:solidFill>
                  <a:srgbClr val="002060"/>
                </a:solidFill>
                <a:latin typeface="Arial" panose="020B0604020202020204" pitchFamily="34" charset="0"/>
              </a:rPr>
              <a:t>phòng</a:t>
            </a:r>
            <a:r>
              <a:rPr lang="en-US" sz="2000" kern="1200" dirty="0">
                <a:solidFill>
                  <a:srgbClr val="002060"/>
                </a:solidFill>
                <a:latin typeface="Arial" panose="020B0604020202020204" pitchFamily="34" charset="0"/>
              </a:rPr>
              <a:t> y </a:t>
            </a:r>
            <a:r>
              <a:rPr lang="en-US" sz="2000" kern="1200" dirty="0" err="1">
                <a:solidFill>
                  <a:srgbClr val="002060"/>
                </a:solidFill>
                <a:latin typeface="Arial" panose="020B0604020202020204" pitchFamily="34" charset="0"/>
              </a:rPr>
              <a:t>tế</a:t>
            </a:r>
            <a:r>
              <a:rPr lang="en-US" sz="2000" kern="1200" dirty="0">
                <a:solidFill>
                  <a:srgbClr val="002060"/>
                </a:solidFill>
                <a:latin typeface="Arial" panose="020B0604020202020204" pitchFamily="34" charset="0"/>
              </a:rPr>
              <a:t> </a:t>
            </a:r>
            <a:r>
              <a:rPr lang="en-US" sz="2000" kern="1200" dirty="0" err="1">
                <a:solidFill>
                  <a:srgbClr val="002060"/>
                </a:solidFill>
                <a:latin typeface="Arial" panose="020B0604020202020204" pitchFamily="34" charset="0"/>
              </a:rPr>
              <a:t>các</a:t>
            </a:r>
            <a:r>
              <a:rPr lang="en-US" sz="2000" kern="1200" dirty="0">
                <a:solidFill>
                  <a:srgbClr val="002060"/>
                </a:solidFill>
                <a:latin typeface="Arial" panose="020B0604020202020204" pitchFamily="34" charset="0"/>
              </a:rPr>
              <a:t> </a:t>
            </a:r>
            <a:r>
              <a:rPr lang="en-US" sz="2000" kern="1200" dirty="0" err="1">
                <a:solidFill>
                  <a:srgbClr val="002060"/>
                </a:solidFill>
                <a:latin typeface="Arial" panose="020B0604020202020204" pitchFamily="34" charset="0"/>
              </a:rPr>
              <a:t>trường</a:t>
            </a:r>
            <a:r>
              <a:rPr lang="en-US" sz="2000" kern="1200" dirty="0">
                <a:solidFill>
                  <a:srgbClr val="002060"/>
                </a:solidFill>
                <a:latin typeface="Arial" panose="020B0604020202020204" pitchFamily="34" charset="0"/>
              </a:rPr>
              <a:t> (</a:t>
            </a:r>
            <a:r>
              <a:rPr lang="en-US" sz="2000" kern="1200" dirty="0" err="1">
                <a:solidFill>
                  <a:srgbClr val="002060"/>
                </a:solidFill>
                <a:latin typeface="Arial" panose="020B0604020202020204" pitchFamily="34" charset="0"/>
              </a:rPr>
              <a:t>Quyết</a:t>
            </a:r>
            <a:r>
              <a:rPr lang="en-US" sz="2000" kern="1200" dirty="0">
                <a:solidFill>
                  <a:srgbClr val="002060"/>
                </a:solidFill>
                <a:latin typeface="Arial" panose="020B0604020202020204" pitchFamily="34" charset="0"/>
              </a:rPr>
              <a:t> </a:t>
            </a:r>
            <a:r>
              <a:rPr lang="en-US" sz="2000" kern="1200" dirty="0" err="1">
                <a:solidFill>
                  <a:srgbClr val="002060"/>
                </a:solidFill>
                <a:latin typeface="Arial" panose="020B0604020202020204" pitchFamily="34" charset="0"/>
              </a:rPr>
              <a:t>định</a:t>
            </a:r>
            <a:r>
              <a:rPr lang="en-US" sz="2000" kern="1200" dirty="0">
                <a:solidFill>
                  <a:srgbClr val="002060"/>
                </a:solidFill>
                <a:latin typeface="Arial" panose="020B0604020202020204" pitchFamily="34" charset="0"/>
              </a:rPr>
              <a:t> 1220/QĐ-BYT </a:t>
            </a:r>
            <a:r>
              <a:rPr lang="en-US" sz="2000" kern="1200" dirty="0" err="1">
                <a:solidFill>
                  <a:srgbClr val="002060"/>
                </a:solidFill>
                <a:latin typeface="Arial" panose="020B0604020202020204" pitchFamily="34" charset="0"/>
              </a:rPr>
              <a:t>và</a:t>
            </a:r>
            <a:r>
              <a:rPr lang="en-US" sz="2000" kern="1200" dirty="0">
                <a:solidFill>
                  <a:srgbClr val="002060"/>
                </a:solidFill>
                <a:latin typeface="Arial" panose="020B0604020202020204" pitchFamily="34" charset="0"/>
              </a:rPr>
              <a:t> </a:t>
            </a:r>
            <a:r>
              <a:rPr lang="en-US" sz="2000" kern="1200" dirty="0" err="1">
                <a:solidFill>
                  <a:srgbClr val="002060"/>
                </a:solidFill>
                <a:latin typeface="Arial" panose="020B0604020202020204" pitchFamily="34" charset="0"/>
              </a:rPr>
              <a:t>Quyết</a:t>
            </a:r>
            <a:r>
              <a:rPr lang="en-US" sz="2000" kern="1200" dirty="0">
                <a:solidFill>
                  <a:srgbClr val="002060"/>
                </a:solidFill>
                <a:latin typeface="Arial" panose="020B0604020202020204" pitchFamily="34" charset="0"/>
              </a:rPr>
              <a:t> </a:t>
            </a:r>
            <a:r>
              <a:rPr lang="en-US" sz="2000" kern="1200" dirty="0" err="1">
                <a:solidFill>
                  <a:srgbClr val="002060"/>
                </a:solidFill>
                <a:latin typeface="Arial" panose="020B0604020202020204" pitchFamily="34" charset="0"/>
              </a:rPr>
              <a:t>định</a:t>
            </a:r>
            <a:r>
              <a:rPr lang="en-US" sz="2000" kern="1200" dirty="0">
                <a:solidFill>
                  <a:srgbClr val="002060"/>
                </a:solidFill>
                <a:latin typeface="Arial" panose="020B0604020202020204" pitchFamily="34" charset="0"/>
              </a:rPr>
              <a:t> 1221/QĐ-BYT);</a:t>
            </a:r>
          </a:p>
        </p:txBody>
      </p:sp>
      <p:sp>
        <p:nvSpPr>
          <p:cNvPr id="4" name="Title 1">
            <a:extLst>
              <a:ext uri="{FF2B5EF4-FFF2-40B4-BE49-F238E27FC236}">
                <a16:creationId xmlns:a16="http://schemas.microsoft.com/office/drawing/2014/main" id="{F731F5D7-75DC-44D0-8D25-26F5DB6A78D5}"/>
              </a:ext>
            </a:extLst>
          </p:cNvPr>
          <p:cNvSpPr>
            <a:spLocks noGrp="1"/>
          </p:cNvSpPr>
          <p:nvPr>
            <p:ph type="title"/>
          </p:nvPr>
        </p:nvSpPr>
        <p:spPr>
          <a:xfrm>
            <a:off x="609600" y="228600"/>
            <a:ext cx="7856538" cy="1143000"/>
          </a:xfrm>
        </p:spPr>
        <p:txBody>
          <a:bodyPr/>
          <a:lstStyle/>
          <a:p>
            <a:pPr indent="449580"/>
            <a:r>
              <a:rPr lang="en-US" sz="2800" kern="1200" dirty="0">
                <a:solidFill>
                  <a:schemeClr val="bg1"/>
                </a:solidFill>
                <a:latin typeface="Arial" panose="020B0604020202020204" pitchFamily="34" charset="0"/>
                <a:ea typeface="+mn-ea"/>
                <a:cs typeface="+mn-cs"/>
              </a:rPr>
              <a:t>3. CĂN CỨ THỰC HIỆN</a:t>
            </a:r>
          </a:p>
        </p:txBody>
      </p:sp>
    </p:spTree>
    <p:extLst>
      <p:ext uri="{BB962C8B-B14F-4D97-AF65-F5344CB8AC3E}">
        <p14:creationId xmlns:p14="http://schemas.microsoft.com/office/powerpoint/2010/main" val="7561135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17E04F-0E43-473D-B32C-C59A6B456109}"/>
              </a:ext>
            </a:extLst>
          </p:cNvPr>
          <p:cNvSpPr>
            <a:spLocks noGrp="1"/>
          </p:cNvSpPr>
          <p:nvPr>
            <p:ph idx="1"/>
          </p:nvPr>
        </p:nvSpPr>
        <p:spPr/>
        <p:txBody>
          <a:bodyPr/>
          <a:lstStyle/>
          <a:p>
            <a:pPr marL="800100" indent="-457200" algn="just">
              <a:lnSpc>
                <a:spcPct val="107000"/>
              </a:lnSpc>
              <a:spcBef>
                <a:spcPts val="600"/>
              </a:spcBef>
              <a:spcAft>
                <a:spcPts val="300"/>
              </a:spcAft>
              <a:buClrTx/>
              <a:buFont typeface="+mj-lt"/>
              <a:buAutoNum type="arabicPeriod" startAt="7"/>
            </a:pPr>
            <a:r>
              <a:rPr lang="en-US" sz="2000" kern="1200" dirty="0" err="1">
                <a:solidFill>
                  <a:srgbClr val="7030A0"/>
                </a:solidFill>
                <a:latin typeface="Arial" panose="020B0604020202020204" pitchFamily="34" charset="0"/>
              </a:rPr>
              <a:t>Quy</a:t>
            </a:r>
            <a:r>
              <a:rPr lang="en-US" sz="2000" kern="1200" dirty="0">
                <a:solidFill>
                  <a:srgbClr val="7030A0"/>
                </a:solidFill>
                <a:latin typeface="Arial" panose="020B0604020202020204" pitchFamily="34" charset="0"/>
              </a:rPr>
              <a:t> </a:t>
            </a:r>
            <a:r>
              <a:rPr lang="en-US" sz="2000" kern="1200" dirty="0" err="1">
                <a:solidFill>
                  <a:srgbClr val="7030A0"/>
                </a:solidFill>
                <a:latin typeface="Arial" panose="020B0604020202020204" pitchFamily="34" charset="0"/>
              </a:rPr>
              <a:t>chuẩn</a:t>
            </a:r>
            <a:r>
              <a:rPr lang="en-US" sz="2000" kern="1200" dirty="0">
                <a:solidFill>
                  <a:srgbClr val="7030A0"/>
                </a:solidFill>
                <a:latin typeface="Arial" panose="020B0604020202020204" pitchFamily="34" charset="0"/>
              </a:rPr>
              <a:t> </a:t>
            </a:r>
            <a:r>
              <a:rPr lang="en-US" sz="2000" kern="1200" dirty="0" err="1">
                <a:solidFill>
                  <a:srgbClr val="7030A0"/>
                </a:solidFill>
                <a:latin typeface="Arial" panose="020B0604020202020204" pitchFamily="34" charset="0"/>
              </a:rPr>
              <a:t>kỹ</a:t>
            </a:r>
            <a:r>
              <a:rPr lang="en-US" sz="2000" kern="1200" dirty="0">
                <a:solidFill>
                  <a:srgbClr val="7030A0"/>
                </a:solidFill>
                <a:latin typeface="Arial" panose="020B0604020202020204" pitchFamily="34" charset="0"/>
              </a:rPr>
              <a:t> </a:t>
            </a:r>
            <a:r>
              <a:rPr lang="en-US" sz="2000" kern="1200" dirty="0" err="1">
                <a:solidFill>
                  <a:srgbClr val="7030A0"/>
                </a:solidFill>
                <a:latin typeface="Arial" panose="020B0604020202020204" pitchFamily="34" charset="0"/>
              </a:rPr>
              <a:t>thuật</a:t>
            </a:r>
            <a:r>
              <a:rPr lang="en-US" sz="2000" kern="1200" dirty="0">
                <a:solidFill>
                  <a:srgbClr val="7030A0"/>
                </a:solidFill>
                <a:latin typeface="Arial" panose="020B0604020202020204" pitchFamily="34" charset="0"/>
              </a:rPr>
              <a:t> </a:t>
            </a:r>
            <a:r>
              <a:rPr lang="en-US" sz="2000" kern="1200" dirty="0" err="1">
                <a:solidFill>
                  <a:srgbClr val="7030A0"/>
                </a:solidFill>
                <a:latin typeface="Arial" panose="020B0604020202020204" pitchFamily="34" charset="0"/>
              </a:rPr>
              <a:t>quốc</a:t>
            </a:r>
            <a:r>
              <a:rPr lang="en-US" sz="2000" kern="1200" dirty="0">
                <a:solidFill>
                  <a:srgbClr val="7030A0"/>
                </a:solidFill>
                <a:latin typeface="Arial" panose="020B0604020202020204" pitchFamily="34" charset="0"/>
              </a:rPr>
              <a:t> </a:t>
            </a:r>
            <a:r>
              <a:rPr lang="en-US" sz="2000" kern="1200" dirty="0" err="1">
                <a:solidFill>
                  <a:srgbClr val="7030A0"/>
                </a:solidFill>
                <a:latin typeface="Arial" panose="020B0604020202020204" pitchFamily="34" charset="0"/>
              </a:rPr>
              <a:t>gia</a:t>
            </a:r>
            <a:r>
              <a:rPr lang="en-US" sz="2000" kern="1200" dirty="0">
                <a:solidFill>
                  <a:srgbClr val="7030A0"/>
                </a:solidFill>
                <a:latin typeface="Arial" panose="020B0604020202020204" pitchFamily="34" charset="0"/>
              </a:rPr>
              <a:t> </a:t>
            </a:r>
            <a:r>
              <a:rPr lang="en-US" sz="2000" kern="1200" dirty="0" err="1">
                <a:solidFill>
                  <a:srgbClr val="7030A0"/>
                </a:solidFill>
                <a:latin typeface="Arial" panose="020B0604020202020204" pitchFamily="34" charset="0"/>
              </a:rPr>
              <a:t>và</a:t>
            </a:r>
            <a:r>
              <a:rPr lang="en-US" sz="2000" kern="1200" dirty="0">
                <a:solidFill>
                  <a:srgbClr val="7030A0"/>
                </a:solidFill>
                <a:latin typeface="Arial" panose="020B0604020202020204" pitchFamily="34" charset="0"/>
              </a:rPr>
              <a:t> </a:t>
            </a:r>
            <a:r>
              <a:rPr lang="en-US" sz="2000" kern="1200" dirty="0" err="1">
                <a:solidFill>
                  <a:srgbClr val="7030A0"/>
                </a:solidFill>
                <a:latin typeface="Arial" panose="020B0604020202020204" pitchFamily="34" charset="0"/>
              </a:rPr>
              <a:t>quy</a:t>
            </a:r>
            <a:r>
              <a:rPr lang="en-US" sz="2000" kern="1200" dirty="0">
                <a:solidFill>
                  <a:srgbClr val="7030A0"/>
                </a:solidFill>
                <a:latin typeface="Arial" panose="020B0604020202020204" pitchFamily="34" charset="0"/>
              </a:rPr>
              <a:t> </a:t>
            </a:r>
            <a:r>
              <a:rPr lang="en-US" sz="2000" kern="1200" dirty="0" err="1">
                <a:solidFill>
                  <a:srgbClr val="7030A0"/>
                </a:solidFill>
                <a:latin typeface="Arial" panose="020B0604020202020204" pitchFamily="34" charset="0"/>
              </a:rPr>
              <a:t>định</a:t>
            </a:r>
            <a:r>
              <a:rPr lang="en-US" sz="2000" kern="1200" dirty="0">
                <a:solidFill>
                  <a:srgbClr val="7030A0"/>
                </a:solidFill>
                <a:latin typeface="Arial" panose="020B0604020202020204" pitchFamily="34" charset="0"/>
              </a:rPr>
              <a:t> </a:t>
            </a:r>
            <a:r>
              <a:rPr lang="en-US" sz="2000" kern="1200" dirty="0" err="1">
                <a:solidFill>
                  <a:srgbClr val="7030A0"/>
                </a:solidFill>
                <a:latin typeface="Arial" panose="020B0604020202020204" pitchFamily="34" charset="0"/>
              </a:rPr>
              <a:t>kiểm</a:t>
            </a:r>
            <a:r>
              <a:rPr lang="en-US" sz="2000" kern="1200" dirty="0">
                <a:solidFill>
                  <a:srgbClr val="7030A0"/>
                </a:solidFill>
                <a:latin typeface="Arial" panose="020B0604020202020204" pitchFamily="34" charset="0"/>
              </a:rPr>
              <a:t> </a:t>
            </a:r>
            <a:r>
              <a:rPr lang="en-US" sz="2000" kern="1200" dirty="0" err="1">
                <a:solidFill>
                  <a:srgbClr val="7030A0"/>
                </a:solidFill>
                <a:latin typeface="Arial" panose="020B0604020202020204" pitchFamily="34" charset="0"/>
              </a:rPr>
              <a:t>tra</a:t>
            </a:r>
            <a:r>
              <a:rPr lang="en-US" sz="2000" kern="1200" dirty="0">
                <a:solidFill>
                  <a:srgbClr val="7030A0"/>
                </a:solidFill>
                <a:latin typeface="Arial" panose="020B0604020202020204" pitchFamily="34" charset="0"/>
              </a:rPr>
              <a:t>, </a:t>
            </a:r>
            <a:r>
              <a:rPr lang="en-US" sz="2000" kern="1200" dirty="0" err="1">
                <a:solidFill>
                  <a:srgbClr val="7030A0"/>
                </a:solidFill>
                <a:latin typeface="Arial" panose="020B0604020202020204" pitchFamily="34" charset="0"/>
              </a:rPr>
              <a:t>giám</a:t>
            </a:r>
            <a:r>
              <a:rPr lang="en-US" sz="2000" kern="1200" dirty="0">
                <a:solidFill>
                  <a:srgbClr val="7030A0"/>
                </a:solidFill>
                <a:latin typeface="Arial" panose="020B0604020202020204" pitchFamily="34" charset="0"/>
              </a:rPr>
              <a:t> </a:t>
            </a:r>
            <a:r>
              <a:rPr lang="en-US" sz="2000" kern="1200" dirty="0" err="1">
                <a:solidFill>
                  <a:srgbClr val="7030A0"/>
                </a:solidFill>
                <a:latin typeface="Arial" panose="020B0604020202020204" pitchFamily="34" charset="0"/>
              </a:rPr>
              <a:t>sát</a:t>
            </a:r>
            <a:r>
              <a:rPr lang="en-US" sz="2000" kern="1200" dirty="0">
                <a:solidFill>
                  <a:srgbClr val="7030A0"/>
                </a:solidFill>
                <a:latin typeface="Arial" panose="020B0604020202020204" pitchFamily="34" charset="0"/>
              </a:rPr>
              <a:t> </a:t>
            </a:r>
            <a:r>
              <a:rPr lang="en-US" sz="2000" kern="1200" dirty="0" err="1">
                <a:solidFill>
                  <a:srgbClr val="7030A0"/>
                </a:solidFill>
                <a:latin typeface="Arial" panose="020B0604020202020204" pitchFamily="34" charset="0"/>
              </a:rPr>
              <a:t>chất</a:t>
            </a:r>
            <a:r>
              <a:rPr lang="en-US" sz="2000" kern="1200" dirty="0">
                <a:solidFill>
                  <a:srgbClr val="7030A0"/>
                </a:solidFill>
                <a:latin typeface="Arial" panose="020B0604020202020204" pitchFamily="34" charset="0"/>
              </a:rPr>
              <a:t> </a:t>
            </a:r>
            <a:r>
              <a:rPr lang="en-US" sz="2000" kern="1200" dirty="0" err="1">
                <a:solidFill>
                  <a:srgbClr val="7030A0"/>
                </a:solidFill>
                <a:latin typeface="Arial" panose="020B0604020202020204" pitchFamily="34" charset="0"/>
              </a:rPr>
              <a:t>lượng</a:t>
            </a:r>
            <a:r>
              <a:rPr lang="en-US" sz="2000" kern="1200" dirty="0">
                <a:solidFill>
                  <a:srgbClr val="7030A0"/>
                </a:solidFill>
                <a:latin typeface="Arial" panose="020B0604020202020204" pitchFamily="34" charset="0"/>
              </a:rPr>
              <a:t> </a:t>
            </a:r>
            <a:r>
              <a:rPr lang="en-US" sz="2000" kern="1200" dirty="0" err="1">
                <a:solidFill>
                  <a:srgbClr val="7030A0"/>
                </a:solidFill>
                <a:latin typeface="Arial" panose="020B0604020202020204" pitchFamily="34" charset="0"/>
              </a:rPr>
              <a:t>nước</a:t>
            </a:r>
            <a:r>
              <a:rPr lang="en-US" sz="2000" kern="1200" dirty="0">
                <a:solidFill>
                  <a:srgbClr val="7030A0"/>
                </a:solidFill>
                <a:latin typeface="Arial" panose="020B0604020202020204" pitchFamily="34" charset="0"/>
              </a:rPr>
              <a:t> </a:t>
            </a:r>
            <a:r>
              <a:rPr lang="en-US" sz="2000" kern="1200" dirty="0" err="1">
                <a:solidFill>
                  <a:srgbClr val="7030A0"/>
                </a:solidFill>
                <a:latin typeface="Arial" panose="020B0604020202020204" pitchFamily="34" charset="0"/>
              </a:rPr>
              <a:t>sạch</a:t>
            </a:r>
            <a:r>
              <a:rPr lang="en-US" sz="2000" kern="1200" dirty="0">
                <a:solidFill>
                  <a:srgbClr val="7030A0"/>
                </a:solidFill>
                <a:latin typeface="Arial" panose="020B0604020202020204" pitchFamily="34" charset="0"/>
              </a:rPr>
              <a:t> </a:t>
            </a:r>
            <a:r>
              <a:rPr lang="en-US" sz="2000" kern="1200" dirty="0" err="1">
                <a:solidFill>
                  <a:srgbClr val="7030A0"/>
                </a:solidFill>
                <a:latin typeface="Arial" panose="020B0604020202020204" pitchFamily="34" charset="0"/>
              </a:rPr>
              <a:t>sử</a:t>
            </a:r>
            <a:r>
              <a:rPr lang="en-US" sz="2000" kern="1200" dirty="0">
                <a:solidFill>
                  <a:srgbClr val="7030A0"/>
                </a:solidFill>
                <a:latin typeface="Arial" panose="020B0604020202020204" pitchFamily="34" charset="0"/>
              </a:rPr>
              <a:t> </a:t>
            </a:r>
            <a:r>
              <a:rPr lang="en-US" sz="2000" kern="1200" dirty="0" err="1">
                <a:solidFill>
                  <a:srgbClr val="7030A0"/>
                </a:solidFill>
                <a:latin typeface="Arial" panose="020B0604020202020204" pitchFamily="34" charset="0"/>
              </a:rPr>
              <a:t>dụng</a:t>
            </a:r>
            <a:r>
              <a:rPr lang="en-US" sz="2000" kern="1200" dirty="0">
                <a:solidFill>
                  <a:srgbClr val="7030A0"/>
                </a:solidFill>
                <a:latin typeface="Arial" panose="020B0604020202020204" pitchFamily="34" charset="0"/>
              </a:rPr>
              <a:t> </a:t>
            </a:r>
            <a:r>
              <a:rPr lang="en-US" sz="2000" kern="1200" dirty="0" err="1">
                <a:solidFill>
                  <a:srgbClr val="7030A0"/>
                </a:solidFill>
                <a:latin typeface="Arial" panose="020B0604020202020204" pitchFamily="34" charset="0"/>
              </a:rPr>
              <a:t>cho</a:t>
            </a:r>
            <a:r>
              <a:rPr lang="en-US" sz="2000" kern="1200" dirty="0">
                <a:solidFill>
                  <a:srgbClr val="7030A0"/>
                </a:solidFill>
                <a:latin typeface="Arial" panose="020B0604020202020204" pitchFamily="34" charset="0"/>
              </a:rPr>
              <a:t> </a:t>
            </a:r>
            <a:r>
              <a:rPr lang="en-US" sz="2000" kern="1200" dirty="0" err="1">
                <a:solidFill>
                  <a:srgbClr val="7030A0"/>
                </a:solidFill>
                <a:latin typeface="Arial" panose="020B0604020202020204" pitchFamily="34" charset="0"/>
              </a:rPr>
              <a:t>mục</a:t>
            </a:r>
            <a:r>
              <a:rPr lang="en-US" sz="2000" kern="1200" dirty="0">
                <a:solidFill>
                  <a:srgbClr val="7030A0"/>
                </a:solidFill>
                <a:latin typeface="Arial" panose="020B0604020202020204" pitchFamily="34" charset="0"/>
              </a:rPr>
              <a:t> </a:t>
            </a:r>
            <a:r>
              <a:rPr lang="en-US" sz="2000" kern="1200" dirty="0" err="1">
                <a:solidFill>
                  <a:srgbClr val="7030A0"/>
                </a:solidFill>
                <a:latin typeface="Arial" panose="020B0604020202020204" pitchFamily="34" charset="0"/>
              </a:rPr>
              <a:t>đích</a:t>
            </a:r>
            <a:r>
              <a:rPr lang="en-US" sz="2000" kern="1200" dirty="0">
                <a:solidFill>
                  <a:srgbClr val="7030A0"/>
                </a:solidFill>
                <a:latin typeface="Arial" panose="020B0604020202020204" pitchFamily="34" charset="0"/>
              </a:rPr>
              <a:t> </a:t>
            </a:r>
            <a:r>
              <a:rPr lang="en-US" sz="2000" kern="1200" dirty="0" err="1">
                <a:solidFill>
                  <a:srgbClr val="7030A0"/>
                </a:solidFill>
                <a:latin typeface="Arial" panose="020B0604020202020204" pitchFamily="34" charset="0"/>
              </a:rPr>
              <a:t>sinh</a:t>
            </a:r>
            <a:r>
              <a:rPr lang="en-US" sz="2000" kern="1200" dirty="0">
                <a:solidFill>
                  <a:srgbClr val="7030A0"/>
                </a:solidFill>
                <a:latin typeface="Arial" panose="020B0604020202020204" pitchFamily="34" charset="0"/>
              </a:rPr>
              <a:t> </a:t>
            </a:r>
            <a:r>
              <a:rPr lang="en-US" sz="2000" kern="1200" dirty="0" err="1">
                <a:solidFill>
                  <a:srgbClr val="7030A0"/>
                </a:solidFill>
                <a:latin typeface="Arial" panose="020B0604020202020204" pitchFamily="34" charset="0"/>
              </a:rPr>
              <a:t>hoạt</a:t>
            </a:r>
            <a:r>
              <a:rPr lang="en-US" sz="2000" kern="1200" dirty="0">
                <a:solidFill>
                  <a:srgbClr val="7030A0"/>
                </a:solidFill>
                <a:latin typeface="Arial" panose="020B0604020202020204" pitchFamily="34" charset="0"/>
              </a:rPr>
              <a:t> ban </a:t>
            </a:r>
            <a:r>
              <a:rPr lang="en-US" sz="2000" kern="1200" dirty="0" err="1">
                <a:solidFill>
                  <a:srgbClr val="7030A0"/>
                </a:solidFill>
                <a:latin typeface="Arial" panose="020B0604020202020204" pitchFamily="34" charset="0"/>
              </a:rPr>
              <a:t>hành</a:t>
            </a:r>
            <a:r>
              <a:rPr lang="en-US" sz="2000" kern="1200" dirty="0">
                <a:solidFill>
                  <a:srgbClr val="7030A0"/>
                </a:solidFill>
                <a:latin typeface="Arial" panose="020B0604020202020204" pitchFamily="34" charset="0"/>
              </a:rPr>
              <a:t> (</a:t>
            </a:r>
            <a:r>
              <a:rPr lang="en-US" sz="2000" kern="1200" dirty="0" err="1">
                <a:solidFill>
                  <a:srgbClr val="7030A0"/>
                </a:solidFill>
                <a:latin typeface="Arial" panose="020B0604020202020204" pitchFamily="34" charset="0"/>
              </a:rPr>
              <a:t>Thông</a:t>
            </a:r>
            <a:r>
              <a:rPr lang="en-US" sz="2000" kern="1200" dirty="0">
                <a:solidFill>
                  <a:srgbClr val="7030A0"/>
                </a:solidFill>
                <a:latin typeface="Arial" panose="020B0604020202020204" pitchFamily="34" charset="0"/>
              </a:rPr>
              <a:t> </a:t>
            </a:r>
            <a:r>
              <a:rPr lang="en-US" sz="2000" kern="1200" dirty="0" err="1">
                <a:solidFill>
                  <a:srgbClr val="7030A0"/>
                </a:solidFill>
                <a:latin typeface="Arial" panose="020B0604020202020204" pitchFamily="34" charset="0"/>
              </a:rPr>
              <a:t>tư</a:t>
            </a:r>
            <a:r>
              <a:rPr lang="en-US" sz="2000" kern="1200" dirty="0">
                <a:solidFill>
                  <a:srgbClr val="7030A0"/>
                </a:solidFill>
                <a:latin typeface="Arial" panose="020B0604020202020204" pitchFamily="34" charset="0"/>
              </a:rPr>
              <a:t> </a:t>
            </a:r>
            <a:r>
              <a:rPr lang="en-US" sz="2000" kern="1200" dirty="0" err="1">
                <a:solidFill>
                  <a:srgbClr val="7030A0"/>
                </a:solidFill>
                <a:latin typeface="Arial" panose="020B0604020202020204" pitchFamily="34" charset="0"/>
              </a:rPr>
              <a:t>số</a:t>
            </a:r>
            <a:r>
              <a:rPr lang="en-US" sz="2000" kern="1200" dirty="0">
                <a:solidFill>
                  <a:srgbClr val="7030A0"/>
                </a:solidFill>
                <a:latin typeface="Arial" panose="020B0604020202020204" pitchFamily="34" charset="0"/>
              </a:rPr>
              <a:t> 52/2024/TT-BYT);</a:t>
            </a:r>
          </a:p>
          <a:p>
            <a:pPr marL="800100" indent="-457200" algn="just">
              <a:lnSpc>
                <a:spcPct val="107000"/>
              </a:lnSpc>
              <a:spcBef>
                <a:spcPts val="600"/>
              </a:spcBef>
              <a:spcAft>
                <a:spcPts val="300"/>
              </a:spcAft>
              <a:buClrTx/>
              <a:buFont typeface="+mj-lt"/>
              <a:buAutoNum type="arabicPeriod" startAt="7"/>
            </a:pPr>
            <a:r>
              <a:rPr lang="en-US" sz="2000" kern="1200" dirty="0" err="1">
                <a:solidFill>
                  <a:srgbClr val="7030A0"/>
                </a:solidFill>
                <a:latin typeface="Arial" panose="020B0604020202020204" pitchFamily="34" charset="0"/>
              </a:rPr>
              <a:t>Hướng</a:t>
            </a:r>
            <a:r>
              <a:rPr lang="en-US" sz="2000" kern="1200" dirty="0">
                <a:solidFill>
                  <a:srgbClr val="7030A0"/>
                </a:solidFill>
                <a:latin typeface="Arial" panose="020B0604020202020204" pitchFamily="34" charset="0"/>
              </a:rPr>
              <a:t> </a:t>
            </a:r>
            <a:r>
              <a:rPr lang="en-US" sz="2000" kern="1200" dirty="0" err="1">
                <a:solidFill>
                  <a:srgbClr val="7030A0"/>
                </a:solidFill>
                <a:latin typeface="Arial" panose="020B0604020202020204" pitchFamily="34" charset="0"/>
              </a:rPr>
              <a:t>dẫn</a:t>
            </a:r>
            <a:r>
              <a:rPr lang="en-US" sz="2000" kern="1200" dirty="0">
                <a:solidFill>
                  <a:srgbClr val="7030A0"/>
                </a:solidFill>
                <a:latin typeface="Arial" panose="020B0604020202020204" pitchFamily="34" charset="0"/>
              </a:rPr>
              <a:t> </a:t>
            </a:r>
            <a:r>
              <a:rPr lang="en-US" sz="2000" kern="1200" dirty="0" err="1">
                <a:solidFill>
                  <a:srgbClr val="7030A0"/>
                </a:solidFill>
                <a:latin typeface="Arial" panose="020B0604020202020204" pitchFamily="34" charset="0"/>
              </a:rPr>
              <a:t>việc</a:t>
            </a:r>
            <a:r>
              <a:rPr lang="en-US" sz="2000" kern="1200" dirty="0">
                <a:solidFill>
                  <a:srgbClr val="7030A0"/>
                </a:solidFill>
                <a:latin typeface="Arial" panose="020B0604020202020204" pitchFamily="34" charset="0"/>
              </a:rPr>
              <a:t> </a:t>
            </a:r>
            <a:r>
              <a:rPr lang="en-US" sz="2000" kern="1200" dirty="0" err="1">
                <a:solidFill>
                  <a:srgbClr val="7030A0"/>
                </a:solidFill>
                <a:latin typeface="Arial" panose="020B0604020202020204" pitchFamily="34" charset="0"/>
              </a:rPr>
              <a:t>lập</a:t>
            </a:r>
            <a:r>
              <a:rPr lang="en-US" sz="2000" kern="1200" dirty="0">
                <a:solidFill>
                  <a:srgbClr val="7030A0"/>
                </a:solidFill>
                <a:latin typeface="Arial" panose="020B0604020202020204" pitchFamily="34" charset="0"/>
              </a:rPr>
              <a:t> </a:t>
            </a:r>
            <a:r>
              <a:rPr lang="en-US" sz="2000" kern="1200" dirty="0" err="1">
                <a:solidFill>
                  <a:srgbClr val="7030A0"/>
                </a:solidFill>
                <a:latin typeface="Arial" panose="020B0604020202020204" pitchFamily="34" charset="0"/>
              </a:rPr>
              <a:t>hồ</a:t>
            </a:r>
            <a:r>
              <a:rPr lang="en-US" sz="2000" kern="1200" dirty="0">
                <a:solidFill>
                  <a:srgbClr val="7030A0"/>
                </a:solidFill>
                <a:latin typeface="Arial" panose="020B0604020202020204" pitchFamily="34" charset="0"/>
              </a:rPr>
              <a:t> </a:t>
            </a:r>
            <a:r>
              <a:rPr lang="en-US" sz="2000" kern="1200" dirty="0" err="1">
                <a:solidFill>
                  <a:srgbClr val="7030A0"/>
                </a:solidFill>
                <a:latin typeface="Arial" panose="020B0604020202020204" pitchFamily="34" charset="0"/>
              </a:rPr>
              <a:t>sơ</a:t>
            </a:r>
            <a:r>
              <a:rPr lang="en-US" sz="2000" kern="1200" dirty="0">
                <a:solidFill>
                  <a:srgbClr val="7030A0"/>
                </a:solidFill>
                <a:latin typeface="Arial" panose="020B0604020202020204" pitchFamily="34" charset="0"/>
              </a:rPr>
              <a:t> </a:t>
            </a:r>
            <a:r>
              <a:rPr lang="en-US" sz="2000" kern="1200" dirty="0" err="1">
                <a:solidFill>
                  <a:srgbClr val="7030A0"/>
                </a:solidFill>
                <a:latin typeface="Arial" panose="020B0604020202020204" pitchFamily="34" charset="0"/>
              </a:rPr>
              <a:t>theo</a:t>
            </a:r>
            <a:r>
              <a:rPr lang="en-US" sz="2000" kern="1200" dirty="0">
                <a:solidFill>
                  <a:srgbClr val="7030A0"/>
                </a:solidFill>
                <a:latin typeface="Arial" panose="020B0604020202020204" pitchFamily="34" charset="0"/>
              </a:rPr>
              <a:t> </a:t>
            </a:r>
            <a:r>
              <a:rPr lang="en-US" sz="2000" kern="1200" dirty="0" err="1">
                <a:solidFill>
                  <a:srgbClr val="7030A0"/>
                </a:solidFill>
                <a:latin typeface="Arial" panose="020B0604020202020204" pitchFamily="34" charset="0"/>
              </a:rPr>
              <a:t>dõi</a:t>
            </a:r>
            <a:r>
              <a:rPr lang="en-US" sz="2000" kern="1200" dirty="0">
                <a:solidFill>
                  <a:srgbClr val="7030A0"/>
                </a:solidFill>
                <a:latin typeface="Arial" panose="020B0604020202020204" pitchFamily="34" charset="0"/>
              </a:rPr>
              <a:t> </a:t>
            </a:r>
            <a:r>
              <a:rPr lang="en-US" sz="2000" kern="1200" dirty="0" err="1">
                <a:solidFill>
                  <a:srgbClr val="7030A0"/>
                </a:solidFill>
                <a:latin typeface="Arial" panose="020B0604020202020204" pitchFamily="34" charset="0"/>
              </a:rPr>
              <a:t>sức</a:t>
            </a:r>
            <a:r>
              <a:rPr lang="en-US" sz="2000" kern="1200" dirty="0">
                <a:solidFill>
                  <a:srgbClr val="7030A0"/>
                </a:solidFill>
                <a:latin typeface="Arial" panose="020B0604020202020204" pitchFamily="34" charset="0"/>
              </a:rPr>
              <a:t> </a:t>
            </a:r>
            <a:r>
              <a:rPr lang="en-US" sz="2000" kern="1200" dirty="0" err="1">
                <a:solidFill>
                  <a:srgbClr val="7030A0"/>
                </a:solidFill>
                <a:latin typeface="Arial" panose="020B0604020202020204" pitchFamily="34" charset="0"/>
              </a:rPr>
              <a:t>khỏe</a:t>
            </a:r>
            <a:r>
              <a:rPr lang="en-US" sz="2000" kern="1200" dirty="0">
                <a:solidFill>
                  <a:srgbClr val="7030A0"/>
                </a:solidFill>
                <a:latin typeface="Arial" panose="020B0604020202020204" pitchFamily="34" charset="0"/>
              </a:rPr>
              <a:t>, </a:t>
            </a:r>
            <a:r>
              <a:rPr lang="en-US" sz="2000" kern="1200" dirty="0" err="1">
                <a:solidFill>
                  <a:srgbClr val="7030A0"/>
                </a:solidFill>
                <a:latin typeface="Arial" panose="020B0604020202020204" pitchFamily="34" charset="0"/>
              </a:rPr>
              <a:t>khám</a:t>
            </a:r>
            <a:r>
              <a:rPr lang="en-US" sz="2000" kern="1200" dirty="0">
                <a:solidFill>
                  <a:srgbClr val="7030A0"/>
                </a:solidFill>
                <a:latin typeface="Arial" panose="020B0604020202020204" pitchFamily="34" charset="0"/>
              </a:rPr>
              <a:t> </a:t>
            </a:r>
            <a:r>
              <a:rPr lang="en-US" sz="2000" kern="1200" dirty="0" err="1">
                <a:solidFill>
                  <a:srgbClr val="7030A0"/>
                </a:solidFill>
                <a:latin typeface="Arial" panose="020B0604020202020204" pitchFamily="34" charset="0"/>
              </a:rPr>
              <a:t>sức</a:t>
            </a:r>
            <a:r>
              <a:rPr lang="en-US" sz="2000" kern="1200" dirty="0">
                <a:solidFill>
                  <a:srgbClr val="7030A0"/>
                </a:solidFill>
                <a:latin typeface="Arial" panose="020B0604020202020204" pitchFamily="34" charset="0"/>
              </a:rPr>
              <a:t> </a:t>
            </a:r>
            <a:r>
              <a:rPr lang="en-US" sz="2000" kern="1200" dirty="0" err="1">
                <a:solidFill>
                  <a:srgbClr val="7030A0"/>
                </a:solidFill>
                <a:latin typeface="Arial" panose="020B0604020202020204" pitchFamily="34" charset="0"/>
              </a:rPr>
              <a:t>khỏe</a:t>
            </a:r>
            <a:r>
              <a:rPr lang="en-US" sz="2000" kern="1200" dirty="0">
                <a:solidFill>
                  <a:srgbClr val="7030A0"/>
                </a:solidFill>
                <a:latin typeface="Arial" panose="020B0604020202020204" pitchFamily="34" charset="0"/>
              </a:rPr>
              <a:t> </a:t>
            </a:r>
            <a:r>
              <a:rPr lang="en-US" sz="2000" kern="1200" dirty="0" err="1">
                <a:solidFill>
                  <a:srgbClr val="7030A0"/>
                </a:solidFill>
                <a:latin typeface="Arial" panose="020B0604020202020204" pitchFamily="34" charset="0"/>
              </a:rPr>
              <a:t>định</a:t>
            </a:r>
            <a:r>
              <a:rPr lang="en-US" sz="2000" kern="1200" dirty="0">
                <a:solidFill>
                  <a:srgbClr val="7030A0"/>
                </a:solidFill>
                <a:latin typeface="Arial" panose="020B0604020202020204" pitchFamily="34" charset="0"/>
              </a:rPr>
              <a:t> </a:t>
            </a:r>
            <a:r>
              <a:rPr lang="en-US" sz="2000" kern="1200" dirty="0" err="1">
                <a:solidFill>
                  <a:srgbClr val="7030A0"/>
                </a:solidFill>
                <a:latin typeface="Arial" panose="020B0604020202020204" pitchFamily="34" charset="0"/>
              </a:rPr>
              <a:t>kỳ</a:t>
            </a:r>
            <a:r>
              <a:rPr lang="en-US" sz="2000" kern="1200" dirty="0">
                <a:solidFill>
                  <a:srgbClr val="7030A0"/>
                </a:solidFill>
                <a:latin typeface="Arial" panose="020B0604020202020204" pitchFamily="34" charset="0"/>
              </a:rPr>
              <a:t> </a:t>
            </a:r>
            <a:r>
              <a:rPr lang="en-US" sz="2000" kern="1200" dirty="0" err="1">
                <a:solidFill>
                  <a:srgbClr val="7030A0"/>
                </a:solidFill>
                <a:latin typeface="Arial" panose="020B0604020202020204" pitchFamily="34" charset="0"/>
              </a:rPr>
              <a:t>theo</a:t>
            </a:r>
            <a:r>
              <a:rPr lang="en-US" sz="2000" kern="1200" dirty="0">
                <a:solidFill>
                  <a:srgbClr val="7030A0"/>
                </a:solidFill>
                <a:latin typeface="Arial" panose="020B0604020202020204" pitchFamily="34" charset="0"/>
              </a:rPr>
              <a:t> </a:t>
            </a:r>
            <a:r>
              <a:rPr lang="en-US" sz="2000" kern="1200" dirty="0" err="1">
                <a:solidFill>
                  <a:srgbClr val="7030A0"/>
                </a:solidFill>
                <a:latin typeface="Arial" panose="020B0604020202020204" pitchFamily="34" charset="0"/>
              </a:rPr>
              <a:t>độ</a:t>
            </a:r>
            <a:r>
              <a:rPr lang="en-US" sz="2000" kern="1200" dirty="0">
                <a:solidFill>
                  <a:srgbClr val="7030A0"/>
                </a:solidFill>
                <a:latin typeface="Arial" panose="020B0604020202020204" pitchFamily="34" charset="0"/>
              </a:rPr>
              <a:t> </a:t>
            </a:r>
            <a:r>
              <a:rPr lang="en-US" sz="2000" kern="1200" dirty="0" err="1">
                <a:solidFill>
                  <a:srgbClr val="7030A0"/>
                </a:solidFill>
                <a:latin typeface="Arial" panose="020B0604020202020204" pitchFamily="34" charset="0"/>
              </a:rPr>
              <a:t>tuổi</a:t>
            </a:r>
            <a:r>
              <a:rPr lang="en-US" sz="2000" kern="1200" dirty="0">
                <a:solidFill>
                  <a:srgbClr val="7030A0"/>
                </a:solidFill>
                <a:latin typeface="Arial" panose="020B0604020202020204" pitchFamily="34" charset="0"/>
              </a:rPr>
              <a:t> </a:t>
            </a:r>
            <a:r>
              <a:rPr lang="en-US" sz="2000" kern="1200" dirty="0" err="1">
                <a:solidFill>
                  <a:srgbClr val="7030A0"/>
                </a:solidFill>
                <a:latin typeface="Arial" panose="020B0604020202020204" pitchFamily="34" charset="0"/>
              </a:rPr>
              <a:t>cho</a:t>
            </a:r>
            <a:r>
              <a:rPr lang="en-US" sz="2000" kern="1200" dirty="0">
                <a:solidFill>
                  <a:srgbClr val="7030A0"/>
                </a:solidFill>
                <a:latin typeface="Arial" panose="020B0604020202020204" pitchFamily="34" charset="0"/>
              </a:rPr>
              <a:t> </a:t>
            </a:r>
            <a:r>
              <a:rPr lang="en-US" sz="2000" kern="1200" dirty="0" err="1">
                <a:solidFill>
                  <a:srgbClr val="7030A0"/>
                </a:solidFill>
                <a:latin typeface="Arial" panose="020B0604020202020204" pitchFamily="34" charset="0"/>
              </a:rPr>
              <a:t>trẻ</a:t>
            </a:r>
            <a:r>
              <a:rPr lang="en-US" sz="2000" kern="1200" dirty="0">
                <a:solidFill>
                  <a:srgbClr val="7030A0"/>
                </a:solidFill>
                <a:latin typeface="Arial" panose="020B0604020202020204" pitchFamily="34" charset="0"/>
              </a:rPr>
              <a:t> </a:t>
            </a:r>
            <a:r>
              <a:rPr lang="en-US" sz="2000" kern="1200" dirty="0" err="1">
                <a:solidFill>
                  <a:srgbClr val="7030A0"/>
                </a:solidFill>
                <a:latin typeface="Arial" panose="020B0604020202020204" pitchFamily="34" charset="0"/>
              </a:rPr>
              <a:t>em</a:t>
            </a:r>
            <a:r>
              <a:rPr lang="en-US" sz="2000" kern="1200" dirty="0">
                <a:solidFill>
                  <a:srgbClr val="7030A0"/>
                </a:solidFill>
                <a:latin typeface="Arial" panose="020B0604020202020204" pitchFamily="34" charset="0"/>
              </a:rPr>
              <a:t>; </a:t>
            </a:r>
            <a:r>
              <a:rPr lang="en-US" sz="2000" kern="1200" dirty="0" err="1">
                <a:solidFill>
                  <a:srgbClr val="7030A0"/>
                </a:solidFill>
                <a:latin typeface="Arial" panose="020B0604020202020204" pitchFamily="34" charset="0"/>
              </a:rPr>
              <a:t>tư</a:t>
            </a:r>
            <a:r>
              <a:rPr lang="en-US" sz="2000" kern="1200" dirty="0">
                <a:solidFill>
                  <a:srgbClr val="7030A0"/>
                </a:solidFill>
                <a:latin typeface="Arial" panose="020B0604020202020204" pitchFamily="34" charset="0"/>
              </a:rPr>
              <a:t> </a:t>
            </a:r>
            <a:r>
              <a:rPr lang="en-US" sz="2000" kern="1200" dirty="0" err="1">
                <a:solidFill>
                  <a:srgbClr val="7030A0"/>
                </a:solidFill>
                <a:latin typeface="Arial" panose="020B0604020202020204" pitchFamily="34" charset="0"/>
              </a:rPr>
              <a:t>vấn</a:t>
            </a:r>
            <a:r>
              <a:rPr lang="en-US" sz="2000" kern="1200" dirty="0">
                <a:solidFill>
                  <a:srgbClr val="7030A0"/>
                </a:solidFill>
                <a:latin typeface="Arial" panose="020B0604020202020204" pitchFamily="34" charset="0"/>
              </a:rPr>
              <a:t> </a:t>
            </a:r>
            <a:r>
              <a:rPr lang="en-US" sz="2000" kern="1200" dirty="0" err="1">
                <a:solidFill>
                  <a:srgbClr val="7030A0"/>
                </a:solidFill>
                <a:latin typeface="Arial" panose="020B0604020202020204" pitchFamily="34" charset="0"/>
              </a:rPr>
              <a:t>chăm</a:t>
            </a:r>
            <a:r>
              <a:rPr lang="en-US" sz="2000" kern="1200" dirty="0">
                <a:solidFill>
                  <a:srgbClr val="7030A0"/>
                </a:solidFill>
                <a:latin typeface="Arial" panose="020B0604020202020204" pitchFamily="34" charset="0"/>
              </a:rPr>
              <a:t> </a:t>
            </a:r>
            <a:r>
              <a:rPr lang="en-US" sz="2000" kern="1200" dirty="0" err="1">
                <a:solidFill>
                  <a:srgbClr val="7030A0"/>
                </a:solidFill>
                <a:latin typeface="Arial" panose="020B0604020202020204" pitchFamily="34" charset="0"/>
              </a:rPr>
              <a:t>sóc</a:t>
            </a:r>
            <a:r>
              <a:rPr lang="en-US" sz="2000" kern="1200" dirty="0">
                <a:solidFill>
                  <a:srgbClr val="7030A0"/>
                </a:solidFill>
                <a:latin typeface="Arial" panose="020B0604020202020204" pitchFamily="34" charset="0"/>
              </a:rPr>
              <a:t> </a:t>
            </a:r>
            <a:r>
              <a:rPr lang="en-US" sz="2000" kern="1200" dirty="0" err="1">
                <a:solidFill>
                  <a:srgbClr val="7030A0"/>
                </a:solidFill>
                <a:latin typeface="Arial" panose="020B0604020202020204" pitchFamily="34" charset="0"/>
              </a:rPr>
              <a:t>sức</a:t>
            </a:r>
            <a:r>
              <a:rPr lang="en-US" sz="2000" kern="1200" dirty="0">
                <a:solidFill>
                  <a:srgbClr val="7030A0"/>
                </a:solidFill>
                <a:latin typeface="Arial" panose="020B0604020202020204" pitchFamily="34" charset="0"/>
              </a:rPr>
              <a:t> </a:t>
            </a:r>
            <a:r>
              <a:rPr lang="en-US" sz="2000" kern="1200" dirty="0" err="1">
                <a:solidFill>
                  <a:srgbClr val="7030A0"/>
                </a:solidFill>
                <a:latin typeface="Arial" panose="020B0604020202020204" pitchFamily="34" charset="0"/>
              </a:rPr>
              <a:t>khỏe</a:t>
            </a:r>
            <a:r>
              <a:rPr lang="en-US" sz="2000" kern="1200" dirty="0">
                <a:solidFill>
                  <a:srgbClr val="7030A0"/>
                </a:solidFill>
                <a:latin typeface="Arial" panose="020B0604020202020204" pitchFamily="34" charset="0"/>
              </a:rPr>
              <a:t> </a:t>
            </a:r>
            <a:r>
              <a:rPr lang="en-US" sz="2000" kern="1200" dirty="0" err="1">
                <a:solidFill>
                  <a:srgbClr val="7030A0"/>
                </a:solidFill>
                <a:latin typeface="Arial" panose="020B0604020202020204" pitchFamily="34" charset="0"/>
              </a:rPr>
              <a:t>và</a:t>
            </a:r>
            <a:r>
              <a:rPr lang="en-US" sz="2000" kern="1200" dirty="0">
                <a:solidFill>
                  <a:srgbClr val="7030A0"/>
                </a:solidFill>
                <a:latin typeface="Arial" panose="020B0604020202020204" pitchFamily="34" charset="0"/>
              </a:rPr>
              <a:t> </a:t>
            </a:r>
            <a:r>
              <a:rPr lang="en-US" sz="2000" kern="1200" dirty="0" err="1">
                <a:solidFill>
                  <a:srgbClr val="7030A0"/>
                </a:solidFill>
                <a:latin typeface="Arial" panose="020B0604020202020204" pitchFamily="34" charset="0"/>
              </a:rPr>
              <a:t>dinh</a:t>
            </a:r>
            <a:r>
              <a:rPr lang="en-US" sz="2000" kern="1200" dirty="0">
                <a:solidFill>
                  <a:srgbClr val="7030A0"/>
                </a:solidFill>
                <a:latin typeface="Arial" panose="020B0604020202020204" pitchFamily="34" charset="0"/>
              </a:rPr>
              <a:t> </a:t>
            </a:r>
            <a:r>
              <a:rPr lang="en-US" sz="2000" kern="1200" dirty="0" err="1">
                <a:solidFill>
                  <a:srgbClr val="7030A0"/>
                </a:solidFill>
                <a:latin typeface="Arial" panose="020B0604020202020204" pitchFamily="34" charset="0"/>
              </a:rPr>
              <a:t>dưỡng</a:t>
            </a:r>
            <a:r>
              <a:rPr lang="en-US" sz="2000" kern="1200" dirty="0">
                <a:solidFill>
                  <a:srgbClr val="7030A0"/>
                </a:solidFill>
                <a:latin typeface="Arial" panose="020B0604020202020204" pitchFamily="34" charset="0"/>
              </a:rPr>
              <a:t> (</a:t>
            </a:r>
            <a:r>
              <a:rPr lang="en-US" sz="2000" kern="1200" dirty="0" err="1">
                <a:solidFill>
                  <a:srgbClr val="7030A0"/>
                </a:solidFill>
                <a:latin typeface="Arial" panose="020B0604020202020204" pitchFamily="34" charset="0"/>
              </a:rPr>
              <a:t>Thông</a:t>
            </a:r>
            <a:r>
              <a:rPr lang="en-US" sz="2000" kern="1200" dirty="0">
                <a:solidFill>
                  <a:srgbClr val="7030A0"/>
                </a:solidFill>
                <a:latin typeface="Arial" panose="020B0604020202020204" pitchFamily="34" charset="0"/>
              </a:rPr>
              <a:t> </a:t>
            </a:r>
            <a:r>
              <a:rPr lang="en-US" sz="2000" kern="1200" dirty="0" err="1">
                <a:solidFill>
                  <a:srgbClr val="7030A0"/>
                </a:solidFill>
                <a:latin typeface="Arial" panose="020B0604020202020204" pitchFamily="34" charset="0"/>
              </a:rPr>
              <a:t>tư</a:t>
            </a:r>
            <a:r>
              <a:rPr lang="en-US" sz="2000" kern="1200" dirty="0">
                <a:solidFill>
                  <a:srgbClr val="7030A0"/>
                </a:solidFill>
                <a:latin typeface="Arial" panose="020B0604020202020204" pitchFamily="34" charset="0"/>
              </a:rPr>
              <a:t> </a:t>
            </a:r>
            <a:r>
              <a:rPr lang="en-US" sz="2000" kern="1200" dirty="0" err="1">
                <a:solidFill>
                  <a:srgbClr val="7030A0"/>
                </a:solidFill>
                <a:latin typeface="Arial" panose="020B0604020202020204" pitchFamily="34" charset="0"/>
              </a:rPr>
              <a:t>số</a:t>
            </a:r>
            <a:r>
              <a:rPr lang="en-US" sz="2000" kern="1200" dirty="0">
                <a:solidFill>
                  <a:srgbClr val="7030A0"/>
                </a:solidFill>
                <a:latin typeface="Arial" panose="020B0604020202020204" pitchFamily="34" charset="0"/>
              </a:rPr>
              <a:t> 23/2017/TT-BYT);</a:t>
            </a:r>
          </a:p>
          <a:p>
            <a:pPr marL="800100" indent="-457200" algn="just">
              <a:lnSpc>
                <a:spcPct val="107000"/>
              </a:lnSpc>
              <a:spcBef>
                <a:spcPts val="600"/>
              </a:spcBef>
              <a:spcAft>
                <a:spcPts val="300"/>
              </a:spcAft>
              <a:buClrTx/>
              <a:buFont typeface="+mj-lt"/>
              <a:buAutoNum type="arabicPeriod" startAt="7"/>
            </a:pPr>
            <a:r>
              <a:rPr lang="en-US" sz="2000" kern="1200" dirty="0" err="1">
                <a:solidFill>
                  <a:srgbClr val="7030A0"/>
                </a:solidFill>
                <a:latin typeface="Arial" panose="020B0604020202020204" pitchFamily="34" charset="0"/>
              </a:rPr>
              <a:t>Quy</a:t>
            </a:r>
            <a:r>
              <a:rPr lang="en-US" sz="2000" kern="1200" dirty="0">
                <a:solidFill>
                  <a:srgbClr val="7030A0"/>
                </a:solidFill>
                <a:latin typeface="Arial" panose="020B0604020202020204" pitchFamily="34" charset="0"/>
              </a:rPr>
              <a:t> </a:t>
            </a:r>
            <a:r>
              <a:rPr lang="en-US" sz="2000" kern="1200" dirty="0" err="1">
                <a:solidFill>
                  <a:srgbClr val="7030A0"/>
                </a:solidFill>
                <a:latin typeface="Arial" panose="020B0604020202020204" pitchFamily="34" charset="0"/>
              </a:rPr>
              <a:t>chuẩn</a:t>
            </a:r>
            <a:r>
              <a:rPr lang="en-US" sz="2000" kern="1200" dirty="0">
                <a:solidFill>
                  <a:srgbClr val="7030A0"/>
                </a:solidFill>
                <a:latin typeface="Arial" panose="020B0604020202020204" pitchFamily="34" charset="0"/>
              </a:rPr>
              <a:t> </a:t>
            </a:r>
            <a:r>
              <a:rPr lang="en-US" sz="2000" kern="1200" dirty="0" err="1">
                <a:solidFill>
                  <a:srgbClr val="7030A0"/>
                </a:solidFill>
                <a:latin typeface="Arial" panose="020B0604020202020204" pitchFamily="34" charset="0"/>
              </a:rPr>
              <a:t>kỹ</a:t>
            </a:r>
            <a:r>
              <a:rPr lang="en-US" sz="2000" kern="1200" dirty="0">
                <a:solidFill>
                  <a:srgbClr val="7030A0"/>
                </a:solidFill>
                <a:latin typeface="Arial" panose="020B0604020202020204" pitchFamily="34" charset="0"/>
              </a:rPr>
              <a:t> </a:t>
            </a:r>
            <a:r>
              <a:rPr lang="en-US" sz="2000" kern="1200" dirty="0" err="1">
                <a:solidFill>
                  <a:srgbClr val="7030A0"/>
                </a:solidFill>
                <a:latin typeface="Arial" panose="020B0604020202020204" pitchFamily="34" charset="0"/>
              </a:rPr>
              <a:t>thuật</a:t>
            </a:r>
            <a:r>
              <a:rPr lang="en-US" sz="2000" kern="1200" dirty="0">
                <a:solidFill>
                  <a:srgbClr val="7030A0"/>
                </a:solidFill>
                <a:latin typeface="Arial" panose="020B0604020202020204" pitchFamily="34" charset="0"/>
              </a:rPr>
              <a:t> </a:t>
            </a:r>
            <a:r>
              <a:rPr lang="en-US" sz="2000" kern="1200" dirty="0" err="1">
                <a:solidFill>
                  <a:srgbClr val="7030A0"/>
                </a:solidFill>
                <a:latin typeface="Arial" panose="020B0604020202020204" pitchFamily="34" charset="0"/>
              </a:rPr>
              <a:t>quốc</a:t>
            </a:r>
            <a:r>
              <a:rPr lang="en-US" sz="2000" kern="1200" dirty="0">
                <a:solidFill>
                  <a:srgbClr val="7030A0"/>
                </a:solidFill>
                <a:latin typeface="Arial" panose="020B0604020202020204" pitchFamily="34" charset="0"/>
              </a:rPr>
              <a:t> </a:t>
            </a:r>
            <a:r>
              <a:rPr lang="en-US" sz="2000" kern="1200" dirty="0" err="1">
                <a:solidFill>
                  <a:srgbClr val="7030A0"/>
                </a:solidFill>
                <a:latin typeface="Arial" panose="020B0604020202020204" pitchFamily="34" charset="0"/>
              </a:rPr>
              <a:t>gia</a:t>
            </a:r>
            <a:r>
              <a:rPr lang="en-US" sz="2000" kern="1200" dirty="0">
                <a:solidFill>
                  <a:srgbClr val="7030A0"/>
                </a:solidFill>
                <a:latin typeface="Arial" panose="020B0604020202020204" pitchFamily="34" charset="0"/>
              </a:rPr>
              <a:t> </a:t>
            </a:r>
            <a:r>
              <a:rPr lang="en-US" sz="2000" kern="1200" dirty="0" err="1">
                <a:solidFill>
                  <a:srgbClr val="7030A0"/>
                </a:solidFill>
                <a:latin typeface="Arial" panose="020B0604020202020204" pitchFamily="34" charset="0"/>
              </a:rPr>
              <a:t>đối</a:t>
            </a:r>
            <a:r>
              <a:rPr lang="en-US" sz="2000" kern="1200" dirty="0">
                <a:solidFill>
                  <a:srgbClr val="7030A0"/>
                </a:solidFill>
                <a:latin typeface="Arial" panose="020B0604020202020204" pitchFamily="34" charset="0"/>
              </a:rPr>
              <a:t> </a:t>
            </a:r>
            <a:r>
              <a:rPr lang="en-US" sz="2000" kern="1200" dirty="0" err="1">
                <a:solidFill>
                  <a:srgbClr val="7030A0"/>
                </a:solidFill>
                <a:latin typeface="Arial" panose="020B0604020202020204" pitchFamily="34" charset="0"/>
              </a:rPr>
              <a:t>với</a:t>
            </a:r>
            <a:r>
              <a:rPr lang="en-US" sz="2000" kern="1200" dirty="0">
                <a:solidFill>
                  <a:srgbClr val="7030A0"/>
                </a:solidFill>
                <a:latin typeface="Arial" panose="020B0604020202020204" pitchFamily="34" charset="0"/>
              </a:rPr>
              <a:t> </a:t>
            </a:r>
            <a:r>
              <a:rPr lang="en-US" sz="2000" kern="1200" dirty="0" err="1">
                <a:solidFill>
                  <a:srgbClr val="7030A0"/>
                </a:solidFill>
                <a:latin typeface="Arial" panose="020B0604020202020204" pitchFamily="34" charset="0"/>
              </a:rPr>
              <a:t>nước</a:t>
            </a:r>
            <a:r>
              <a:rPr lang="en-US" sz="2000" kern="1200" dirty="0">
                <a:solidFill>
                  <a:srgbClr val="7030A0"/>
                </a:solidFill>
                <a:latin typeface="Arial" panose="020B0604020202020204" pitchFamily="34" charset="0"/>
              </a:rPr>
              <a:t> </a:t>
            </a:r>
            <a:r>
              <a:rPr lang="en-US" sz="2000" kern="1200" dirty="0" err="1">
                <a:solidFill>
                  <a:srgbClr val="7030A0"/>
                </a:solidFill>
                <a:latin typeface="Arial" panose="020B0604020202020204" pitchFamily="34" charset="0"/>
              </a:rPr>
              <a:t>khoáng</a:t>
            </a:r>
            <a:r>
              <a:rPr lang="en-US" sz="2000" kern="1200" dirty="0">
                <a:solidFill>
                  <a:srgbClr val="7030A0"/>
                </a:solidFill>
                <a:latin typeface="Arial" panose="020B0604020202020204" pitchFamily="34" charset="0"/>
              </a:rPr>
              <a:t> </a:t>
            </a:r>
            <a:r>
              <a:rPr lang="en-US" sz="2000" kern="1200" dirty="0" err="1">
                <a:solidFill>
                  <a:srgbClr val="7030A0"/>
                </a:solidFill>
                <a:latin typeface="Arial" panose="020B0604020202020204" pitchFamily="34" charset="0"/>
              </a:rPr>
              <a:t>thiên</a:t>
            </a:r>
            <a:r>
              <a:rPr lang="en-US" sz="2000" kern="1200" dirty="0">
                <a:solidFill>
                  <a:srgbClr val="7030A0"/>
                </a:solidFill>
                <a:latin typeface="Arial" panose="020B0604020202020204" pitchFamily="34" charset="0"/>
              </a:rPr>
              <a:t> </a:t>
            </a:r>
            <a:r>
              <a:rPr lang="en-US" sz="2000" kern="1200" dirty="0" err="1">
                <a:solidFill>
                  <a:srgbClr val="7030A0"/>
                </a:solidFill>
                <a:latin typeface="Arial" panose="020B0604020202020204" pitchFamily="34" charset="0"/>
              </a:rPr>
              <a:t>nhiên</a:t>
            </a:r>
            <a:r>
              <a:rPr lang="en-US" sz="2000" kern="1200" dirty="0">
                <a:solidFill>
                  <a:srgbClr val="7030A0"/>
                </a:solidFill>
                <a:latin typeface="Arial" panose="020B0604020202020204" pitchFamily="34" charset="0"/>
              </a:rPr>
              <a:t> </a:t>
            </a:r>
            <a:r>
              <a:rPr lang="en-US" sz="2000" kern="1200" dirty="0" err="1">
                <a:solidFill>
                  <a:srgbClr val="7030A0"/>
                </a:solidFill>
                <a:latin typeface="Arial" panose="020B0604020202020204" pitchFamily="34" charset="0"/>
              </a:rPr>
              <a:t>và</a:t>
            </a:r>
            <a:r>
              <a:rPr lang="en-US" sz="2000" kern="1200" dirty="0">
                <a:solidFill>
                  <a:srgbClr val="7030A0"/>
                </a:solidFill>
                <a:latin typeface="Arial" panose="020B0604020202020204" pitchFamily="34" charset="0"/>
              </a:rPr>
              <a:t> </a:t>
            </a:r>
            <a:r>
              <a:rPr lang="en-US" sz="2000" kern="1200" dirty="0" err="1">
                <a:solidFill>
                  <a:srgbClr val="7030A0"/>
                </a:solidFill>
                <a:latin typeface="Arial" panose="020B0604020202020204" pitchFamily="34" charset="0"/>
              </a:rPr>
              <a:t>nước</a:t>
            </a:r>
            <a:r>
              <a:rPr lang="en-US" sz="2000" kern="1200" dirty="0">
                <a:solidFill>
                  <a:srgbClr val="7030A0"/>
                </a:solidFill>
                <a:latin typeface="Arial" panose="020B0604020202020204" pitchFamily="34" charset="0"/>
              </a:rPr>
              <a:t> </a:t>
            </a:r>
            <a:r>
              <a:rPr lang="en-US" sz="2000" kern="1200" dirty="0" err="1">
                <a:solidFill>
                  <a:srgbClr val="7030A0"/>
                </a:solidFill>
                <a:latin typeface="Arial" panose="020B0604020202020204" pitchFamily="34" charset="0"/>
              </a:rPr>
              <a:t>uống</a:t>
            </a:r>
            <a:r>
              <a:rPr lang="en-US" sz="2000" kern="1200" dirty="0">
                <a:solidFill>
                  <a:srgbClr val="7030A0"/>
                </a:solidFill>
                <a:latin typeface="Arial" panose="020B0604020202020204" pitchFamily="34" charset="0"/>
              </a:rPr>
              <a:t> </a:t>
            </a:r>
            <a:r>
              <a:rPr lang="en-US" sz="2000" kern="1200" dirty="0" err="1">
                <a:solidFill>
                  <a:srgbClr val="7030A0"/>
                </a:solidFill>
                <a:latin typeface="Arial" panose="020B0604020202020204" pitchFamily="34" charset="0"/>
              </a:rPr>
              <a:t>đóng</a:t>
            </a:r>
            <a:r>
              <a:rPr lang="en-US" sz="2000" kern="1200" dirty="0">
                <a:solidFill>
                  <a:srgbClr val="7030A0"/>
                </a:solidFill>
                <a:latin typeface="Arial" panose="020B0604020202020204" pitchFamily="34" charset="0"/>
              </a:rPr>
              <a:t> chai (</a:t>
            </a:r>
            <a:r>
              <a:rPr lang="en-US" sz="2000" kern="1200" dirty="0" err="1">
                <a:solidFill>
                  <a:srgbClr val="7030A0"/>
                </a:solidFill>
                <a:latin typeface="Arial" panose="020B0604020202020204" pitchFamily="34" charset="0"/>
              </a:rPr>
              <a:t>Thông</a:t>
            </a:r>
            <a:r>
              <a:rPr lang="en-US" sz="2000" kern="1200" dirty="0">
                <a:solidFill>
                  <a:srgbClr val="7030A0"/>
                </a:solidFill>
                <a:latin typeface="Arial" panose="020B0604020202020204" pitchFamily="34" charset="0"/>
              </a:rPr>
              <a:t> </a:t>
            </a:r>
            <a:r>
              <a:rPr lang="en-US" sz="2000" kern="1200" dirty="0" err="1">
                <a:solidFill>
                  <a:srgbClr val="7030A0"/>
                </a:solidFill>
                <a:latin typeface="Arial" panose="020B0604020202020204" pitchFamily="34" charset="0"/>
              </a:rPr>
              <a:t>tư</a:t>
            </a:r>
            <a:r>
              <a:rPr lang="en-US" sz="2000" kern="1200" dirty="0">
                <a:solidFill>
                  <a:srgbClr val="7030A0"/>
                </a:solidFill>
                <a:latin typeface="Arial" panose="020B0604020202020204" pitchFamily="34" charset="0"/>
              </a:rPr>
              <a:t> </a:t>
            </a:r>
            <a:r>
              <a:rPr lang="en-US" sz="2000" kern="1200" dirty="0" err="1">
                <a:solidFill>
                  <a:srgbClr val="7030A0"/>
                </a:solidFill>
                <a:latin typeface="Arial" panose="020B0604020202020204" pitchFamily="34" charset="0"/>
              </a:rPr>
              <a:t>số</a:t>
            </a:r>
            <a:r>
              <a:rPr lang="en-US" sz="2000" kern="1200" dirty="0">
                <a:solidFill>
                  <a:srgbClr val="7030A0"/>
                </a:solidFill>
                <a:latin typeface="Arial" panose="020B0604020202020204" pitchFamily="34" charset="0"/>
              </a:rPr>
              <a:t> 34/2010/TT-BYT).</a:t>
            </a:r>
          </a:p>
          <a:p>
            <a:endParaRPr lang="en-US" sz="2000" dirty="0">
              <a:solidFill>
                <a:srgbClr val="7030A0"/>
              </a:solidFill>
            </a:endParaRPr>
          </a:p>
        </p:txBody>
      </p:sp>
      <p:sp>
        <p:nvSpPr>
          <p:cNvPr id="4" name="Title 1">
            <a:extLst>
              <a:ext uri="{FF2B5EF4-FFF2-40B4-BE49-F238E27FC236}">
                <a16:creationId xmlns:a16="http://schemas.microsoft.com/office/drawing/2014/main" id="{D563321D-8F74-41CE-A122-4AE9026FF807}"/>
              </a:ext>
            </a:extLst>
          </p:cNvPr>
          <p:cNvSpPr>
            <a:spLocks noGrp="1"/>
          </p:cNvSpPr>
          <p:nvPr>
            <p:ph type="title"/>
          </p:nvPr>
        </p:nvSpPr>
        <p:spPr>
          <a:xfrm>
            <a:off x="609600" y="228600"/>
            <a:ext cx="7856538" cy="1143000"/>
          </a:xfrm>
        </p:spPr>
        <p:txBody>
          <a:bodyPr/>
          <a:lstStyle/>
          <a:p>
            <a:r>
              <a:rPr lang="en-US" sz="2800" kern="1200" dirty="0">
                <a:solidFill>
                  <a:schemeClr val="bg1"/>
                </a:solidFill>
                <a:latin typeface="Arial" panose="020B0604020202020204" pitchFamily="34" charset="0"/>
                <a:ea typeface="+mn-ea"/>
                <a:cs typeface="+mn-cs"/>
              </a:rPr>
              <a:t>3. CĂN CỨ THỰC HIỆN</a:t>
            </a:r>
          </a:p>
        </p:txBody>
      </p:sp>
    </p:spTree>
    <p:extLst>
      <p:ext uri="{BB962C8B-B14F-4D97-AF65-F5344CB8AC3E}">
        <p14:creationId xmlns:p14="http://schemas.microsoft.com/office/powerpoint/2010/main" val="22393264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28600" y="990600"/>
            <a:ext cx="8750300" cy="1752600"/>
          </a:xfrm>
        </p:spPr>
        <p:txBody>
          <a:bodyPr>
            <a:noAutofit/>
          </a:bodyPr>
          <a:lstStyle/>
          <a:p>
            <a:pPr>
              <a:lnSpc>
                <a:spcPct val="115000"/>
              </a:lnSpc>
              <a:spcBef>
                <a:spcPts val="600"/>
              </a:spcBef>
              <a:spcAft>
                <a:spcPts val="300"/>
              </a:spcAft>
            </a:pPr>
            <a:r>
              <a:rPr lang="en-US" sz="3600" b="1" dirty="0">
                <a:solidFill>
                  <a:srgbClr val="66FFFF"/>
                </a:solidFill>
                <a:latin typeface="Times New Roman" panose="02020603050405020304" pitchFamily="18" charset="0"/>
                <a:ea typeface="Arial" panose="020B0604020202020204" pitchFamily="34" charset="0"/>
                <a:cs typeface="Times New Roman" panose="02020603050405020304" pitchFamily="18" charset="0"/>
              </a:rPr>
              <a:t>THÔNG T</a:t>
            </a:r>
            <a:r>
              <a:rPr lang="vi-VN" sz="3600" b="1" dirty="0">
                <a:solidFill>
                  <a:srgbClr val="66FFFF"/>
                </a:solidFill>
                <a:latin typeface="Times New Roman" panose="02020603050405020304" pitchFamily="18" charset="0"/>
                <a:ea typeface="Arial" panose="020B0604020202020204" pitchFamily="34" charset="0"/>
                <a:cs typeface="Times New Roman" panose="02020603050405020304" pitchFamily="18" charset="0"/>
              </a:rPr>
              <a:t>Ư</a:t>
            </a:r>
            <a:r>
              <a:rPr lang="en-US" sz="3600" b="1" dirty="0">
                <a:solidFill>
                  <a:srgbClr val="66FFFF"/>
                </a:solidFill>
                <a:latin typeface="Times New Roman" panose="02020603050405020304" pitchFamily="18" charset="0"/>
                <a:ea typeface="Arial" panose="020B0604020202020204" pitchFamily="34" charset="0"/>
                <a:cs typeface="Times New Roman" panose="02020603050405020304" pitchFamily="18" charset="0"/>
              </a:rPr>
              <a:t> SỐ 28/2023/TT-BYT </a:t>
            </a:r>
          </a:p>
        </p:txBody>
      </p:sp>
      <p:sp>
        <p:nvSpPr>
          <p:cNvPr id="5" name="AutoShape 2" descr="National University of Laos"/>
          <p:cNvSpPr>
            <a:spLocks noChangeAspect="1" noChangeArrowheads="1"/>
          </p:cNvSpPr>
          <p:nvPr/>
        </p:nvSpPr>
        <p:spPr bwMode="auto">
          <a:xfrm>
            <a:off x="0" y="-136525"/>
            <a:ext cx="685800" cy="685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a:blip r:embed="rId3"/>
          <a:stretch>
            <a:fillRect/>
          </a:stretch>
        </p:blipFill>
        <p:spPr>
          <a:xfrm>
            <a:off x="4571999" y="3541889"/>
            <a:ext cx="4555067" cy="3047619"/>
          </a:xfrm>
          <a:prstGeom prst="rect">
            <a:avLst/>
          </a:prstGeom>
        </p:spPr>
      </p:pic>
      <p:pic>
        <p:nvPicPr>
          <p:cNvPr id="6" name="Picture 5"/>
          <p:cNvPicPr>
            <a:picLocks noChangeAspect="1"/>
          </p:cNvPicPr>
          <p:nvPr/>
        </p:nvPicPr>
        <p:blipFill>
          <a:blip r:embed="rId4"/>
          <a:stretch>
            <a:fillRect/>
          </a:stretch>
        </p:blipFill>
        <p:spPr>
          <a:xfrm>
            <a:off x="33867" y="3541888"/>
            <a:ext cx="4538132" cy="3070197"/>
          </a:xfrm>
          <a:prstGeom prst="rect">
            <a:avLst/>
          </a:prstGeom>
        </p:spPr>
      </p:pic>
    </p:spTree>
    <p:extLst>
      <p:ext uri="{BB962C8B-B14F-4D97-AF65-F5344CB8AC3E}">
        <p14:creationId xmlns:p14="http://schemas.microsoft.com/office/powerpoint/2010/main" val="12043724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5EE6A36-791C-4527-8C85-08F860FEDAB9}"/>
              </a:ext>
            </a:extLst>
          </p:cNvPr>
          <p:cNvSpPr>
            <a:spLocks noChangeArrowheads="1"/>
          </p:cNvSpPr>
          <p:nvPr/>
        </p:nvSpPr>
        <p:spPr bwMode="auto">
          <a:xfrm>
            <a:off x="0" y="457200"/>
            <a:ext cx="9144000" cy="876300"/>
          </a:xfrm>
          <a:prstGeom prst="rect">
            <a:avLst/>
          </a:prstGeom>
          <a:solidFill>
            <a:srgbClr val="5F0500"/>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34290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THÔNG TƯ SỐ 28/2023/TT-BYT</a:t>
            </a:r>
            <a:endParaRPr kumimoji="0" lang="nl-NL" sz="24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Content Placeholder 2"/>
          <p:cNvSpPr>
            <a:spLocks noGrp="1"/>
          </p:cNvSpPr>
          <p:nvPr>
            <p:ph idx="1"/>
          </p:nvPr>
        </p:nvSpPr>
        <p:spPr>
          <a:xfrm>
            <a:off x="258817" y="1676400"/>
            <a:ext cx="8626366" cy="5638800"/>
          </a:xfrm>
        </p:spPr>
        <p:txBody>
          <a:bodyPr>
            <a:normAutofit/>
          </a:bodyPr>
          <a:lstStyle/>
          <a:p>
            <a:pPr indent="0" algn="just">
              <a:lnSpc>
                <a:spcPct val="107000"/>
              </a:lnSpc>
              <a:spcBef>
                <a:spcPts val="600"/>
              </a:spcBef>
              <a:spcAft>
                <a:spcPts val="300"/>
              </a:spcAft>
              <a:buNone/>
            </a:pPr>
            <a:r>
              <a:rPr lang="pt-BR" sz="2400" b="1" spc="-30" dirty="0">
                <a:solidFill>
                  <a:srgbClr val="000000"/>
                </a:solidFill>
                <a:latin typeface="Times New Roman" panose="02020603050405020304" pitchFamily="18" charset="0"/>
                <a:ea typeface="Times New Roman" panose="02020603050405020304" pitchFamily="18" charset="0"/>
              </a:rPr>
              <a:t>- Phạm vi điều chỉnh</a:t>
            </a:r>
            <a:r>
              <a:rPr lang="pt-BR" sz="2400" spc="-30" dirty="0">
                <a:solidFill>
                  <a:srgbClr val="000000"/>
                </a:solidFill>
                <a:latin typeface="Times New Roman" panose="02020603050405020304" pitchFamily="18" charset="0"/>
                <a:ea typeface="Times New Roman" panose="02020603050405020304" pitchFamily="18" charset="0"/>
              </a:rPr>
              <a:t>: Hướng dẫn điểm b khoản 2 Điều 19 Luật Khám bệnh, chữa bệnh về </a:t>
            </a:r>
            <a:r>
              <a:rPr lang="vi-VN" sz="2400" dirty="0">
                <a:solidFill>
                  <a:srgbClr val="000000"/>
                </a:solidFill>
                <a:latin typeface="Times New Roman" panose="02020603050405020304" pitchFamily="18" charset="0"/>
                <a:ea typeface="Times New Roman" panose="02020603050405020304" pitchFamily="18" charset="0"/>
              </a:rPr>
              <a:t>phạm vi hoạt động khám bệnh, chữa bệnh và </a:t>
            </a:r>
            <a:r>
              <a:rPr lang="en-US" sz="2400" dirty="0" err="1">
                <a:solidFill>
                  <a:srgbClr val="000000"/>
                </a:solidFill>
                <a:latin typeface="Times New Roman" panose="02020603050405020304" pitchFamily="18" charset="0"/>
                <a:ea typeface="Times New Roman" panose="02020603050405020304" pitchFamily="18" charset="0"/>
              </a:rPr>
              <a:t>nội</a:t>
            </a:r>
            <a:r>
              <a:rPr lang="en-US" sz="2400" dirty="0">
                <a:solidFill>
                  <a:srgbClr val="000000"/>
                </a:solidFill>
                <a:latin typeface="Times New Roman" panose="02020603050405020304" pitchFamily="18" charset="0"/>
                <a:ea typeface="Times New Roman" panose="02020603050405020304" pitchFamily="18" charset="0"/>
              </a:rPr>
              <a:t> dung </a:t>
            </a:r>
            <a:r>
              <a:rPr lang="en-US" sz="2400" dirty="0" err="1">
                <a:solidFill>
                  <a:srgbClr val="000000"/>
                </a:solidFill>
                <a:latin typeface="Times New Roman" panose="02020603050405020304" pitchFamily="18" charset="0"/>
                <a:ea typeface="Times New Roman" panose="02020603050405020304" pitchFamily="18" charset="0"/>
              </a:rPr>
              <a:t>chuyên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môn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nghiệp</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vụ</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rPr>
              <a:t> </a:t>
            </a:r>
            <a:r>
              <a:rPr lang="vi-VN" sz="2400" dirty="0">
                <a:solidFill>
                  <a:srgbClr val="000000"/>
                </a:solidFill>
                <a:latin typeface="Times New Roman" panose="02020603050405020304" pitchFamily="18" charset="0"/>
                <a:ea typeface="Times New Roman" panose="02020603050405020304" pitchFamily="18" charset="0"/>
              </a:rPr>
              <a:t>chương trình đào tạo nhân viên y tế làm việc tại y tế cơ quan, đơn vị, tổ chức mà không thành lập cơ sở khám bệnh, chữa bệnh</a:t>
            </a:r>
            <a:r>
              <a:rPr lang="pt-BR" sz="2400" spc="-30" dirty="0">
                <a:solidFill>
                  <a:srgbClr val="000000"/>
                </a:solidFill>
                <a:latin typeface="Times New Roman" panose="02020603050405020304" pitchFamily="18" charset="0"/>
                <a:ea typeface="Times New Roman" panose="02020603050405020304" pitchFamily="18" charset="0"/>
              </a:rPr>
              <a:t>.</a:t>
            </a:r>
            <a:endParaRPr lang="en-US" sz="2400" spc="-30" dirty="0">
              <a:latin typeface="Times New Roman" panose="02020603050405020304" pitchFamily="18" charset="0"/>
              <a:ea typeface="Calibri" panose="020F0502020204030204" pitchFamily="34" charset="0"/>
              <a:cs typeface="Times New Roman" panose="02020603050405020304" pitchFamily="18" charset="0"/>
            </a:endParaRPr>
          </a:p>
          <a:p>
            <a:pPr indent="0" algn="just">
              <a:lnSpc>
                <a:spcPct val="107000"/>
              </a:lnSpc>
              <a:spcBef>
                <a:spcPts val="600"/>
              </a:spcBef>
              <a:spcAft>
                <a:spcPts val="300"/>
              </a:spcAft>
              <a:buNone/>
            </a:pPr>
            <a:r>
              <a:rPr lang="pt-BR" sz="2400" b="1" spc="-30" dirty="0">
                <a:solidFill>
                  <a:srgbClr val="000000"/>
                </a:solidFill>
                <a:latin typeface="Times New Roman" panose="02020603050405020304" pitchFamily="18" charset="0"/>
                <a:ea typeface="Times New Roman" panose="02020603050405020304" pitchFamily="18" charset="0"/>
              </a:rPr>
              <a:t>- Y</a:t>
            </a:r>
            <a:r>
              <a:rPr lang="vi-VN" sz="2400" b="1" dirty="0">
                <a:solidFill>
                  <a:srgbClr val="000000"/>
                </a:solidFill>
                <a:latin typeface="Times New Roman" panose="02020603050405020304" pitchFamily="18" charset="0"/>
                <a:ea typeface="Times New Roman" panose="02020603050405020304" pitchFamily="18" charset="0"/>
              </a:rPr>
              <a:t> tế cơ quan, đơn vị, tổ chức</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bao</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gồm</a:t>
            </a:r>
            <a:r>
              <a:rPr lang="en-US" sz="2400" b="1" dirty="0">
                <a:solidFill>
                  <a:srgbClr val="000000"/>
                </a:solidFill>
                <a:latin typeface="Times New Roman" panose="02020603050405020304" pitchFamily="18" charset="0"/>
                <a:ea typeface="Times New Roman" panose="02020603050405020304" pitchFamily="18" charset="0"/>
              </a:rPr>
              <a:t>:</a:t>
            </a:r>
            <a:r>
              <a:rPr lang="vi-VN" sz="2400" b="1" dirty="0">
                <a:solidFill>
                  <a:srgbClr val="000000"/>
                </a:solidFill>
                <a:latin typeface="Times New Roman" panose="02020603050405020304" pitchFamily="18" charset="0"/>
                <a:ea typeface="Times New Roman" panose="02020603050405020304" pitchFamily="18" charset="0"/>
              </a:rPr>
              <a:t> </a:t>
            </a:r>
            <a:endParaRPr lang="pt-BR" sz="2400" b="1" spc="-30" dirty="0">
              <a:solidFill>
                <a:srgbClr val="000000"/>
              </a:solidFill>
              <a:latin typeface="Times New Roman" panose="02020603050405020304" pitchFamily="18" charset="0"/>
              <a:ea typeface="Times New Roman" panose="02020603050405020304" pitchFamily="18" charset="0"/>
            </a:endParaRPr>
          </a:p>
          <a:p>
            <a:pPr indent="0" algn="just">
              <a:lnSpc>
                <a:spcPts val="1700"/>
              </a:lnSpc>
              <a:spcBef>
                <a:spcPts val="600"/>
              </a:spcBef>
              <a:spcAft>
                <a:spcPts val="600"/>
              </a:spcAft>
              <a:buNone/>
            </a:pPr>
            <a:r>
              <a:rPr lang="pt-BR" sz="2400" spc="-30" dirty="0">
                <a:solidFill>
                  <a:srgbClr val="000000"/>
                </a:solidFill>
                <a:latin typeface="Times New Roman" panose="02020603050405020304" pitchFamily="18" charset="0"/>
                <a:ea typeface="Times New Roman" panose="02020603050405020304" pitchFamily="18" charset="0"/>
              </a:rPr>
              <a:t>a) Y tế của cơ quan nhà nước, đơn vị sự nghiệp;</a:t>
            </a:r>
            <a:endParaRPr lang="en-US" sz="2000" dirty="0">
              <a:latin typeface="Times New Roman" panose="02020603050405020304" pitchFamily="18" charset="0"/>
              <a:ea typeface="Times New Roman" panose="02020603050405020304" pitchFamily="18" charset="0"/>
            </a:endParaRPr>
          </a:p>
          <a:p>
            <a:pPr indent="0" algn="just">
              <a:lnSpc>
                <a:spcPts val="1700"/>
              </a:lnSpc>
              <a:spcBef>
                <a:spcPts val="600"/>
              </a:spcBef>
              <a:spcAft>
                <a:spcPts val="600"/>
              </a:spcAft>
              <a:buNone/>
            </a:pPr>
            <a:r>
              <a:rPr lang="pt-BR" sz="2400" spc="-30" dirty="0">
                <a:solidFill>
                  <a:srgbClr val="000000"/>
                </a:solidFill>
                <a:latin typeface="Times New Roman" panose="02020603050405020304" pitchFamily="18" charset="0"/>
                <a:ea typeface="Times New Roman" panose="02020603050405020304" pitchFamily="18" charset="0"/>
              </a:rPr>
              <a:t>b) Y tế của doanh nghiệp, cơ sở sản xuất kinh doanh;</a:t>
            </a:r>
            <a:endParaRPr lang="en-US" sz="2000" dirty="0">
              <a:latin typeface="Times New Roman" panose="02020603050405020304" pitchFamily="18" charset="0"/>
              <a:ea typeface="Times New Roman" panose="02020603050405020304" pitchFamily="18" charset="0"/>
            </a:endParaRPr>
          </a:p>
          <a:p>
            <a:pPr indent="0" algn="just">
              <a:lnSpc>
                <a:spcPts val="1700"/>
              </a:lnSpc>
              <a:spcBef>
                <a:spcPts val="600"/>
              </a:spcBef>
              <a:spcAft>
                <a:spcPts val="600"/>
              </a:spcAft>
              <a:buNone/>
            </a:pPr>
            <a:r>
              <a:rPr lang="pt-BR" sz="2400" spc="-30" dirty="0">
                <a:solidFill>
                  <a:srgbClr val="FF0000"/>
                </a:solidFill>
                <a:latin typeface="Times New Roman" panose="02020603050405020304" pitchFamily="18" charset="0"/>
                <a:ea typeface="Times New Roman" panose="02020603050405020304" pitchFamily="18" charset="0"/>
              </a:rPr>
              <a:t>c) Y tế của các cơ sở giáo dục;</a:t>
            </a:r>
          </a:p>
          <a:p>
            <a:pPr indent="0" algn="just">
              <a:lnSpc>
                <a:spcPts val="1700"/>
              </a:lnSpc>
              <a:spcBef>
                <a:spcPts val="600"/>
              </a:spcBef>
              <a:spcAft>
                <a:spcPts val="600"/>
              </a:spcAft>
              <a:buNone/>
            </a:pPr>
            <a:r>
              <a:rPr lang="pt-BR" sz="2400" spc="-30" dirty="0">
                <a:solidFill>
                  <a:srgbClr val="000000"/>
                </a:solidFill>
                <a:latin typeface="Times New Roman" panose="02020603050405020304" pitchFamily="18" charset="0"/>
                <a:ea typeface="Times New Roman" panose="02020603050405020304" pitchFamily="18" charset="0"/>
              </a:rPr>
              <a:t>d) Y tế của các đơn vị, tổ chức khác.</a:t>
            </a:r>
            <a:endParaRPr lang="en-US" sz="2400" spc="-30" dirty="0">
              <a:latin typeface="Times New Roman" panose="02020603050405020304" pitchFamily="18" charset="0"/>
              <a:ea typeface="Calibri" panose="020F0502020204030204" pitchFamily="34" charset="0"/>
              <a:cs typeface="Times New Roman" panose="02020603050405020304" pitchFamily="18" charset="0"/>
            </a:endParaRPr>
          </a:p>
          <a:p>
            <a:pPr indent="0" algn="just">
              <a:lnSpc>
                <a:spcPct val="107000"/>
              </a:lnSpc>
              <a:spcBef>
                <a:spcPts val="600"/>
              </a:spcBef>
              <a:spcAft>
                <a:spcPts val="300"/>
              </a:spcAft>
              <a:buNone/>
            </a:pPr>
            <a:endParaRPr lang="en-US" sz="2400" spc="-3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510912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blipFill>
        <a:effectLst/>
      </p:bgPr>
    </p:bg>
    <p:spTree>
      <p:nvGrpSpPr>
        <p:cNvPr id="1" name=""/>
        <p:cNvGrpSpPr/>
        <p:nvPr/>
      </p:nvGrpSpPr>
      <p:grpSpPr>
        <a:xfrm>
          <a:off x="0" y="0"/>
          <a:ext cx="0" cy="0"/>
          <a:chOff x="0" y="0"/>
          <a:chExt cx="0" cy="0"/>
        </a:xfrm>
      </p:grpSpPr>
      <p:sp>
        <p:nvSpPr>
          <p:cNvPr id="6148" name="Rectangle 4"/>
          <p:cNvSpPr/>
          <p:nvPr/>
        </p:nvSpPr>
        <p:spPr>
          <a:xfrm>
            <a:off x="380683" y="152400"/>
            <a:ext cx="8395335" cy="521970"/>
          </a:xfrm>
          <a:prstGeom prst="rect">
            <a:avLst/>
          </a:prstGeom>
          <a:noFill/>
          <a:ln w="12700">
            <a:noFill/>
          </a:ln>
        </p:spPr>
        <p:txBody>
          <a:bodyPr wrap="none">
            <a:spAutoFit/>
          </a:bodyPr>
          <a:lstStyle>
            <a:lvl1pPr marL="342900" indent="-342900" algn="l" rtl="0" eaLnBrk="0" fontAlgn="base" hangingPunct="0">
              <a:spcBef>
                <a:spcPct val="20000"/>
              </a:spcBef>
              <a:spcAft>
                <a:spcPct val="0"/>
              </a:spcAft>
              <a:buClr>
                <a:schemeClr val="accent2"/>
              </a:buClr>
              <a:buSzPct val="75000"/>
              <a:buFont typeface="Monotype Sort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accent2"/>
              </a:buClr>
              <a:buSzPct val="75000"/>
              <a:buFont typeface="Wingdings" panose="05000000000000000000" pitchFamily="2" charset="2"/>
              <a:buChar char="u"/>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65000"/>
              <a:buFont typeface="Monotype Sorts" pitchFamily="2" charset="2"/>
              <a:buChar char="l"/>
              <a:defRPr sz="2000">
                <a:solidFill>
                  <a:schemeClr val="tx1"/>
                </a:solidFill>
                <a:latin typeface="+mn-lt"/>
              </a:defRPr>
            </a:lvl4pPr>
            <a:lvl5pPr marL="2057400" indent="-228600" algn="l" rtl="0" eaLnBrk="0" fontAlgn="base" hangingPunct="0">
              <a:spcBef>
                <a:spcPct val="20000"/>
              </a:spcBef>
              <a:spcAft>
                <a:spcPct val="0"/>
              </a:spcAft>
              <a:buClr>
                <a:schemeClr val="folHlink"/>
              </a:buClr>
              <a:buSzPct val="100000"/>
              <a:buChar char="»"/>
              <a:defRPr sz="2000">
                <a:solidFill>
                  <a:schemeClr val="tx1"/>
                </a:solidFill>
                <a:latin typeface="+mn-lt"/>
              </a:defRPr>
            </a:lvl5pPr>
          </a:lstStyle>
          <a:p>
            <a:pPr marL="0" lvl="0" indent="0" algn="ctr">
              <a:buNone/>
            </a:pPr>
            <a:r>
              <a:rPr lang="en-US" altLang="en-US" sz="2800" b="1" dirty="0">
                <a:solidFill>
                  <a:schemeClr val="bg1"/>
                </a:solidFill>
                <a:latin typeface="Arial" panose="020B0604020202020204" pitchFamily="34" charset="0"/>
              </a:rPr>
              <a:t>1. KHÁI NIỆM, VAI TRÒ VÀ NỘI DUNG CỦA YTTH</a:t>
            </a:r>
          </a:p>
        </p:txBody>
      </p:sp>
      <p:sp>
        <p:nvSpPr>
          <p:cNvPr id="2" name="Title 1"/>
          <p:cNvSpPr>
            <a:spLocks noGrp="1"/>
          </p:cNvSpPr>
          <p:nvPr>
            <p:ph type="ctrTitle"/>
          </p:nvPr>
        </p:nvSpPr>
        <p:spPr>
          <a:xfrm>
            <a:off x="457200" y="762000"/>
            <a:ext cx="7772400" cy="612140"/>
          </a:xfrm>
          <a:solidFill>
            <a:schemeClr val="tx2">
              <a:lumMod val="60000"/>
              <a:lumOff val="40000"/>
            </a:schemeClr>
          </a:solidFill>
        </p:spPr>
        <p:txBody>
          <a:bodyPr/>
          <a:lstStyle/>
          <a:p>
            <a:pPr algn="l"/>
            <a:r>
              <a:rPr lang="en-US" sz="2800">
                <a:solidFill>
                  <a:srgbClr val="0000FF"/>
                </a:solidFill>
                <a:latin typeface="Arial" panose="020B0604020202020204" pitchFamily="34" charset="0"/>
                <a:cs typeface="Arial" panose="020B0604020202020204" pitchFamily="34" charset="0"/>
              </a:rPr>
              <a:t>1.1. KHÁI NIỆM VỀ YTTH</a:t>
            </a:r>
          </a:p>
        </p:txBody>
      </p:sp>
      <p:sp>
        <p:nvSpPr>
          <p:cNvPr id="4" name="Rectangle 3"/>
          <p:cNvSpPr>
            <a:spLocks noGrp="1"/>
          </p:cNvSpPr>
          <p:nvPr>
            <p:ph type="subTitle" idx="1"/>
          </p:nvPr>
        </p:nvSpPr>
        <p:spPr>
          <a:xfrm>
            <a:off x="387350" y="1676400"/>
            <a:ext cx="4489450" cy="3452813"/>
          </a:xfrm>
        </p:spPr>
        <p:txBody>
          <a:bodyPr vert="horz" wrap="square" lIns="90488" tIns="44450" rIns="90488" bIns="44450" anchor="t" anchorCtr="0"/>
          <a:lstStyle/>
          <a:p>
            <a:pPr marL="137160" indent="315595" algn="just">
              <a:buSzPct val="75000"/>
            </a:pPr>
            <a:r>
              <a:rPr lang="en-US" altLang="en-US" sz="2400" b="1" dirty="0">
                <a:solidFill>
                  <a:schemeClr val="bg1"/>
                </a:solidFill>
                <a:latin typeface="Arial" panose="020B0604020202020204" pitchFamily="34" charset="0"/>
                <a:ea typeface="+mn-ea"/>
                <a:cs typeface="+mn-cs"/>
              </a:rPr>
              <a:t>Y tế trường học là một lĩnh vực thuộc chuyên ngành </a:t>
            </a:r>
            <a:r>
              <a:rPr lang="en-US" altLang="en-US" sz="2400" b="1" dirty="0">
                <a:solidFill>
                  <a:srgbClr val="FF0000"/>
                </a:solidFill>
                <a:latin typeface="Arial" panose="020B0604020202020204" pitchFamily="34" charset="0"/>
                <a:ea typeface="+mn-ea"/>
                <a:cs typeface="+mn-cs"/>
              </a:rPr>
              <a:t>Y học  dự phòng</a:t>
            </a:r>
            <a:r>
              <a:rPr lang="en-US" altLang="en-US" sz="2400" b="1" dirty="0">
                <a:solidFill>
                  <a:schemeClr val="bg1"/>
                </a:solidFill>
                <a:latin typeface="Arial" panose="020B0604020202020204" pitchFamily="34" charset="0"/>
                <a:ea typeface="+mn-ea"/>
                <a:cs typeface="+mn-cs"/>
              </a:rPr>
              <a:t>, nghiên cứu đánh giá các yếu tố ảnh hưởng tới </a:t>
            </a:r>
            <a:r>
              <a:rPr lang="en-US" altLang="en-US" sz="2400" b="1" dirty="0">
                <a:solidFill>
                  <a:srgbClr val="FF0000"/>
                </a:solidFill>
                <a:latin typeface="Arial" panose="020B0604020202020204" pitchFamily="34" charset="0"/>
                <a:ea typeface="+mn-ea"/>
                <a:cs typeface="+mn-cs"/>
              </a:rPr>
              <a:t>sức khỏe trẻ em mầm non và học sinh</a:t>
            </a:r>
            <a:r>
              <a:rPr lang="en-US" altLang="en-US" sz="2400" b="1" dirty="0">
                <a:solidFill>
                  <a:schemeClr val="bg1"/>
                </a:solidFill>
                <a:latin typeface="Arial" panose="020B0604020202020204" pitchFamily="34" charset="0"/>
                <a:ea typeface="+mn-ea"/>
                <a:cs typeface="+mn-cs"/>
              </a:rPr>
              <a:t> từ đó thực hiện các </a:t>
            </a:r>
            <a:r>
              <a:rPr lang="en-US" altLang="en-US" sz="2400" b="1" dirty="0">
                <a:solidFill>
                  <a:srgbClr val="FF0000"/>
                </a:solidFill>
                <a:latin typeface="Arial" panose="020B0604020202020204" pitchFamily="34" charset="0"/>
                <a:ea typeface="+mn-ea"/>
                <a:cs typeface="+mn-cs"/>
              </a:rPr>
              <a:t>biện pháp chăm sóc, bảo vệ và nâng cao sức khỏe</a:t>
            </a:r>
            <a:r>
              <a:rPr lang="en-US" altLang="en-US" sz="2400" b="1" dirty="0">
                <a:solidFill>
                  <a:schemeClr val="bg1"/>
                </a:solidFill>
                <a:latin typeface="Arial" panose="020B0604020202020204" pitchFamily="34" charset="0"/>
                <a:ea typeface="+mn-ea"/>
                <a:cs typeface="+mn-cs"/>
              </a:rPr>
              <a:t>, đảm bảo cho các em </a:t>
            </a:r>
            <a:r>
              <a:rPr lang="en-US" altLang="en-US" sz="2400" b="1" dirty="0">
                <a:solidFill>
                  <a:srgbClr val="FF0000"/>
                </a:solidFill>
                <a:latin typeface="Arial" panose="020B0604020202020204" pitchFamily="34" charset="0"/>
                <a:ea typeface="+mn-ea"/>
                <a:cs typeface="+mn-cs"/>
              </a:rPr>
              <a:t>phát triển hài hòa</a:t>
            </a:r>
            <a:r>
              <a:rPr lang="en-US" altLang="en-US" sz="2400" b="1" dirty="0">
                <a:solidFill>
                  <a:schemeClr val="bg1"/>
                </a:solidFill>
                <a:latin typeface="Arial" panose="020B0604020202020204" pitchFamily="34" charset="0"/>
                <a:ea typeface="+mn-ea"/>
                <a:cs typeface="+mn-cs"/>
              </a:rPr>
              <a:t> theo độ tuổi </a:t>
            </a:r>
            <a:r>
              <a:rPr lang="en-US" altLang="en-US" sz="2400" b="1" dirty="0">
                <a:solidFill>
                  <a:srgbClr val="FF0000"/>
                </a:solidFill>
                <a:latin typeface="Arial" panose="020B0604020202020204" pitchFamily="34" charset="0"/>
                <a:ea typeface="+mn-ea"/>
                <a:cs typeface="+mn-cs"/>
              </a:rPr>
              <a:t>và toàn diện</a:t>
            </a:r>
            <a:r>
              <a:rPr lang="en-US" altLang="en-US" sz="2400" b="1" dirty="0">
                <a:solidFill>
                  <a:schemeClr val="bg1"/>
                </a:solidFill>
                <a:latin typeface="Arial" panose="020B0604020202020204" pitchFamily="34" charset="0"/>
                <a:ea typeface="+mn-ea"/>
                <a:cs typeface="+mn-cs"/>
              </a:rPr>
              <a:t> về cả thể chất và tinh thần.</a:t>
            </a:r>
            <a:endParaRPr lang="en-US" altLang="en-US" sz="2000" i="1" dirty="0">
              <a:solidFill>
                <a:schemeClr val="bg1"/>
              </a:solidFill>
              <a:latin typeface="Arial" panose="020B0604020202020204" pitchFamily="34" charset="0"/>
              <a:ea typeface="+mn-ea"/>
              <a:cs typeface="+mn-cs"/>
            </a:endParaRPr>
          </a:p>
          <a:p>
            <a:pPr marL="342900" indent="-342900" algn="just">
              <a:buSzPct val="75000"/>
            </a:pPr>
            <a:endParaRPr lang="en-US" altLang="en-US" sz="2000" i="1" dirty="0">
              <a:solidFill>
                <a:schemeClr val="bg1"/>
              </a:solidFill>
              <a:latin typeface="Arial" panose="020B0604020202020204" pitchFamily="34" charset="0"/>
              <a:ea typeface="+mn-ea"/>
              <a:cs typeface="+mn-cs"/>
            </a:endParaRPr>
          </a:p>
          <a:p>
            <a:pPr marL="342900" indent="-342900" algn="just">
              <a:buSzPct val="75000"/>
            </a:pPr>
            <a:endParaRPr lang="en-US" altLang="en-US" sz="2400" b="1" dirty="0">
              <a:solidFill>
                <a:schemeClr val="bg1"/>
              </a:solidFill>
              <a:latin typeface="Arial" panose="020B0604020202020204" pitchFamily="34" charset="0"/>
              <a:ea typeface="+mn-ea"/>
              <a:cs typeface="+mn-cs"/>
            </a:endParaRPr>
          </a:p>
        </p:txBody>
      </p:sp>
      <p:pic>
        <p:nvPicPr>
          <p:cNvPr id="6" name="Picture 5"/>
          <p:cNvPicPr>
            <a:picLocks noChangeAspect="1"/>
          </p:cNvPicPr>
          <p:nvPr/>
        </p:nvPicPr>
        <p:blipFill>
          <a:blip r:embed="rId4"/>
          <a:stretch>
            <a:fillRect/>
          </a:stretch>
        </p:blipFill>
        <p:spPr>
          <a:xfrm>
            <a:off x="5181600" y="1981201"/>
            <a:ext cx="3689985" cy="4062412"/>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5EE6A36-791C-4527-8C85-08F860FEDAB9}"/>
              </a:ext>
            </a:extLst>
          </p:cNvPr>
          <p:cNvSpPr>
            <a:spLocks noChangeArrowheads="1"/>
          </p:cNvSpPr>
          <p:nvPr/>
        </p:nvSpPr>
        <p:spPr bwMode="auto">
          <a:xfrm>
            <a:off x="0" y="533400"/>
            <a:ext cx="9144000" cy="876300"/>
          </a:xfrm>
          <a:prstGeom prst="rect">
            <a:avLst/>
          </a:prstGeom>
          <a:solidFill>
            <a:srgbClr val="5F0500"/>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34290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THÔNG</a:t>
            </a:r>
            <a:r>
              <a:rPr kumimoji="0" lang="en-US" sz="2400" b="1" i="0" u="none" strike="noStrike" kern="1200" cap="none" spc="0" normalizeH="0" noProof="0" dirty="0">
                <a:ln>
                  <a:noFill/>
                </a:ln>
                <a:solidFill>
                  <a:prstClr val="white"/>
                </a:solidFill>
                <a:effectLst/>
                <a:uLnTx/>
                <a:uFillTx/>
                <a:latin typeface="Times New Roman" panose="02020603050405020304" pitchFamily="18" charset="0"/>
                <a:ea typeface="Calibri" panose="020F0502020204030204" pitchFamily="34" charset="0"/>
                <a:cs typeface="+mn-cs"/>
              </a:rPr>
              <a:t> TƯ SỐ 28/2023/TT-BYT</a:t>
            </a:r>
            <a:endParaRPr kumimoji="0" lang="nl-NL" sz="24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Content Placeholder 2"/>
          <p:cNvSpPr>
            <a:spLocks noGrp="1"/>
          </p:cNvSpPr>
          <p:nvPr>
            <p:ph idx="1"/>
          </p:nvPr>
        </p:nvSpPr>
        <p:spPr>
          <a:xfrm>
            <a:off x="258817" y="2057400"/>
            <a:ext cx="8626366" cy="4419600"/>
          </a:xfrm>
        </p:spPr>
        <p:txBody>
          <a:bodyPr>
            <a:normAutofit/>
          </a:bodyPr>
          <a:lstStyle/>
          <a:p>
            <a:pPr indent="0" algn="just">
              <a:lnSpc>
                <a:spcPct val="120000"/>
              </a:lnSpc>
              <a:spcBef>
                <a:spcPts val="600"/>
              </a:spcBef>
              <a:spcAft>
                <a:spcPts val="300"/>
              </a:spcAft>
              <a:buNone/>
            </a:pPr>
            <a:r>
              <a:rPr lang="pt-BR" sz="2400" b="1" spc="-30" dirty="0">
                <a:solidFill>
                  <a:srgbClr val="000000"/>
                </a:solidFill>
                <a:latin typeface="Times New Roman" panose="02020603050405020304" pitchFamily="18" charset="0"/>
                <a:ea typeface="Times New Roman" panose="02020603050405020304" pitchFamily="18" charset="0"/>
              </a:rPr>
              <a:t>- Nhân viên y tế tại các cơ sở giáo dục bao gồm (Khoản 3 Điều 2)</a:t>
            </a:r>
            <a:r>
              <a:rPr lang="pt-BR" sz="2400" spc="-30" dirty="0">
                <a:solidFill>
                  <a:srgbClr val="000000"/>
                </a:solidFill>
                <a:latin typeface="Times New Roman" panose="02020603050405020304" pitchFamily="18" charset="0"/>
                <a:ea typeface="Times New Roman" panose="02020603050405020304" pitchFamily="18" charset="0"/>
              </a:rPr>
              <a:t>:</a:t>
            </a:r>
            <a:endParaRPr lang="en-US" sz="1800" dirty="0">
              <a:latin typeface="Times New Roman" panose="02020603050405020304" pitchFamily="18" charset="0"/>
              <a:ea typeface="Times New Roman" panose="02020603050405020304" pitchFamily="18" charset="0"/>
            </a:endParaRPr>
          </a:p>
          <a:p>
            <a:pPr indent="0" algn="just">
              <a:lnSpc>
                <a:spcPct val="120000"/>
              </a:lnSpc>
              <a:spcBef>
                <a:spcPts val="300"/>
              </a:spcBef>
              <a:spcAft>
                <a:spcPts val="300"/>
              </a:spcAft>
              <a:buNone/>
            </a:pPr>
            <a:r>
              <a:rPr lang="pt-BR" sz="2400" spc="-30" dirty="0">
                <a:solidFill>
                  <a:srgbClr val="000000"/>
                </a:solidFill>
                <a:latin typeface="Times New Roman" panose="02020603050405020304" pitchFamily="18" charset="0"/>
                <a:ea typeface="Times New Roman" panose="02020603050405020304" pitchFamily="18" charset="0"/>
              </a:rPr>
              <a:t>+ Người có trình độ chuyên môn y tế làm công tác y tế trường học đáp ứng quy định (Thông tư liên tịch số 13/2016/TTLT-BYT-BGDĐT; Thông tư số 33/2021/TT-BYT) </a:t>
            </a:r>
          </a:p>
          <a:p>
            <a:pPr indent="0" algn="just">
              <a:lnSpc>
                <a:spcPct val="120000"/>
              </a:lnSpc>
              <a:spcBef>
                <a:spcPts val="300"/>
              </a:spcBef>
              <a:spcAft>
                <a:spcPts val="300"/>
              </a:spcAft>
              <a:buNone/>
            </a:pPr>
            <a:r>
              <a:rPr lang="pt-BR" sz="2400" spc="-30" dirty="0">
                <a:solidFill>
                  <a:srgbClr val="000000"/>
                </a:solidFill>
                <a:latin typeface="Times New Roman" panose="02020603050405020304" pitchFamily="18" charset="0"/>
                <a:ea typeface="Times New Roman" panose="02020603050405020304" pitchFamily="18" charset="0"/>
              </a:rPr>
              <a:t>+ Người có trình độ chuyên môn y tế chưa đáp ứng theo quy định và người không có trình độ chuyên môn y tế được giao nhiệm vụ thực hiện công tác y tế trường học.</a:t>
            </a:r>
            <a:endParaRPr lang="en-US" sz="2400" spc="-30" dirty="0">
              <a:latin typeface="Times New Roman" panose="02020603050405020304" pitchFamily="18" charset="0"/>
              <a:ea typeface="Calibri" panose="020F0502020204030204" pitchFamily="34" charset="0"/>
              <a:cs typeface="Times New Roman" panose="02020603050405020304" pitchFamily="18" charset="0"/>
            </a:endParaRPr>
          </a:p>
          <a:p>
            <a:pPr indent="0" algn="just">
              <a:lnSpc>
                <a:spcPct val="120000"/>
              </a:lnSpc>
              <a:spcBef>
                <a:spcPts val="600"/>
              </a:spcBef>
              <a:spcAft>
                <a:spcPts val="300"/>
              </a:spcAft>
              <a:buNone/>
            </a:pPr>
            <a:endParaRPr lang="en-US" sz="2400" spc="-3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236806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5EE6A36-791C-4527-8C85-08F860FEDAB9}"/>
              </a:ext>
            </a:extLst>
          </p:cNvPr>
          <p:cNvSpPr>
            <a:spLocks noChangeArrowheads="1"/>
          </p:cNvSpPr>
          <p:nvPr/>
        </p:nvSpPr>
        <p:spPr bwMode="auto">
          <a:xfrm>
            <a:off x="23812" y="457200"/>
            <a:ext cx="9144000" cy="876300"/>
          </a:xfrm>
          <a:prstGeom prst="rect">
            <a:avLst/>
          </a:prstGeom>
          <a:solidFill>
            <a:srgbClr val="5F0500"/>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34290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THÔNG</a:t>
            </a:r>
            <a:r>
              <a:rPr kumimoji="0" lang="en-US" sz="2400" b="1" i="0" u="none" strike="noStrike" kern="1200" cap="none" spc="0" normalizeH="0" noProof="0" dirty="0">
                <a:ln>
                  <a:noFill/>
                </a:ln>
                <a:solidFill>
                  <a:prstClr val="white"/>
                </a:solidFill>
                <a:effectLst/>
                <a:uLnTx/>
                <a:uFillTx/>
                <a:latin typeface="Times New Roman" panose="02020603050405020304" pitchFamily="18" charset="0"/>
                <a:ea typeface="Calibri" panose="020F0502020204030204" pitchFamily="34" charset="0"/>
                <a:cs typeface="+mn-cs"/>
              </a:rPr>
              <a:t> TƯ SỐ 28/2023/TT-BYT</a:t>
            </a:r>
            <a:endParaRPr kumimoji="0" lang="nl-NL" sz="24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Content Placeholder 2"/>
          <p:cNvSpPr>
            <a:spLocks noGrp="1"/>
          </p:cNvSpPr>
          <p:nvPr>
            <p:ph idx="1"/>
          </p:nvPr>
        </p:nvSpPr>
        <p:spPr>
          <a:xfrm>
            <a:off x="14287" y="1676400"/>
            <a:ext cx="8626366" cy="5334000"/>
          </a:xfrm>
        </p:spPr>
        <p:txBody>
          <a:bodyPr>
            <a:normAutofit fontScale="92500"/>
          </a:bodyPr>
          <a:lstStyle/>
          <a:p>
            <a:pPr indent="0" algn="just">
              <a:lnSpc>
                <a:spcPct val="120000"/>
              </a:lnSpc>
              <a:spcBef>
                <a:spcPts val="600"/>
              </a:spcBef>
              <a:spcAft>
                <a:spcPts val="300"/>
              </a:spcAft>
              <a:buNone/>
            </a:pPr>
            <a:r>
              <a:rPr lang="pt-BR" sz="2400" b="1" spc="-30" dirty="0">
                <a:solidFill>
                  <a:srgbClr val="000000"/>
                </a:solidFill>
                <a:latin typeface="Times New Roman" panose="02020603050405020304" pitchFamily="18" charset="0"/>
                <a:ea typeface="Times New Roman" panose="02020603050405020304" pitchFamily="18" charset="0"/>
              </a:rPr>
              <a:t>Phạm vi hoạt động khám bệnh, chữa bệnh (Khoản 1, 2 Điều 4)</a:t>
            </a:r>
          </a:p>
          <a:p>
            <a:pPr indent="0" algn="just">
              <a:lnSpc>
                <a:spcPct val="120000"/>
              </a:lnSpc>
              <a:spcBef>
                <a:spcPts val="300"/>
              </a:spcBef>
              <a:spcAft>
                <a:spcPts val="300"/>
              </a:spcAft>
              <a:buNone/>
              <a:tabLst>
                <a:tab pos="630555" algn="l"/>
              </a:tabLst>
            </a:pPr>
            <a:r>
              <a:rPr lang="pt-BR" sz="2400" spc="-30" dirty="0">
                <a:solidFill>
                  <a:srgbClr val="000000"/>
                </a:solidFill>
                <a:latin typeface="Times New Roman" panose="02020603050405020304" pitchFamily="18" charset="0"/>
                <a:ea typeface="Times New Roman" panose="02020603050405020304" pitchFamily="18" charset="0"/>
              </a:rPr>
              <a:t>+ Xử trí, sơ cứu, cấp cứu</a:t>
            </a:r>
            <a:r>
              <a:rPr lang="vi-VN" sz="2400" spc="-30" dirty="0">
                <a:solidFill>
                  <a:srgbClr val="000000"/>
                </a:solidFill>
                <a:latin typeface="Times New Roman" panose="02020603050405020304" pitchFamily="18" charset="0"/>
                <a:ea typeface="Times New Roman" panose="02020603050405020304" pitchFamily="18" charset="0"/>
              </a:rPr>
              <a:t> ban đầu</a:t>
            </a:r>
            <a:r>
              <a:rPr lang="pt-BR" sz="2400" spc="-30" dirty="0">
                <a:solidFill>
                  <a:srgbClr val="000000"/>
                </a:solidFill>
                <a:latin typeface="Times New Roman" panose="02020603050405020304" pitchFamily="18" charset="0"/>
                <a:ea typeface="Times New Roman" panose="02020603050405020304" pitchFamily="18" charset="0"/>
              </a:rPr>
              <a:t> trong tình huống khẩn cấp bao gồm sơ cứu, cấp cứu tai nạn thương tích, tình huống sơ cứu, cấp cứu khác và thực hiện các chuyên môn kỹ thuật theo danh mục tại Phụ lục 1;</a:t>
            </a:r>
            <a:endParaRPr lang="en-US" sz="1800" dirty="0">
              <a:latin typeface="Times New Roman" panose="02020603050405020304" pitchFamily="18" charset="0"/>
              <a:ea typeface="Times New Roman" panose="02020603050405020304" pitchFamily="18" charset="0"/>
            </a:endParaRPr>
          </a:p>
          <a:p>
            <a:pPr indent="0" algn="just">
              <a:lnSpc>
                <a:spcPct val="120000"/>
              </a:lnSpc>
              <a:spcBef>
                <a:spcPts val="300"/>
              </a:spcBef>
              <a:spcAft>
                <a:spcPts val="300"/>
              </a:spcAft>
              <a:buNone/>
            </a:pPr>
            <a:r>
              <a:rPr lang="pt-BR" sz="2400" spc="-30" dirty="0">
                <a:solidFill>
                  <a:srgbClr val="000000"/>
                </a:solidFill>
                <a:latin typeface="Times New Roman" panose="02020603050405020304" pitchFamily="18" charset="0"/>
                <a:ea typeface="Times New Roman" panose="02020603050405020304" pitchFamily="18" charset="0"/>
              </a:rPr>
              <a:t>+ T</a:t>
            </a:r>
            <a:r>
              <a:rPr lang="vi-VN" sz="2400" spc="-30" dirty="0">
                <a:solidFill>
                  <a:srgbClr val="000000"/>
                </a:solidFill>
                <a:latin typeface="Times New Roman" panose="02020603050405020304" pitchFamily="18" charset="0"/>
                <a:ea typeface="Times New Roman" panose="02020603050405020304" pitchFamily="18" charset="0"/>
              </a:rPr>
              <a:t>ư vấn</a:t>
            </a:r>
            <a:r>
              <a:rPr lang="en-US" sz="2400" spc="-30" dirty="0">
                <a:solidFill>
                  <a:srgbClr val="000000"/>
                </a:solidFill>
                <a:latin typeface="Times New Roman" panose="02020603050405020304" pitchFamily="18" charset="0"/>
                <a:ea typeface="Times New Roman" panose="02020603050405020304" pitchFamily="18" charset="0"/>
              </a:rPr>
              <a:t> </a:t>
            </a:r>
            <a:r>
              <a:rPr lang="en-US" sz="2400" spc="-30" dirty="0" err="1">
                <a:solidFill>
                  <a:srgbClr val="000000"/>
                </a:solidFill>
                <a:latin typeface="Times New Roman" panose="02020603050405020304" pitchFamily="18" charset="0"/>
                <a:ea typeface="Times New Roman" panose="02020603050405020304" pitchFamily="18" charset="0"/>
              </a:rPr>
              <a:t>một</a:t>
            </a:r>
            <a:r>
              <a:rPr lang="en-US" sz="2400" spc="-30" dirty="0">
                <a:solidFill>
                  <a:srgbClr val="000000"/>
                </a:solidFill>
                <a:latin typeface="Times New Roman" panose="02020603050405020304" pitchFamily="18" charset="0"/>
                <a:ea typeface="Times New Roman" panose="02020603050405020304" pitchFamily="18" charset="0"/>
              </a:rPr>
              <a:t> </a:t>
            </a:r>
            <a:r>
              <a:rPr lang="en-US" sz="2400" spc="-30" dirty="0" err="1">
                <a:solidFill>
                  <a:srgbClr val="000000"/>
                </a:solidFill>
                <a:latin typeface="Times New Roman" panose="02020603050405020304" pitchFamily="18" charset="0"/>
                <a:ea typeface="Times New Roman" panose="02020603050405020304" pitchFamily="18" charset="0"/>
              </a:rPr>
              <a:t>số</a:t>
            </a:r>
            <a:r>
              <a:rPr lang="en-US" sz="2400" spc="-30" dirty="0">
                <a:solidFill>
                  <a:srgbClr val="000000"/>
                </a:solidFill>
                <a:latin typeface="Times New Roman" panose="02020603050405020304" pitchFamily="18" charset="0"/>
                <a:ea typeface="Times New Roman" panose="02020603050405020304" pitchFamily="18" charset="0"/>
              </a:rPr>
              <a:t> </a:t>
            </a:r>
            <a:r>
              <a:rPr lang="en-US" sz="2400" spc="-30" dirty="0" err="1">
                <a:solidFill>
                  <a:srgbClr val="000000"/>
                </a:solidFill>
                <a:latin typeface="Times New Roman" panose="02020603050405020304" pitchFamily="18" charset="0"/>
                <a:ea typeface="Times New Roman" panose="02020603050405020304" pitchFamily="18" charset="0"/>
              </a:rPr>
              <a:t>biện</a:t>
            </a:r>
            <a:r>
              <a:rPr lang="en-US" sz="2400" spc="-30" dirty="0">
                <a:solidFill>
                  <a:srgbClr val="000000"/>
                </a:solidFill>
                <a:latin typeface="Times New Roman" panose="02020603050405020304" pitchFamily="18" charset="0"/>
                <a:ea typeface="Times New Roman" panose="02020603050405020304" pitchFamily="18" charset="0"/>
              </a:rPr>
              <a:t> </a:t>
            </a:r>
            <a:r>
              <a:rPr lang="en-US" sz="2400" spc="-30" dirty="0" err="1">
                <a:solidFill>
                  <a:srgbClr val="000000"/>
                </a:solidFill>
                <a:latin typeface="Times New Roman" panose="02020603050405020304" pitchFamily="18" charset="0"/>
                <a:ea typeface="Times New Roman" panose="02020603050405020304" pitchFamily="18" charset="0"/>
              </a:rPr>
              <a:t>pháp</a:t>
            </a:r>
            <a:r>
              <a:rPr lang="en-US" sz="2400" spc="-30" dirty="0">
                <a:solidFill>
                  <a:srgbClr val="000000"/>
                </a:solidFill>
                <a:latin typeface="Times New Roman" panose="02020603050405020304" pitchFamily="18" charset="0"/>
                <a:ea typeface="Times New Roman" panose="02020603050405020304" pitchFamily="18" charset="0"/>
              </a:rPr>
              <a:t> </a:t>
            </a:r>
            <a:r>
              <a:rPr lang="en-US" sz="2400" spc="-30" dirty="0" err="1">
                <a:solidFill>
                  <a:srgbClr val="000000"/>
                </a:solidFill>
                <a:latin typeface="Times New Roman" panose="02020603050405020304" pitchFamily="18" charset="0"/>
                <a:ea typeface="Times New Roman" panose="02020603050405020304" pitchFamily="18" charset="0"/>
              </a:rPr>
              <a:t>chăm</a:t>
            </a:r>
            <a:r>
              <a:rPr lang="en-US" sz="2400" spc="-30" dirty="0">
                <a:solidFill>
                  <a:srgbClr val="000000"/>
                </a:solidFill>
                <a:latin typeface="Times New Roman" panose="02020603050405020304" pitchFamily="18" charset="0"/>
                <a:ea typeface="Times New Roman" panose="02020603050405020304" pitchFamily="18" charset="0"/>
              </a:rPr>
              <a:t> </a:t>
            </a:r>
            <a:r>
              <a:rPr lang="en-US" sz="2400" spc="-30" dirty="0" err="1">
                <a:solidFill>
                  <a:srgbClr val="000000"/>
                </a:solidFill>
                <a:latin typeface="Times New Roman" panose="02020603050405020304" pitchFamily="18" charset="0"/>
                <a:ea typeface="Times New Roman" panose="02020603050405020304" pitchFamily="18" charset="0"/>
              </a:rPr>
              <a:t>sóc</a:t>
            </a:r>
            <a:r>
              <a:rPr lang="en-US" sz="2400" spc="-30" dirty="0">
                <a:solidFill>
                  <a:srgbClr val="000000"/>
                </a:solidFill>
                <a:latin typeface="Times New Roman" panose="02020603050405020304" pitchFamily="18" charset="0"/>
                <a:ea typeface="Times New Roman" panose="02020603050405020304" pitchFamily="18" charset="0"/>
              </a:rPr>
              <a:t> </a:t>
            </a:r>
            <a:r>
              <a:rPr lang="en-US" sz="2400" spc="-30" dirty="0" err="1">
                <a:solidFill>
                  <a:srgbClr val="000000"/>
                </a:solidFill>
                <a:latin typeface="Times New Roman" panose="02020603050405020304" pitchFamily="18" charset="0"/>
                <a:ea typeface="Times New Roman" panose="02020603050405020304" pitchFamily="18" charset="0"/>
              </a:rPr>
              <a:t>sức</a:t>
            </a:r>
            <a:r>
              <a:rPr lang="en-US" sz="2400" spc="-30" dirty="0">
                <a:solidFill>
                  <a:srgbClr val="000000"/>
                </a:solidFill>
                <a:latin typeface="Times New Roman" panose="02020603050405020304" pitchFamily="18" charset="0"/>
                <a:ea typeface="Times New Roman" panose="02020603050405020304" pitchFamily="18" charset="0"/>
              </a:rPr>
              <a:t> </a:t>
            </a:r>
            <a:r>
              <a:rPr lang="en-US" sz="2400" spc="-30" dirty="0" err="1">
                <a:solidFill>
                  <a:srgbClr val="000000"/>
                </a:solidFill>
                <a:latin typeface="Times New Roman" panose="02020603050405020304" pitchFamily="18" charset="0"/>
                <a:ea typeface="Times New Roman" panose="02020603050405020304" pitchFamily="18" charset="0"/>
              </a:rPr>
              <a:t>khoẻ</a:t>
            </a:r>
            <a:r>
              <a:rPr lang="en-US" sz="2400" spc="-30" dirty="0">
                <a:solidFill>
                  <a:srgbClr val="000000"/>
                </a:solidFill>
                <a:latin typeface="Times New Roman" panose="02020603050405020304" pitchFamily="18" charset="0"/>
                <a:ea typeface="Times New Roman" panose="02020603050405020304" pitchFamily="18" charset="0"/>
              </a:rPr>
              <a:t>; </a:t>
            </a:r>
            <a:r>
              <a:rPr lang="en-US" sz="2400" spc="-30" dirty="0" err="1">
                <a:solidFill>
                  <a:srgbClr val="000000"/>
                </a:solidFill>
                <a:latin typeface="Times New Roman" panose="02020603050405020304" pitchFamily="18" charset="0"/>
                <a:ea typeface="Times New Roman" panose="02020603050405020304" pitchFamily="18" charset="0"/>
              </a:rPr>
              <a:t>phòng</a:t>
            </a:r>
            <a:r>
              <a:rPr lang="en-US" sz="2400" spc="-30" dirty="0">
                <a:solidFill>
                  <a:srgbClr val="000000"/>
                </a:solidFill>
                <a:latin typeface="Times New Roman" panose="02020603050405020304" pitchFamily="18" charset="0"/>
                <a:ea typeface="Times New Roman" panose="02020603050405020304" pitchFamily="18" charset="0"/>
              </a:rPr>
              <a:t>, </a:t>
            </a:r>
            <a:r>
              <a:rPr lang="en-US" sz="2400" spc="-30" dirty="0" err="1">
                <a:solidFill>
                  <a:srgbClr val="000000"/>
                </a:solidFill>
                <a:latin typeface="Times New Roman" panose="02020603050405020304" pitchFamily="18" charset="0"/>
                <a:ea typeface="Times New Roman" panose="02020603050405020304" pitchFamily="18" charset="0"/>
              </a:rPr>
              <a:t>chống</a:t>
            </a:r>
            <a:r>
              <a:rPr lang="en-US" sz="2400" spc="-30" dirty="0">
                <a:solidFill>
                  <a:srgbClr val="000000"/>
                </a:solidFill>
                <a:latin typeface="Times New Roman" panose="02020603050405020304" pitchFamily="18" charset="0"/>
                <a:ea typeface="Times New Roman" panose="02020603050405020304" pitchFamily="18" charset="0"/>
              </a:rPr>
              <a:t> </a:t>
            </a:r>
            <a:r>
              <a:rPr lang="en-US" sz="2400" spc="-30" dirty="0" err="1">
                <a:solidFill>
                  <a:srgbClr val="000000"/>
                </a:solidFill>
                <a:latin typeface="Times New Roman" panose="02020603050405020304" pitchFamily="18" charset="0"/>
                <a:ea typeface="Times New Roman" panose="02020603050405020304" pitchFamily="18" charset="0"/>
              </a:rPr>
              <a:t>một</a:t>
            </a:r>
            <a:r>
              <a:rPr lang="en-US" sz="2400" spc="-30" dirty="0">
                <a:solidFill>
                  <a:srgbClr val="000000"/>
                </a:solidFill>
                <a:latin typeface="Times New Roman" panose="02020603050405020304" pitchFamily="18" charset="0"/>
                <a:ea typeface="Times New Roman" panose="02020603050405020304" pitchFamily="18" charset="0"/>
              </a:rPr>
              <a:t> </a:t>
            </a:r>
            <a:r>
              <a:rPr lang="en-US" sz="2400" spc="-30" dirty="0" err="1">
                <a:solidFill>
                  <a:srgbClr val="000000"/>
                </a:solidFill>
                <a:latin typeface="Times New Roman" panose="02020603050405020304" pitchFamily="18" charset="0"/>
                <a:ea typeface="Times New Roman" panose="02020603050405020304" pitchFamily="18" charset="0"/>
              </a:rPr>
              <a:t>số</a:t>
            </a:r>
            <a:r>
              <a:rPr lang="en-US" sz="2400" spc="-30" dirty="0">
                <a:solidFill>
                  <a:srgbClr val="000000"/>
                </a:solidFill>
                <a:latin typeface="Times New Roman" panose="02020603050405020304" pitchFamily="18" charset="0"/>
                <a:ea typeface="Times New Roman" panose="02020603050405020304" pitchFamily="18" charset="0"/>
              </a:rPr>
              <a:t> </a:t>
            </a:r>
            <a:r>
              <a:rPr lang="en-US" sz="2400" spc="-30" dirty="0" err="1">
                <a:solidFill>
                  <a:srgbClr val="000000"/>
                </a:solidFill>
                <a:latin typeface="Times New Roman" panose="02020603050405020304" pitchFamily="18" charset="0"/>
                <a:ea typeface="Times New Roman" panose="02020603050405020304" pitchFamily="18" charset="0"/>
              </a:rPr>
              <a:t>bệnh</a:t>
            </a:r>
            <a:r>
              <a:rPr lang="en-US" sz="2400" spc="-30" dirty="0">
                <a:solidFill>
                  <a:srgbClr val="000000"/>
                </a:solidFill>
                <a:latin typeface="Times New Roman" panose="02020603050405020304" pitchFamily="18" charset="0"/>
                <a:ea typeface="Times New Roman" panose="02020603050405020304" pitchFamily="18" charset="0"/>
              </a:rPr>
              <a:t> </a:t>
            </a:r>
            <a:r>
              <a:rPr lang="en-US" sz="2400" spc="-30" dirty="0" err="1">
                <a:solidFill>
                  <a:srgbClr val="000000"/>
                </a:solidFill>
                <a:latin typeface="Times New Roman" panose="02020603050405020304" pitchFamily="18" charset="0"/>
                <a:ea typeface="Times New Roman" panose="02020603050405020304" pitchFamily="18" charset="0"/>
              </a:rPr>
              <a:t>tật</a:t>
            </a:r>
            <a:r>
              <a:rPr lang="en-US" sz="2400" spc="-30" dirty="0">
                <a:solidFill>
                  <a:srgbClr val="000000"/>
                </a:solidFill>
                <a:latin typeface="Times New Roman" panose="02020603050405020304" pitchFamily="18" charset="0"/>
                <a:ea typeface="Times New Roman" panose="02020603050405020304" pitchFamily="18" charset="0"/>
              </a:rPr>
              <a:t> </a:t>
            </a:r>
            <a:r>
              <a:rPr lang="en-US" sz="2400" spc="-30" dirty="0" err="1">
                <a:solidFill>
                  <a:srgbClr val="000000"/>
                </a:solidFill>
                <a:latin typeface="Times New Roman" panose="02020603050405020304" pitchFamily="18" charset="0"/>
                <a:ea typeface="Times New Roman" panose="02020603050405020304" pitchFamily="18" charset="0"/>
              </a:rPr>
              <a:t>liên</a:t>
            </a:r>
            <a:r>
              <a:rPr lang="en-US" sz="2400" spc="-30" dirty="0">
                <a:solidFill>
                  <a:srgbClr val="000000"/>
                </a:solidFill>
                <a:latin typeface="Times New Roman" panose="02020603050405020304" pitchFamily="18" charset="0"/>
                <a:ea typeface="Times New Roman" panose="02020603050405020304" pitchFamily="18" charset="0"/>
              </a:rPr>
              <a:t> </a:t>
            </a:r>
            <a:r>
              <a:rPr lang="en-US" sz="2400" spc="-30" dirty="0" err="1">
                <a:solidFill>
                  <a:srgbClr val="000000"/>
                </a:solidFill>
                <a:latin typeface="Times New Roman" panose="02020603050405020304" pitchFamily="18" charset="0"/>
                <a:ea typeface="Times New Roman" panose="02020603050405020304" pitchFamily="18" charset="0"/>
              </a:rPr>
              <a:t>quan</a:t>
            </a:r>
            <a:r>
              <a:rPr lang="en-US" sz="2400" spc="-30" dirty="0">
                <a:solidFill>
                  <a:srgbClr val="000000"/>
                </a:solidFill>
                <a:latin typeface="Times New Roman" panose="02020603050405020304" pitchFamily="18" charset="0"/>
                <a:ea typeface="Times New Roman" panose="02020603050405020304" pitchFamily="18" charset="0"/>
              </a:rPr>
              <a:t> </a:t>
            </a:r>
            <a:r>
              <a:rPr lang="en-US" sz="2400" spc="-30" dirty="0" err="1">
                <a:solidFill>
                  <a:srgbClr val="000000"/>
                </a:solidFill>
                <a:latin typeface="Times New Roman" panose="02020603050405020304" pitchFamily="18" charset="0"/>
                <a:ea typeface="Times New Roman" panose="02020603050405020304" pitchFamily="18" charset="0"/>
              </a:rPr>
              <a:t>đến</a:t>
            </a:r>
            <a:r>
              <a:rPr lang="en-US" sz="2400" spc="-30" dirty="0">
                <a:solidFill>
                  <a:srgbClr val="000000"/>
                </a:solidFill>
                <a:latin typeface="Times New Roman" panose="02020603050405020304" pitchFamily="18" charset="0"/>
                <a:ea typeface="Times New Roman" panose="02020603050405020304" pitchFamily="18" charset="0"/>
              </a:rPr>
              <a:t> </a:t>
            </a:r>
            <a:r>
              <a:rPr lang="en-US" sz="2400" spc="-30" dirty="0" err="1">
                <a:solidFill>
                  <a:srgbClr val="000000"/>
                </a:solidFill>
                <a:latin typeface="Times New Roman" panose="02020603050405020304" pitchFamily="18" charset="0"/>
                <a:ea typeface="Times New Roman" panose="02020603050405020304" pitchFamily="18" charset="0"/>
              </a:rPr>
              <a:t>học</a:t>
            </a:r>
            <a:r>
              <a:rPr lang="en-US" sz="2400" spc="-30" dirty="0">
                <a:solidFill>
                  <a:srgbClr val="000000"/>
                </a:solidFill>
                <a:latin typeface="Times New Roman" panose="02020603050405020304" pitchFamily="18" charset="0"/>
                <a:ea typeface="Times New Roman" panose="02020603050405020304" pitchFamily="18" charset="0"/>
              </a:rPr>
              <a:t> </a:t>
            </a:r>
            <a:r>
              <a:rPr lang="en-US" sz="2400" spc="-30" dirty="0" err="1">
                <a:solidFill>
                  <a:srgbClr val="000000"/>
                </a:solidFill>
                <a:latin typeface="Times New Roman" panose="02020603050405020304" pitchFamily="18" charset="0"/>
                <a:ea typeface="Times New Roman" panose="02020603050405020304" pitchFamily="18" charset="0"/>
              </a:rPr>
              <a:t>đường</a:t>
            </a:r>
            <a:r>
              <a:rPr lang="en-US" sz="2400" spc="-30" dirty="0">
                <a:solidFill>
                  <a:srgbClr val="000000"/>
                </a:solidFill>
                <a:latin typeface="Times New Roman" panose="02020603050405020304" pitchFamily="18" charset="0"/>
                <a:ea typeface="Times New Roman" panose="02020603050405020304" pitchFamily="18" charset="0"/>
              </a:rPr>
              <a:t>; </a:t>
            </a:r>
            <a:r>
              <a:rPr lang="en-US" sz="2400" spc="-30" dirty="0" err="1">
                <a:solidFill>
                  <a:srgbClr val="000000"/>
                </a:solidFill>
                <a:latin typeface="Times New Roman" panose="02020603050405020304" pitchFamily="18" charset="0"/>
                <a:ea typeface="Times New Roman" panose="02020603050405020304" pitchFamily="18" charset="0"/>
              </a:rPr>
              <a:t>phòng</a:t>
            </a:r>
            <a:r>
              <a:rPr lang="en-US" sz="2400" spc="-30" dirty="0">
                <a:solidFill>
                  <a:srgbClr val="000000"/>
                </a:solidFill>
                <a:latin typeface="Times New Roman" panose="02020603050405020304" pitchFamily="18" charset="0"/>
                <a:ea typeface="Times New Roman" panose="02020603050405020304" pitchFamily="18" charset="0"/>
              </a:rPr>
              <a:t>, </a:t>
            </a:r>
            <a:r>
              <a:rPr lang="en-US" sz="2400" spc="-30" dirty="0" err="1">
                <a:solidFill>
                  <a:srgbClr val="000000"/>
                </a:solidFill>
                <a:latin typeface="Times New Roman" panose="02020603050405020304" pitchFamily="18" charset="0"/>
                <a:ea typeface="Times New Roman" panose="02020603050405020304" pitchFamily="18" charset="0"/>
              </a:rPr>
              <a:t>chống</a:t>
            </a:r>
            <a:r>
              <a:rPr lang="en-US" sz="2400" spc="-30" dirty="0">
                <a:solidFill>
                  <a:srgbClr val="000000"/>
                </a:solidFill>
                <a:latin typeface="Times New Roman" panose="02020603050405020304" pitchFamily="18" charset="0"/>
                <a:ea typeface="Times New Roman" panose="02020603050405020304" pitchFamily="18" charset="0"/>
              </a:rPr>
              <a:t> </a:t>
            </a:r>
            <a:r>
              <a:rPr lang="en-US" sz="2400" spc="-30" dirty="0" err="1">
                <a:solidFill>
                  <a:srgbClr val="000000"/>
                </a:solidFill>
                <a:latin typeface="Times New Roman" panose="02020603050405020304" pitchFamily="18" charset="0"/>
                <a:ea typeface="Times New Roman" panose="02020603050405020304" pitchFamily="18" charset="0"/>
              </a:rPr>
              <a:t>dịch</a:t>
            </a:r>
            <a:r>
              <a:rPr lang="en-US" sz="2400" spc="-30" dirty="0">
                <a:solidFill>
                  <a:srgbClr val="000000"/>
                </a:solidFill>
                <a:latin typeface="Times New Roman" panose="02020603050405020304" pitchFamily="18" charset="0"/>
                <a:ea typeface="Times New Roman" panose="02020603050405020304" pitchFamily="18" charset="0"/>
              </a:rPr>
              <a:t> </a:t>
            </a:r>
            <a:r>
              <a:rPr lang="en-US" sz="2400" spc="-30" dirty="0" err="1">
                <a:solidFill>
                  <a:srgbClr val="000000"/>
                </a:solidFill>
                <a:latin typeface="Times New Roman" panose="02020603050405020304" pitchFamily="18" charset="0"/>
                <a:ea typeface="Times New Roman" panose="02020603050405020304" pitchFamily="18" charset="0"/>
              </a:rPr>
              <a:t>bệnh</a:t>
            </a:r>
            <a:r>
              <a:rPr lang="en-US" sz="2400" spc="-30" dirty="0">
                <a:solidFill>
                  <a:srgbClr val="000000"/>
                </a:solidFill>
                <a:latin typeface="Times New Roman" panose="02020603050405020304" pitchFamily="18" charset="0"/>
                <a:ea typeface="Times New Roman" panose="02020603050405020304" pitchFamily="18" charset="0"/>
              </a:rPr>
              <a:t> </a:t>
            </a:r>
            <a:r>
              <a:rPr lang="en-US" sz="2400" spc="-30" dirty="0" err="1">
                <a:solidFill>
                  <a:srgbClr val="000000"/>
                </a:solidFill>
                <a:latin typeface="Times New Roman" panose="02020603050405020304" pitchFamily="18" charset="0"/>
                <a:ea typeface="Times New Roman" panose="02020603050405020304" pitchFamily="18" charset="0"/>
              </a:rPr>
              <a:t>trong</a:t>
            </a:r>
            <a:r>
              <a:rPr lang="en-US" sz="2400" spc="-30" dirty="0">
                <a:solidFill>
                  <a:srgbClr val="000000"/>
                </a:solidFill>
                <a:latin typeface="Times New Roman" panose="02020603050405020304" pitchFamily="18" charset="0"/>
                <a:ea typeface="Times New Roman" panose="02020603050405020304" pitchFamily="18" charset="0"/>
              </a:rPr>
              <a:t> </a:t>
            </a:r>
            <a:r>
              <a:rPr lang="en-US" sz="2400" spc="-30" dirty="0" err="1">
                <a:solidFill>
                  <a:srgbClr val="000000"/>
                </a:solidFill>
                <a:latin typeface="Times New Roman" panose="02020603050405020304" pitchFamily="18" charset="0"/>
                <a:ea typeface="Times New Roman" panose="02020603050405020304" pitchFamily="18" charset="0"/>
              </a:rPr>
              <a:t>trường</a:t>
            </a:r>
            <a:r>
              <a:rPr lang="en-US" sz="2400" spc="-30" dirty="0">
                <a:solidFill>
                  <a:srgbClr val="000000"/>
                </a:solidFill>
                <a:latin typeface="Times New Roman" panose="02020603050405020304" pitchFamily="18" charset="0"/>
                <a:ea typeface="Times New Roman" panose="02020603050405020304" pitchFamily="18" charset="0"/>
              </a:rPr>
              <a:t> </a:t>
            </a:r>
            <a:r>
              <a:rPr lang="en-US" sz="2400" spc="-30" dirty="0" err="1">
                <a:solidFill>
                  <a:srgbClr val="000000"/>
                </a:solidFill>
                <a:latin typeface="Times New Roman" panose="02020603050405020304" pitchFamily="18" charset="0"/>
                <a:ea typeface="Times New Roman" panose="02020603050405020304" pitchFamily="18" charset="0"/>
              </a:rPr>
              <a:t>học</a:t>
            </a:r>
            <a:r>
              <a:rPr lang="en-US" sz="2400" spc="-30" dirty="0">
                <a:solidFill>
                  <a:srgbClr val="000000"/>
                </a:solidFill>
                <a:latin typeface="Times New Roman" panose="02020603050405020304" pitchFamily="18" charset="0"/>
                <a:ea typeface="Times New Roman" panose="02020603050405020304" pitchFamily="18" charset="0"/>
              </a:rPr>
              <a:t>;</a:t>
            </a:r>
          </a:p>
          <a:p>
            <a:pPr indent="0" algn="just">
              <a:lnSpc>
                <a:spcPct val="120000"/>
              </a:lnSpc>
              <a:spcBef>
                <a:spcPts val="300"/>
              </a:spcBef>
              <a:spcAft>
                <a:spcPts val="300"/>
              </a:spcAft>
              <a:buNone/>
            </a:pPr>
            <a:r>
              <a:rPr lang="en-US" sz="2400" spc="-30" dirty="0">
                <a:solidFill>
                  <a:srgbClr val="000000"/>
                </a:solidFill>
                <a:latin typeface="Times New Roman" panose="02020603050405020304" pitchFamily="18" charset="0"/>
                <a:ea typeface="Times New Roman" panose="02020603050405020304" pitchFamily="18" charset="0"/>
              </a:rPr>
              <a:t>+ </a:t>
            </a:r>
            <a:r>
              <a:rPr lang="pt-BR" sz="2400" spc="-30" dirty="0">
                <a:solidFill>
                  <a:srgbClr val="000000"/>
                </a:solidFill>
                <a:latin typeface="Times New Roman" panose="02020603050405020304" pitchFamily="18" charset="0"/>
                <a:ea typeface="Times New Roman" panose="02020603050405020304" pitchFamily="18" charset="0"/>
              </a:rPr>
              <a:t>Đối với nhân viên y tế được cấp văn bằng đào tạo y sỹ, bác sỹ, ngoài phạm vi khám bệnh, chữa bệnh quy định tại điểm a, b Khoản này được khám phát hiện sớm, </a:t>
            </a:r>
            <a:r>
              <a:rPr lang="vi-VN" sz="2400" spc="-30" dirty="0">
                <a:solidFill>
                  <a:srgbClr val="000000"/>
                </a:solidFill>
                <a:latin typeface="Times New Roman" panose="02020603050405020304" pitchFamily="18" charset="0"/>
                <a:ea typeface="Times New Roman" panose="02020603050405020304" pitchFamily="18" charset="0"/>
              </a:rPr>
              <a:t>xử trí ban đầu, tư vấn</a:t>
            </a:r>
            <a:r>
              <a:rPr lang="en-US" sz="2400" spc="-30" dirty="0">
                <a:solidFill>
                  <a:srgbClr val="000000"/>
                </a:solidFill>
                <a:latin typeface="Times New Roman" panose="02020603050405020304" pitchFamily="18" charset="0"/>
                <a:ea typeface="Times New Roman" panose="02020603050405020304" pitchFamily="18" charset="0"/>
              </a:rPr>
              <a:t> </a:t>
            </a:r>
            <a:r>
              <a:rPr lang="en-US" sz="2400" spc="-30" dirty="0" err="1">
                <a:solidFill>
                  <a:srgbClr val="000000"/>
                </a:solidFill>
                <a:latin typeface="Times New Roman" panose="02020603050405020304" pitchFamily="18" charset="0"/>
                <a:ea typeface="Times New Roman" panose="02020603050405020304" pitchFamily="18" charset="0"/>
              </a:rPr>
              <a:t>người</a:t>
            </a:r>
            <a:r>
              <a:rPr lang="en-US" sz="2400" spc="-30" dirty="0">
                <a:solidFill>
                  <a:srgbClr val="000000"/>
                </a:solidFill>
                <a:latin typeface="Times New Roman" panose="02020603050405020304" pitchFamily="18" charset="0"/>
                <a:ea typeface="Times New Roman" panose="02020603050405020304" pitchFamily="18" charset="0"/>
              </a:rPr>
              <a:t> </a:t>
            </a:r>
            <a:r>
              <a:rPr lang="en-US" sz="2400" spc="-30" dirty="0" err="1">
                <a:solidFill>
                  <a:srgbClr val="000000"/>
                </a:solidFill>
                <a:latin typeface="Times New Roman" panose="02020603050405020304" pitchFamily="18" charset="0"/>
                <a:ea typeface="Times New Roman" panose="02020603050405020304" pitchFamily="18" charset="0"/>
              </a:rPr>
              <a:t>bệnh</a:t>
            </a:r>
            <a:r>
              <a:rPr lang="vi-VN" sz="2400" spc="-30" dirty="0">
                <a:solidFill>
                  <a:srgbClr val="000000"/>
                </a:solidFill>
                <a:latin typeface="Times New Roman" panose="02020603050405020304" pitchFamily="18" charset="0"/>
                <a:ea typeface="Times New Roman" panose="02020603050405020304" pitchFamily="18" charset="0"/>
              </a:rPr>
              <a:t> đến cơ sở y tế trong trường hợp cần thiết đối với </a:t>
            </a:r>
            <a:r>
              <a:rPr lang="pt-BR" sz="2400" spc="-30" dirty="0">
                <a:solidFill>
                  <a:srgbClr val="000000"/>
                </a:solidFill>
                <a:latin typeface="Times New Roman" panose="02020603050405020304" pitchFamily="18" charset="0"/>
                <a:ea typeface="Times New Roman" panose="02020603050405020304" pitchFamily="18" charset="0"/>
              </a:rPr>
              <a:t>một số bệnh theo Phụ lục 3.</a:t>
            </a:r>
            <a:endParaRPr lang="en-US" sz="2400" spc="-30" dirty="0">
              <a:latin typeface="Times New Roman" panose="02020603050405020304" pitchFamily="18" charset="0"/>
              <a:ea typeface="Calibri" panose="020F0502020204030204" pitchFamily="34" charset="0"/>
              <a:cs typeface="Times New Roman" panose="02020603050405020304" pitchFamily="18" charset="0"/>
            </a:endParaRPr>
          </a:p>
          <a:p>
            <a:pPr indent="0" algn="just">
              <a:lnSpc>
                <a:spcPct val="120000"/>
              </a:lnSpc>
              <a:spcBef>
                <a:spcPts val="600"/>
              </a:spcBef>
              <a:spcAft>
                <a:spcPts val="300"/>
              </a:spcAft>
              <a:buNone/>
            </a:pPr>
            <a:endParaRPr lang="en-US" sz="2400" spc="-3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668456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5EE6A36-791C-4527-8C85-08F860FEDAB9}"/>
              </a:ext>
            </a:extLst>
          </p:cNvPr>
          <p:cNvSpPr>
            <a:spLocks noChangeArrowheads="1"/>
          </p:cNvSpPr>
          <p:nvPr/>
        </p:nvSpPr>
        <p:spPr bwMode="auto">
          <a:xfrm>
            <a:off x="0" y="0"/>
            <a:ext cx="9144000" cy="609600"/>
          </a:xfrm>
          <a:prstGeom prst="rect">
            <a:avLst/>
          </a:prstGeom>
          <a:solidFill>
            <a:srgbClr val="5F0500"/>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34290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THÔNG TƯ SỐ 28/2023/TT-BYT</a:t>
            </a:r>
            <a:endParaRPr kumimoji="0" lang="nl-NL" sz="24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Content Placeholder 2"/>
          <p:cNvSpPr>
            <a:spLocks noGrp="1"/>
          </p:cNvSpPr>
          <p:nvPr>
            <p:ph idx="1"/>
          </p:nvPr>
        </p:nvSpPr>
        <p:spPr>
          <a:xfrm>
            <a:off x="212834" y="838200"/>
            <a:ext cx="8626366" cy="5856894"/>
          </a:xfrm>
        </p:spPr>
        <p:txBody>
          <a:bodyPr>
            <a:normAutofit/>
          </a:bodyPr>
          <a:lstStyle/>
          <a:p>
            <a:pPr indent="0" algn="just">
              <a:lnSpc>
                <a:spcPts val="1900"/>
              </a:lnSpc>
              <a:spcBef>
                <a:spcPts val="300"/>
              </a:spcBef>
              <a:spcAft>
                <a:spcPts val="300"/>
              </a:spcAft>
              <a:buNone/>
            </a:pPr>
            <a:r>
              <a:rPr lang="pt-BR" sz="2400" b="1" spc="-30" dirty="0">
                <a:solidFill>
                  <a:srgbClr val="000000"/>
                </a:solidFill>
                <a:latin typeface="Times New Roman" panose="02020603050405020304" pitchFamily="18" charset="0"/>
                <a:ea typeface="Times New Roman" panose="02020603050405020304" pitchFamily="18" charset="0"/>
              </a:rPr>
              <a:t>- Nội dung chuyên môn, nghiệp vụ của chương trình đào tạo </a:t>
            </a:r>
            <a:r>
              <a:rPr lang="pt-BR" sz="2000" i="1" spc="-30" dirty="0">
                <a:solidFill>
                  <a:srgbClr val="000000"/>
                </a:solidFill>
                <a:latin typeface="Times New Roman" panose="02020603050405020304" pitchFamily="18" charset="0"/>
                <a:ea typeface="Times New Roman" panose="02020603050405020304" pitchFamily="18" charset="0"/>
              </a:rPr>
              <a:t>(Điểm a Khoản 3 Điều 4)</a:t>
            </a:r>
            <a:r>
              <a:rPr lang="pt-BR" sz="2400" spc="-30" dirty="0">
                <a:solidFill>
                  <a:srgbClr val="000000"/>
                </a:solidFill>
                <a:latin typeface="Times New Roman" panose="02020603050405020304" pitchFamily="18" charset="0"/>
                <a:ea typeface="Times New Roman" panose="02020603050405020304" pitchFamily="18" charset="0"/>
              </a:rPr>
              <a:t>: </a:t>
            </a:r>
            <a:endParaRPr lang="en-US" sz="2400" dirty="0">
              <a:latin typeface="Times New Roman" panose="02020603050405020304" pitchFamily="18" charset="0"/>
              <a:ea typeface="Times New Roman" panose="02020603050405020304" pitchFamily="18" charset="0"/>
            </a:endParaRPr>
          </a:p>
          <a:p>
            <a:pPr indent="0" algn="just">
              <a:lnSpc>
                <a:spcPct val="107000"/>
              </a:lnSpc>
              <a:spcBef>
                <a:spcPts val="600"/>
              </a:spcBef>
              <a:spcAft>
                <a:spcPts val="300"/>
              </a:spcAft>
              <a:buNone/>
            </a:pPr>
            <a:endParaRPr lang="pt-BR" sz="2800" b="1" spc="-30" dirty="0">
              <a:solidFill>
                <a:srgbClr val="000000"/>
              </a:solidFill>
              <a:latin typeface="Times New Roman" panose="02020603050405020304" pitchFamily="18" charset="0"/>
              <a:ea typeface="Times New Roman" panose="02020603050405020304" pitchFamily="18" charset="0"/>
            </a:endParaRPr>
          </a:p>
          <a:p>
            <a:pPr indent="0" algn="just">
              <a:lnSpc>
                <a:spcPct val="107000"/>
              </a:lnSpc>
              <a:spcBef>
                <a:spcPts val="600"/>
              </a:spcBef>
              <a:spcAft>
                <a:spcPts val="300"/>
              </a:spcAft>
              <a:buNone/>
            </a:pPr>
            <a:endParaRPr lang="en-US" sz="2800" spc="-30" dirty="0">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215567892"/>
              </p:ext>
            </p:extLst>
          </p:nvPr>
        </p:nvGraphicFramePr>
        <p:xfrm>
          <a:off x="381000" y="1905000"/>
          <a:ext cx="8382000" cy="4724706"/>
        </p:xfrm>
        <a:graphic>
          <a:graphicData uri="http://schemas.openxmlformats.org/drawingml/2006/table">
            <a:tbl>
              <a:tblPr firstRow="1" firstCol="1" bandRow="1"/>
              <a:tblGrid>
                <a:gridCol w="568475">
                  <a:extLst>
                    <a:ext uri="{9D8B030D-6E8A-4147-A177-3AD203B41FA5}">
                      <a16:colId xmlns:a16="http://schemas.microsoft.com/office/drawing/2014/main" val="356079513"/>
                    </a:ext>
                  </a:extLst>
                </a:gridCol>
                <a:gridCol w="6060925">
                  <a:extLst>
                    <a:ext uri="{9D8B030D-6E8A-4147-A177-3AD203B41FA5}">
                      <a16:colId xmlns:a16="http://schemas.microsoft.com/office/drawing/2014/main" val="787410820"/>
                    </a:ext>
                  </a:extLst>
                </a:gridCol>
                <a:gridCol w="1066800">
                  <a:extLst>
                    <a:ext uri="{9D8B030D-6E8A-4147-A177-3AD203B41FA5}">
                      <a16:colId xmlns:a16="http://schemas.microsoft.com/office/drawing/2014/main" val="728079226"/>
                    </a:ext>
                  </a:extLst>
                </a:gridCol>
                <a:gridCol w="685800">
                  <a:extLst>
                    <a:ext uri="{9D8B030D-6E8A-4147-A177-3AD203B41FA5}">
                      <a16:colId xmlns:a16="http://schemas.microsoft.com/office/drawing/2014/main" val="521237020"/>
                    </a:ext>
                  </a:extLst>
                </a:gridCol>
              </a:tblGrid>
              <a:tr h="392576">
                <a:tc>
                  <a:txBody>
                    <a:bodyPr/>
                    <a:lstStyle/>
                    <a:p>
                      <a:pPr algn="ctr">
                        <a:lnSpc>
                          <a:spcPct val="115000"/>
                        </a:lnSpc>
                        <a:spcBef>
                          <a:spcPts val="300"/>
                        </a:spcBef>
                        <a:spcAft>
                          <a:spcPts val="300"/>
                        </a:spcAft>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Bef>
                          <a:spcPts val="300"/>
                        </a:spcBef>
                        <a:spcAft>
                          <a:spcPts val="300"/>
                        </a:spcAft>
                      </a:pP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Tổng quan về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y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300"/>
                        </a:spcBef>
                        <a:spcAft>
                          <a:spcPts val="300"/>
                        </a:spcAft>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300"/>
                        </a:spcBef>
                        <a:spcAft>
                          <a:spcPts val="300"/>
                        </a:spcAft>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19912647"/>
                  </a:ext>
                </a:extLst>
              </a:tr>
              <a:tr h="629538">
                <a:tc>
                  <a:txBody>
                    <a:bodyPr/>
                    <a:lstStyle/>
                    <a:p>
                      <a:pPr algn="ctr">
                        <a:lnSpc>
                          <a:spcPct val="115000"/>
                        </a:lnSpc>
                        <a:spcBef>
                          <a:spcPts val="300"/>
                        </a:spcBef>
                        <a:spcAft>
                          <a:spcPts val="300"/>
                        </a:spcAft>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Bef>
                          <a:spcPts val="300"/>
                        </a:spcBef>
                        <a:spcAft>
                          <a:spcPts val="300"/>
                        </a:spcAft>
                      </a:pP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Đặc điểm phát triển thể chất và tâm sinh lý lứa tuổi học đườn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300"/>
                        </a:spcBef>
                        <a:spcAft>
                          <a:spcPts val="300"/>
                        </a:spcAft>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300"/>
                        </a:spcBef>
                        <a:spcAft>
                          <a:spcPts val="300"/>
                        </a:spcAft>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04418142"/>
                  </a:ext>
                </a:extLst>
              </a:tr>
              <a:tr h="629538">
                <a:tc>
                  <a:txBody>
                    <a:bodyPr/>
                    <a:lstStyle/>
                    <a:p>
                      <a:pPr algn="ctr">
                        <a:lnSpc>
                          <a:spcPct val="115000"/>
                        </a:lnSpc>
                        <a:spcBef>
                          <a:spcPts val="300"/>
                        </a:spcBef>
                        <a:spcAft>
                          <a:spcPts val="300"/>
                        </a:spcAft>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Bef>
                          <a:spcPts val="300"/>
                        </a:spcBef>
                        <a:spcAft>
                          <a:spcPts val="300"/>
                        </a:spcAft>
                      </a:pPr>
                      <a:r>
                        <a:rPr lang="fr-FR"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Phòng</a:t>
                      </a:r>
                      <a:r>
                        <a:rPr lang="fr-FR"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chống</a:t>
                      </a:r>
                      <a:r>
                        <a:rPr lang="fr-FR"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fr-FR"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yếu</a:t>
                      </a:r>
                      <a:r>
                        <a:rPr lang="fr-FR"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tố</a:t>
                      </a:r>
                      <a:r>
                        <a:rPr lang="fr-FR"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nguy</a:t>
                      </a:r>
                      <a:r>
                        <a:rPr lang="fr-FR"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cơ</a:t>
                      </a:r>
                      <a:r>
                        <a:rPr lang="fr-FR"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gây</a:t>
                      </a:r>
                      <a:r>
                        <a:rPr lang="fr-FR"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tai </a:t>
                      </a:r>
                      <a:r>
                        <a:rPr lang="fr-FR"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nạn</a:t>
                      </a:r>
                      <a:r>
                        <a:rPr lang="fr-FR"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thương</a:t>
                      </a:r>
                      <a:r>
                        <a:rPr lang="fr-FR"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tích</a:t>
                      </a:r>
                      <a:r>
                        <a:rPr lang="fr-FR"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fr-FR"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bệnh</a:t>
                      </a:r>
                      <a:r>
                        <a:rPr lang="fr-FR"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tật</a:t>
                      </a:r>
                      <a:r>
                        <a:rPr lang="fr-FR"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fr-FR"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đường</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300"/>
                        </a:spcBef>
                        <a:spcAft>
                          <a:spcPts val="300"/>
                        </a:spcAft>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300"/>
                        </a:spcBef>
                        <a:spcAft>
                          <a:spcPts val="300"/>
                        </a:spcAft>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99183228"/>
                  </a:ext>
                </a:extLst>
              </a:tr>
              <a:tr h="392576">
                <a:tc>
                  <a:txBody>
                    <a:bodyPr/>
                    <a:lstStyle/>
                    <a:p>
                      <a:pPr algn="ctr">
                        <a:lnSpc>
                          <a:spcPct val="115000"/>
                        </a:lnSpc>
                        <a:spcBef>
                          <a:spcPts val="300"/>
                        </a:spcBef>
                        <a:spcAft>
                          <a:spcPts val="300"/>
                        </a:spcAft>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Bef>
                          <a:spcPts val="300"/>
                        </a:spcBef>
                        <a:spcAft>
                          <a:spcPts val="300"/>
                        </a:spcAft>
                      </a:pPr>
                      <a:r>
                        <a:rPr lang="fr-FR"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Thuốc</a:t>
                      </a:r>
                      <a:r>
                        <a:rPr lang="fr-FR"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thiết</a:t>
                      </a:r>
                      <a:r>
                        <a:rPr lang="fr-FR"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yếu</a:t>
                      </a:r>
                      <a:r>
                        <a:rPr lang="fr-FR"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fr-FR"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fr-FR"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fr-FR"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300"/>
                        </a:spcBef>
                        <a:spcAft>
                          <a:spcPts val="300"/>
                        </a:spcAft>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300"/>
                        </a:spcBef>
                        <a:spcAft>
                          <a:spcPts val="300"/>
                        </a:spcAft>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00147357"/>
                  </a:ext>
                </a:extLst>
              </a:tr>
              <a:tr h="392576">
                <a:tc>
                  <a:txBody>
                    <a:bodyPr/>
                    <a:lstStyle/>
                    <a:p>
                      <a:pPr algn="ctr">
                        <a:lnSpc>
                          <a:spcPct val="115000"/>
                        </a:lnSpc>
                        <a:spcBef>
                          <a:spcPts val="300"/>
                        </a:spcBef>
                        <a:spcAft>
                          <a:spcPts val="300"/>
                        </a:spcAft>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Bef>
                          <a:spcPts val="300"/>
                        </a:spcBef>
                        <a:spcAft>
                          <a:spcPts val="300"/>
                        </a:spcAft>
                      </a:pP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Sơ cứu cấp cứu ban đầu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300"/>
                        </a:spcBef>
                        <a:spcAft>
                          <a:spcPts val="300"/>
                        </a:spcAft>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300"/>
                        </a:spcBef>
                        <a:spcAft>
                          <a:spcPts val="300"/>
                        </a:spcAft>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76065223"/>
                  </a:ext>
                </a:extLst>
              </a:tr>
              <a:tr h="957465">
                <a:tc>
                  <a:txBody>
                    <a:bodyPr/>
                    <a:lstStyle/>
                    <a:p>
                      <a:pPr algn="ctr">
                        <a:lnSpc>
                          <a:spcPct val="115000"/>
                        </a:lnSpc>
                        <a:spcBef>
                          <a:spcPts val="300"/>
                        </a:spcBef>
                        <a:spcAft>
                          <a:spcPts val="300"/>
                        </a:spcAft>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Bef>
                          <a:spcPts val="300"/>
                        </a:spcBef>
                        <a:spcAft>
                          <a:spcPts val="300"/>
                        </a:spcAft>
                      </a:pPr>
                      <a:r>
                        <a:rPr lang="fr-FR"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Xử</a:t>
                      </a:r>
                      <a:r>
                        <a:rPr lang="fr-FR"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trí</a:t>
                      </a:r>
                      <a:r>
                        <a:rPr lang="fr-FR"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ban </a:t>
                      </a:r>
                      <a:r>
                        <a:rPr lang="fr-FR"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fr-FR"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fr-FR"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fr-FR"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triệu</a:t>
                      </a:r>
                      <a:r>
                        <a:rPr lang="fr-FR"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chứng</a:t>
                      </a:r>
                      <a:r>
                        <a:rPr lang="fr-FR"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fr-FR"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bệnh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tật</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thường gặp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cơ sở giáo dục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vấn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cơ</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sở</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khám</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bệnh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chữa</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bệnh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cấp</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cứu</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300"/>
                        </a:spcBef>
                        <a:spcAft>
                          <a:spcPts val="300"/>
                        </a:spcAft>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300"/>
                        </a:spcBef>
                        <a:spcAft>
                          <a:spcPts val="300"/>
                        </a:spcAft>
                      </a:pPr>
                      <a:r>
                        <a:rPr lang="fr-FR"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95399297"/>
                  </a:ext>
                </a:extLst>
              </a:tr>
              <a:tr h="392576">
                <a:tc>
                  <a:txBody>
                    <a:bodyPr/>
                    <a:lstStyle/>
                    <a:p>
                      <a:pPr algn="ctr">
                        <a:lnSpc>
                          <a:spcPct val="115000"/>
                        </a:lnSpc>
                        <a:spcBef>
                          <a:spcPts val="300"/>
                        </a:spcBef>
                        <a:spcAft>
                          <a:spcPts val="300"/>
                        </a:spcAft>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Bef>
                          <a:spcPts val="300"/>
                        </a:spcBef>
                        <a:spcAft>
                          <a:spcPts val="300"/>
                        </a:spcAft>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inh dưỡng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an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toàn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300"/>
                        </a:spcBef>
                        <a:spcAft>
                          <a:spcPts val="300"/>
                        </a:spcAft>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300"/>
                        </a:spcBef>
                        <a:spcAft>
                          <a:spcPts val="300"/>
                        </a:spcAft>
                      </a:pPr>
                      <a:r>
                        <a:rPr lang="fr-FR"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65171302"/>
                  </a:ext>
                </a:extLst>
              </a:tr>
              <a:tr h="392576">
                <a:tc>
                  <a:txBody>
                    <a:bodyPr/>
                    <a:lstStyle/>
                    <a:p>
                      <a:pPr algn="ctr">
                        <a:lnSpc>
                          <a:spcPct val="115000"/>
                        </a:lnSpc>
                        <a:spcBef>
                          <a:spcPts val="300"/>
                        </a:spcBef>
                        <a:spcAft>
                          <a:spcPts val="300"/>
                        </a:spcAft>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Bef>
                          <a:spcPts val="300"/>
                        </a:spcBef>
                        <a:spcAft>
                          <a:spcPts val="300"/>
                        </a:spcAft>
                      </a:pP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Sức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khỏe</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thần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sức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khỏe</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sản</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300"/>
                        </a:spcBef>
                        <a:spcAft>
                          <a:spcPts val="300"/>
                        </a:spcAft>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300"/>
                        </a:spcBef>
                        <a:spcAft>
                          <a:spcPts val="300"/>
                        </a:spcAft>
                      </a:pPr>
                      <a:r>
                        <a:rPr lang="fr-FR"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97816694"/>
                  </a:ext>
                </a:extLst>
              </a:tr>
              <a:tr h="392576">
                <a:tc>
                  <a:txBody>
                    <a:bodyPr/>
                    <a:lstStyle/>
                    <a:p>
                      <a:pPr algn="ctr">
                        <a:lnSpc>
                          <a:spcPct val="115000"/>
                        </a:lnSpc>
                        <a:spcBef>
                          <a:spcPts val="300"/>
                        </a:spcBef>
                        <a:spcAft>
                          <a:spcPts val="300"/>
                        </a:spcAft>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Bef>
                          <a:spcPts val="300"/>
                        </a:spcBef>
                        <a:spcAft>
                          <a:spcPts val="300"/>
                        </a:spcAft>
                      </a:pPr>
                      <a:r>
                        <a:rPr lang="fr-FR"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Truyền</a:t>
                      </a:r>
                      <a:r>
                        <a:rPr lang="fr-FR"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fr-FR"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a:t>
                      </a:r>
                      <a:r>
                        <a:rPr lang="fr-FR"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vấn</a:t>
                      </a:r>
                      <a:r>
                        <a:rPr lang="fr-FR"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giáo</a:t>
                      </a:r>
                      <a:r>
                        <a:rPr lang="fr-FR"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dục</a:t>
                      </a:r>
                      <a:r>
                        <a:rPr lang="fr-FR"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sức</a:t>
                      </a:r>
                      <a:r>
                        <a:rPr lang="fr-FR"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khỏe</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300"/>
                        </a:spcBef>
                        <a:spcAft>
                          <a:spcPts val="300"/>
                        </a:spcAft>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300"/>
                        </a:spcBef>
                        <a:spcAft>
                          <a:spcPts val="300"/>
                        </a:spcAft>
                      </a:pPr>
                      <a:r>
                        <a:rPr lang="fr-FR" sz="20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x</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76935760"/>
                  </a:ext>
                </a:extLst>
              </a:tr>
            </a:tbl>
          </a:graphicData>
        </a:graphic>
      </p:graphicFrame>
    </p:spTree>
    <p:extLst>
      <p:ext uri="{BB962C8B-B14F-4D97-AF65-F5344CB8AC3E}">
        <p14:creationId xmlns:p14="http://schemas.microsoft.com/office/powerpoint/2010/main" val="17134889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5EE6A36-791C-4527-8C85-08F860FEDAB9}"/>
              </a:ext>
            </a:extLst>
          </p:cNvPr>
          <p:cNvSpPr>
            <a:spLocks noChangeArrowheads="1"/>
          </p:cNvSpPr>
          <p:nvPr/>
        </p:nvSpPr>
        <p:spPr bwMode="auto">
          <a:xfrm>
            <a:off x="0" y="457200"/>
            <a:ext cx="9144000" cy="876300"/>
          </a:xfrm>
          <a:prstGeom prst="rect">
            <a:avLst/>
          </a:prstGeom>
          <a:solidFill>
            <a:srgbClr val="5F0500"/>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34290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THÔNG TƯ SỐ 28/2023/TT-BYT</a:t>
            </a:r>
            <a:endParaRPr kumimoji="0" lang="nl-NL" sz="24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Content Placeholder 2"/>
          <p:cNvSpPr>
            <a:spLocks noGrp="1"/>
          </p:cNvSpPr>
          <p:nvPr>
            <p:ph idx="1"/>
          </p:nvPr>
        </p:nvSpPr>
        <p:spPr>
          <a:xfrm>
            <a:off x="212834" y="1752600"/>
            <a:ext cx="8626366" cy="4942494"/>
          </a:xfrm>
        </p:spPr>
        <p:txBody>
          <a:bodyPr>
            <a:normAutofit lnSpcReduction="10000"/>
          </a:bodyPr>
          <a:lstStyle/>
          <a:p>
            <a:pPr indent="0" algn="just">
              <a:spcBef>
                <a:spcPts val="600"/>
              </a:spcBef>
              <a:spcAft>
                <a:spcPts val="600"/>
              </a:spcAft>
              <a:buNone/>
            </a:pPr>
            <a:r>
              <a:rPr lang="pt-BR" sz="2400" b="1" spc="-30" dirty="0">
                <a:solidFill>
                  <a:srgbClr val="000000"/>
                </a:solidFill>
                <a:latin typeface="Times New Roman" panose="02020603050405020304" pitchFamily="18" charset="0"/>
                <a:ea typeface="Times New Roman" panose="02020603050405020304" pitchFamily="18" charset="0"/>
              </a:rPr>
              <a:t>Nội dung chuyên môn, nghiệp vụ của chương trình đào tạo</a:t>
            </a:r>
            <a:endParaRPr lang="en-US" sz="2400" dirty="0">
              <a:solidFill>
                <a:srgbClr val="000000"/>
              </a:solidFill>
              <a:latin typeface="Times New Roman" panose="02020603050405020304" pitchFamily="18" charset="0"/>
              <a:ea typeface="Times New Roman" panose="02020603050405020304" pitchFamily="18" charset="0"/>
            </a:endParaRPr>
          </a:p>
          <a:p>
            <a:pPr indent="0" algn="just">
              <a:spcBef>
                <a:spcPts val="600"/>
              </a:spcBef>
              <a:spcAft>
                <a:spcPts val="600"/>
              </a:spcAft>
              <a:buNone/>
            </a:pPr>
            <a:r>
              <a:rPr lang="en-US" sz="2400" dirty="0">
                <a:solidFill>
                  <a:srgbClr val="000000"/>
                </a:solidFill>
                <a:latin typeface="Times New Roman" panose="02020603050405020304" pitchFamily="18" charset="0"/>
                <a:ea typeface="Times New Roman" panose="02020603050405020304" pitchFamily="18" charset="0"/>
              </a:rPr>
              <a:t>- </a:t>
            </a:r>
            <a:r>
              <a:rPr lang="vi-VN" sz="2400" dirty="0">
                <a:solidFill>
                  <a:srgbClr val="000000"/>
                </a:solidFill>
                <a:latin typeface="Times New Roman" panose="02020603050405020304" pitchFamily="18" charset="0"/>
                <a:ea typeface="Times New Roman" panose="02020603050405020304" pitchFamily="18" charset="0"/>
              </a:rPr>
              <a:t>Thời gian đào tạo lần đầu</a:t>
            </a:r>
            <a:r>
              <a:rPr lang="en-US" sz="2400" dirty="0">
                <a:solidFill>
                  <a:srgbClr val="000000"/>
                </a:solidFill>
                <a:latin typeface="Times New Roman" panose="02020603050405020304" pitchFamily="18" charset="0"/>
                <a:ea typeface="Times New Roman" panose="02020603050405020304" pitchFamily="18" charset="0"/>
              </a:rPr>
              <a:t>: </a:t>
            </a:r>
            <a:r>
              <a:rPr lang="vi-VN" sz="2400" dirty="0">
                <a:solidFill>
                  <a:srgbClr val="000000"/>
                </a:solidFill>
                <a:latin typeface="Times New Roman" panose="02020603050405020304" pitchFamily="18" charset="0"/>
                <a:ea typeface="Times New Roman" panose="02020603050405020304" pitchFamily="18" charset="0"/>
              </a:rPr>
              <a:t>40 giờ, bao gồm cả thời gian kiểm tra đánh giá, chú trọng huấn luyện kỹ năng thực hành chuyên môn, nghiệp vụ. Đào tạo cập nhật chuyên môn được thực hiện </a:t>
            </a:r>
            <a:r>
              <a:rPr lang="en-US" sz="2400" dirty="0">
                <a:solidFill>
                  <a:srgbClr val="000000"/>
                </a:solidFill>
                <a:latin typeface="Times New Roman" panose="02020603050405020304" pitchFamily="18" charset="0"/>
                <a:ea typeface="Times New Roman" panose="02020603050405020304" pitchFamily="18" charset="0"/>
              </a:rPr>
              <a:t>0</a:t>
            </a:r>
            <a:r>
              <a:rPr lang="vi-VN" sz="2400" dirty="0">
                <a:solidFill>
                  <a:srgbClr val="000000"/>
                </a:solidFill>
                <a:latin typeface="Times New Roman" panose="02020603050405020304" pitchFamily="18" charset="0"/>
                <a:ea typeface="Times New Roman" panose="02020603050405020304" pitchFamily="18" charset="0"/>
              </a:rPr>
              <a:t>5 năm một lần với thời gian đào tạo cập nhật ít nhất bằng 50% thời gian đào tạo lần đầu, bao gồm cả thời gian kiểm tra đánh giá</a:t>
            </a:r>
            <a:r>
              <a:rPr lang="en-US" sz="2400" dirty="0">
                <a:solidFill>
                  <a:srgbClr val="000000"/>
                </a:solidFill>
                <a:latin typeface="Times New Roman" panose="02020603050405020304" pitchFamily="18" charset="0"/>
                <a:ea typeface="Times New Roman" panose="02020603050405020304" pitchFamily="18" charset="0"/>
              </a:rPr>
              <a:t>; </a:t>
            </a:r>
          </a:p>
          <a:p>
            <a:pPr indent="0" algn="just">
              <a:spcBef>
                <a:spcPts val="600"/>
              </a:spcBef>
              <a:spcAft>
                <a:spcPts val="600"/>
              </a:spcAft>
              <a:buNone/>
            </a:pP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Cơ</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sở</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giáo</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dục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cơ</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sở</a:t>
            </a:r>
            <a:r>
              <a:rPr lang="en-US" sz="2400" dirty="0">
                <a:solidFill>
                  <a:srgbClr val="000000"/>
                </a:solidFill>
                <a:latin typeface="Times New Roman" panose="02020603050405020304" pitchFamily="18" charset="0"/>
                <a:ea typeface="Times New Roman" panose="02020603050405020304" pitchFamily="18" charset="0"/>
              </a:rPr>
              <a:t> y </a:t>
            </a:r>
            <a:r>
              <a:rPr lang="en-US" sz="2400" dirty="0" err="1">
                <a:solidFill>
                  <a:srgbClr val="000000"/>
                </a:solidFill>
                <a:latin typeface="Times New Roman" panose="02020603050405020304" pitchFamily="18" charset="0"/>
                <a:ea typeface="Times New Roman" panose="02020603050405020304" pitchFamily="18" charset="0"/>
              </a:rPr>
              <a:t>tế</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có</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chức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năng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hoặc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được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giao</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nhiệm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vụ</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đào</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tạo</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trong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khối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ngành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sức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khỏe</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đào</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tạo</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nhân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lực</a:t>
            </a:r>
            <a:r>
              <a:rPr lang="en-US" sz="2400" dirty="0">
                <a:solidFill>
                  <a:srgbClr val="000000"/>
                </a:solidFill>
                <a:latin typeface="Times New Roman" panose="02020603050405020304" pitchFamily="18" charset="0"/>
                <a:ea typeface="Times New Roman" panose="02020603050405020304" pitchFamily="18" charset="0"/>
              </a:rPr>
              <a:t> y </a:t>
            </a:r>
            <a:r>
              <a:rPr lang="en-US" sz="2400" dirty="0" err="1">
                <a:solidFill>
                  <a:srgbClr val="000000"/>
                </a:solidFill>
                <a:latin typeface="Times New Roman" panose="02020603050405020304" pitchFamily="18" charset="0"/>
                <a:ea typeface="Times New Roman" panose="02020603050405020304" pitchFamily="18" charset="0"/>
              </a:rPr>
              <a:t>tế</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sau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đây</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gọi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tắt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là</a:t>
            </a:r>
            <a:r>
              <a:rPr lang="en-US" sz="2400" dirty="0">
                <a:solidFill>
                  <a:srgbClr val="000000"/>
                </a:solidFill>
                <a:latin typeface="Times New Roman" panose="02020603050405020304" pitchFamily="18" charset="0"/>
                <a:ea typeface="Times New Roman" panose="02020603050405020304" pitchFamily="18" charset="0"/>
              </a:rPr>
              <a:t> </a:t>
            </a:r>
            <a:r>
              <a:rPr lang="vi-VN" sz="2400" dirty="0">
                <a:solidFill>
                  <a:srgbClr val="000000"/>
                </a:solidFill>
                <a:latin typeface="Times New Roman" panose="02020603050405020304" pitchFamily="18" charset="0"/>
                <a:ea typeface="Times New Roman" panose="02020603050405020304" pitchFamily="18" charset="0"/>
              </a:rPr>
              <a:t>cơ sở đào tạo</a:t>
            </a:r>
            <a:r>
              <a:rPr lang="en-US" sz="2400" dirty="0">
                <a:solidFill>
                  <a:srgbClr val="000000"/>
                </a:solidFill>
                <a:latin typeface="Times New Roman" panose="02020603050405020304" pitchFamily="18" charset="0"/>
                <a:ea typeface="Times New Roman" panose="02020603050405020304" pitchFamily="18" charset="0"/>
              </a:rPr>
              <a:t>)</a:t>
            </a:r>
            <a:r>
              <a:rPr lang="vi-VN" sz="2400" dirty="0">
                <a:solidFill>
                  <a:srgbClr val="000000"/>
                </a:solidFill>
                <a:latin typeface="Times New Roman" panose="02020603050405020304" pitchFamily="18" charset="0"/>
                <a:ea typeface="Times New Roman" panose="02020603050405020304" pitchFamily="18" charset="0"/>
              </a:rPr>
              <a:t> xây dựng, thẩm định</a:t>
            </a:r>
            <a:r>
              <a:rPr lang="en-US" sz="2400" dirty="0">
                <a:solidFill>
                  <a:srgbClr val="000000"/>
                </a:solidFill>
                <a:latin typeface="Times New Roman" panose="02020603050405020304" pitchFamily="18" charset="0"/>
                <a:ea typeface="Times New Roman" panose="02020603050405020304" pitchFamily="18" charset="0"/>
              </a:rPr>
              <a:t>, ban </a:t>
            </a:r>
            <a:r>
              <a:rPr lang="en-US" sz="2400" dirty="0" err="1">
                <a:solidFill>
                  <a:srgbClr val="000000"/>
                </a:solidFill>
                <a:latin typeface="Times New Roman" panose="02020603050405020304" pitchFamily="18" charset="0"/>
                <a:ea typeface="Times New Roman" panose="02020603050405020304" pitchFamily="18" charset="0"/>
              </a:rPr>
              <a:t>hành</a:t>
            </a:r>
            <a:r>
              <a:rPr lang="en-US" sz="2400" dirty="0">
                <a:solidFill>
                  <a:srgbClr val="000000"/>
                </a:solidFill>
                <a:latin typeface="Times New Roman" panose="02020603050405020304" pitchFamily="18" charset="0"/>
                <a:ea typeface="Times New Roman" panose="02020603050405020304" pitchFamily="18" charset="0"/>
              </a:rPr>
              <a:t> </a:t>
            </a:r>
            <a:r>
              <a:rPr lang="pt-BR" sz="2400" dirty="0">
                <a:solidFill>
                  <a:srgbClr val="000000"/>
                </a:solidFill>
                <a:latin typeface="Times New Roman" panose="02020603050405020304" pitchFamily="18" charset="0"/>
                <a:ea typeface="Times New Roman" panose="02020603050405020304" pitchFamily="18" charset="0"/>
              </a:rPr>
              <a:t>chương trình, tài liệu đào tạo</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phù</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hợp</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với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từng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đối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tượng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đào</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tạo</a:t>
            </a:r>
            <a:r>
              <a:rPr lang="pt-BR" sz="2400" dirty="0">
                <a:solidFill>
                  <a:srgbClr val="000000"/>
                </a:solidFill>
                <a:latin typeface="Times New Roman" panose="02020603050405020304" pitchFamily="18" charset="0"/>
                <a:ea typeface="Times New Roman" panose="02020603050405020304" pitchFamily="18" charset="0"/>
              </a:rPr>
              <a:t> và t</a:t>
            </a:r>
            <a:r>
              <a:rPr lang="en-US" sz="2400" dirty="0">
                <a:solidFill>
                  <a:srgbClr val="000000"/>
                </a:solidFill>
                <a:latin typeface="Times New Roman" panose="02020603050405020304" pitchFamily="18" charset="0"/>
                <a:ea typeface="Times New Roman" panose="02020603050405020304" pitchFamily="18" charset="0"/>
              </a:rPr>
              <a:t>ổ </a:t>
            </a:r>
            <a:r>
              <a:rPr lang="en-US" sz="2400" dirty="0" err="1">
                <a:solidFill>
                  <a:srgbClr val="000000"/>
                </a:solidFill>
                <a:latin typeface="Times New Roman" panose="02020603050405020304" pitchFamily="18" charset="0"/>
                <a:ea typeface="Times New Roman" panose="02020603050405020304" pitchFamily="18" charset="0"/>
              </a:rPr>
              <a:t>chức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đào</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tạo</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cấp</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chứng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chỉ</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theo</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quy</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định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pháp</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luật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hiện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hành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về</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giáo</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dục</a:t>
            </a:r>
            <a:r>
              <a:rPr lang="en-US" sz="2400" dirty="0">
                <a:solidFill>
                  <a:srgbClr val="000000"/>
                </a:solidFill>
                <a:latin typeface="Times New Roman" panose="02020603050405020304" pitchFamily="18" charset="0"/>
                <a:ea typeface="Times New Roman" panose="02020603050405020304" pitchFamily="18" charset="0"/>
              </a:rPr>
              <a:t>.</a:t>
            </a:r>
          </a:p>
          <a:p>
            <a:pPr indent="0" algn="just">
              <a:spcBef>
                <a:spcPts val="600"/>
              </a:spcBef>
              <a:spcAft>
                <a:spcPts val="600"/>
              </a:spcAft>
              <a:buNone/>
            </a:pPr>
            <a:r>
              <a:rPr lang="en-US" sz="2400" dirty="0">
                <a:solidFill>
                  <a:srgbClr val="000000"/>
                </a:solidFill>
                <a:latin typeface="Times New Roman" panose="02020603050405020304" pitchFamily="18" charset="0"/>
                <a:ea typeface="Times New Roman" panose="02020603050405020304" pitchFamily="18" charset="0"/>
              </a:rPr>
              <a:t>- </a:t>
            </a:r>
            <a:r>
              <a:rPr lang="vi-VN" sz="2400" dirty="0">
                <a:solidFill>
                  <a:srgbClr val="000000"/>
                </a:solidFill>
                <a:latin typeface="Times New Roman" panose="02020603050405020304" pitchFamily="18" charset="0"/>
                <a:ea typeface="Times New Roman" panose="02020603050405020304" pitchFamily="18" charset="0"/>
              </a:rPr>
              <a:t>Hình thức đào tạo: Tập trung</a:t>
            </a:r>
            <a:endParaRPr lang="pt-BR" sz="2400" b="1" spc="-30" dirty="0">
              <a:solidFill>
                <a:srgbClr val="000000"/>
              </a:solidFill>
              <a:latin typeface="Times New Roman" panose="02020603050405020304" pitchFamily="18" charset="0"/>
              <a:ea typeface="Times New Roman" panose="02020603050405020304" pitchFamily="18" charset="0"/>
            </a:endParaRPr>
          </a:p>
          <a:p>
            <a:pPr indent="0" algn="just">
              <a:spcBef>
                <a:spcPts val="600"/>
              </a:spcBef>
              <a:spcAft>
                <a:spcPts val="300"/>
              </a:spcAft>
              <a:buNone/>
            </a:pPr>
            <a:endParaRPr lang="pt-BR" sz="2800" b="1" spc="-30" dirty="0">
              <a:solidFill>
                <a:srgbClr val="000000"/>
              </a:solidFill>
              <a:latin typeface="Times New Roman" panose="02020603050405020304" pitchFamily="18" charset="0"/>
              <a:ea typeface="Times New Roman" panose="02020603050405020304" pitchFamily="18" charset="0"/>
            </a:endParaRPr>
          </a:p>
          <a:p>
            <a:pPr indent="0" algn="just">
              <a:spcBef>
                <a:spcPts val="600"/>
              </a:spcBef>
              <a:spcAft>
                <a:spcPts val="300"/>
              </a:spcAft>
              <a:buNone/>
            </a:pPr>
            <a:endParaRPr lang="en-US" sz="2800" spc="-3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313858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5EE6A36-791C-4527-8C85-08F860FEDAB9}"/>
              </a:ext>
            </a:extLst>
          </p:cNvPr>
          <p:cNvSpPr>
            <a:spLocks noChangeArrowheads="1"/>
          </p:cNvSpPr>
          <p:nvPr/>
        </p:nvSpPr>
        <p:spPr bwMode="auto">
          <a:xfrm>
            <a:off x="0" y="457200"/>
            <a:ext cx="9144000" cy="876300"/>
          </a:xfrm>
          <a:prstGeom prst="rect">
            <a:avLst/>
          </a:prstGeom>
          <a:solidFill>
            <a:srgbClr val="5F0500"/>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34290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THÔNG TƯ SỐ 28/2023/TT-BYT</a:t>
            </a:r>
            <a:endParaRPr kumimoji="0" lang="nl-NL" sz="24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Content Placeholder 2"/>
          <p:cNvSpPr>
            <a:spLocks noGrp="1"/>
          </p:cNvSpPr>
          <p:nvPr>
            <p:ph idx="1"/>
          </p:nvPr>
        </p:nvSpPr>
        <p:spPr>
          <a:xfrm>
            <a:off x="212834" y="2514600"/>
            <a:ext cx="8626366" cy="4180494"/>
          </a:xfrm>
        </p:spPr>
        <p:txBody>
          <a:bodyPr>
            <a:normAutofit/>
          </a:bodyPr>
          <a:lstStyle/>
          <a:p>
            <a:pPr indent="0" algn="just">
              <a:lnSpc>
                <a:spcPct val="95000"/>
              </a:lnSpc>
              <a:spcBef>
                <a:spcPts val="600"/>
              </a:spcBef>
              <a:spcAft>
                <a:spcPts val="600"/>
              </a:spcAft>
              <a:buFont typeface="Arial" pitchFamily="34" charset="0"/>
              <a:buNone/>
              <a:defRPr/>
            </a:pPr>
            <a:r>
              <a:rPr lang="en-US" sz="22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Hiệu</a:t>
            </a:r>
            <a:r>
              <a:rPr lang="en-US" sz="2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lực</a:t>
            </a:r>
            <a:r>
              <a:rPr lang="en-US" sz="2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thi</a:t>
            </a:r>
            <a:r>
              <a:rPr lang="en-US" sz="2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hành</a:t>
            </a:r>
            <a:r>
              <a:rPr lang="en-US" sz="2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Khoản</a:t>
            </a:r>
            <a:r>
              <a:rPr lang="en-US" sz="2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2 </a:t>
            </a:r>
            <a:r>
              <a:rPr lang="en-US" sz="22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Điều</a:t>
            </a:r>
            <a:r>
              <a:rPr lang="en-US" sz="2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6)</a:t>
            </a:r>
          </a:p>
          <a:p>
            <a:pPr indent="0" algn="just">
              <a:lnSpc>
                <a:spcPct val="95000"/>
              </a:lnSpc>
              <a:spcBef>
                <a:spcPts val="600"/>
              </a:spcBef>
              <a:spcAft>
                <a:spcPts val="600"/>
              </a:spcAft>
              <a:buFont typeface="Arial" pitchFamily="34" charset="0"/>
              <a:buNone/>
              <a:defRPr/>
            </a:pPr>
            <a:r>
              <a:rPr lang="en-US" sz="2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2. </a:t>
            </a:r>
            <a:r>
              <a:rPr lang="en-US" sz="2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Nhân</a:t>
            </a:r>
            <a:r>
              <a:rPr lang="en-US" sz="2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viên</a:t>
            </a:r>
            <a:r>
              <a:rPr lang="en-US" sz="2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y </a:t>
            </a:r>
            <a:r>
              <a:rPr lang="en-US" sz="2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tế</a:t>
            </a:r>
            <a:r>
              <a:rPr lang="en-US" sz="2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làm</a:t>
            </a:r>
            <a:r>
              <a:rPr lang="en-US" sz="2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việc</a:t>
            </a:r>
            <a:r>
              <a:rPr lang="en-US" sz="2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tại</a:t>
            </a:r>
            <a:r>
              <a:rPr lang="en-US" sz="2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cơ</a:t>
            </a:r>
            <a:r>
              <a:rPr lang="en-US" sz="2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sở</a:t>
            </a:r>
            <a:r>
              <a:rPr lang="en-US" sz="2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giáo</a:t>
            </a:r>
            <a:r>
              <a:rPr lang="en-US" sz="2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dục</a:t>
            </a:r>
            <a:r>
              <a:rPr lang="en-US" sz="2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tiếp</a:t>
            </a:r>
            <a:r>
              <a:rPr lang="en-US" sz="2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tục</a:t>
            </a:r>
            <a:r>
              <a:rPr lang="en-US" sz="2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thực</a:t>
            </a:r>
            <a:r>
              <a:rPr lang="en-US" sz="2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hiện</a:t>
            </a:r>
            <a:r>
              <a:rPr lang="en-US" sz="2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các</a:t>
            </a:r>
            <a:r>
              <a:rPr lang="en-US" sz="2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nội</a:t>
            </a:r>
            <a:r>
              <a:rPr lang="en-US" sz="2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dung </a:t>
            </a:r>
            <a:r>
              <a:rPr lang="en-US" sz="2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liên</a:t>
            </a:r>
            <a:r>
              <a:rPr lang="en-US" sz="2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quan</a:t>
            </a:r>
            <a:r>
              <a:rPr lang="en-US" sz="2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đến</a:t>
            </a:r>
            <a:r>
              <a:rPr lang="en-US" sz="2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khám</a:t>
            </a:r>
            <a:r>
              <a:rPr lang="en-US" sz="2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bệnh</a:t>
            </a:r>
            <a:r>
              <a:rPr lang="en-US" sz="2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chữa</a:t>
            </a:r>
            <a:r>
              <a:rPr lang="en-US" sz="2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bệnh</a:t>
            </a:r>
            <a:r>
              <a:rPr lang="en-US" sz="2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đã</a:t>
            </a:r>
            <a:r>
              <a:rPr lang="en-US" sz="2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quy</a:t>
            </a:r>
            <a:r>
              <a:rPr lang="en-US" sz="2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định</a:t>
            </a:r>
            <a:r>
              <a:rPr lang="en-US" sz="2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tại</a:t>
            </a:r>
            <a:r>
              <a:rPr lang="en-US" sz="2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pt-BR" sz="2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Thông tư liên tịch số 13/2016/TTLT-BYT-BGDĐT, Thông tư số 33/2021/TT-BYT </a:t>
            </a:r>
            <a:r>
              <a:rPr lang="en-US" sz="2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và</a:t>
            </a:r>
            <a:r>
              <a:rPr lang="en-US" sz="2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phải</a:t>
            </a:r>
            <a:r>
              <a:rPr lang="en-US" sz="2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hoàn</a:t>
            </a:r>
            <a:r>
              <a:rPr lang="en-US" sz="2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việc</a:t>
            </a:r>
            <a:r>
              <a:rPr lang="en-US" sz="2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đào</a:t>
            </a:r>
            <a:r>
              <a:rPr lang="en-US" sz="2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tạo</a:t>
            </a:r>
            <a:r>
              <a:rPr lang="en-US" sz="2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chuyên</a:t>
            </a:r>
            <a:r>
              <a:rPr lang="en-US" sz="2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môn</a:t>
            </a:r>
            <a:r>
              <a:rPr lang="en-US" sz="2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nghiệp</a:t>
            </a:r>
            <a:r>
              <a:rPr lang="en-US" sz="2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vụ</a:t>
            </a:r>
            <a:r>
              <a:rPr lang="en-US" sz="2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khám</a:t>
            </a:r>
            <a:r>
              <a:rPr lang="en-US" sz="2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bệnh</a:t>
            </a:r>
            <a:r>
              <a:rPr lang="en-US" sz="2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chữa</a:t>
            </a:r>
            <a:r>
              <a:rPr lang="en-US" sz="2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bệnh</a:t>
            </a:r>
            <a:r>
              <a:rPr lang="en-US" sz="2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theo</a:t>
            </a:r>
            <a:r>
              <a:rPr lang="en-US" sz="2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quy</a:t>
            </a:r>
            <a:r>
              <a:rPr lang="en-US" sz="2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định</a:t>
            </a:r>
            <a:r>
              <a:rPr lang="en-US" sz="2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tại</a:t>
            </a:r>
            <a:r>
              <a:rPr lang="en-US" sz="2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Thông</a:t>
            </a:r>
            <a:r>
              <a:rPr lang="en-US" sz="2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tư</a:t>
            </a:r>
            <a:r>
              <a:rPr lang="en-US" sz="2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này</a:t>
            </a:r>
            <a:r>
              <a:rPr lang="en-US" sz="2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trước</a:t>
            </a:r>
            <a:r>
              <a:rPr lang="en-US" sz="2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ngày</a:t>
            </a:r>
            <a:r>
              <a:rPr lang="en-US" sz="2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31 </a:t>
            </a:r>
            <a:r>
              <a:rPr lang="en-US" sz="2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tháng</a:t>
            </a:r>
            <a:r>
              <a:rPr lang="en-US" sz="2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12 </a:t>
            </a:r>
            <a:r>
              <a:rPr lang="en-US" sz="2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năm</a:t>
            </a:r>
            <a:r>
              <a:rPr lang="en-US" sz="2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2025; </a:t>
            </a:r>
          </a:p>
          <a:p>
            <a:pPr indent="0" algn="just">
              <a:lnSpc>
                <a:spcPct val="95000"/>
              </a:lnSpc>
              <a:spcBef>
                <a:spcPts val="600"/>
              </a:spcBef>
              <a:spcAft>
                <a:spcPts val="600"/>
              </a:spcAft>
              <a:buFont typeface="Arial" pitchFamily="34" charset="0"/>
              <a:buNone/>
              <a:defRPr/>
            </a:pPr>
            <a:endParaRPr lang="en-US" sz="2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indent="0" algn="just">
              <a:lnSpc>
                <a:spcPct val="107000"/>
              </a:lnSpc>
              <a:spcBef>
                <a:spcPts val="600"/>
              </a:spcBef>
              <a:spcAft>
                <a:spcPts val="300"/>
              </a:spcAft>
              <a:buNone/>
            </a:pPr>
            <a:endParaRPr lang="pt-BR" sz="2800" b="1" spc="-30" dirty="0">
              <a:solidFill>
                <a:srgbClr val="000000"/>
              </a:solidFill>
              <a:latin typeface="Times New Roman" panose="02020603050405020304" pitchFamily="18" charset="0"/>
              <a:ea typeface="Times New Roman" panose="02020603050405020304" pitchFamily="18" charset="0"/>
            </a:endParaRPr>
          </a:p>
          <a:p>
            <a:pPr indent="0" algn="just">
              <a:lnSpc>
                <a:spcPct val="107000"/>
              </a:lnSpc>
              <a:spcBef>
                <a:spcPts val="600"/>
              </a:spcBef>
              <a:spcAft>
                <a:spcPts val="300"/>
              </a:spcAft>
              <a:buNone/>
            </a:pPr>
            <a:endParaRPr lang="en-US" sz="2800" spc="-3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121978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689503337"/>
              </p:ext>
            </p:extLst>
          </p:nvPr>
        </p:nvGraphicFramePr>
        <p:xfrm>
          <a:off x="381000" y="1676399"/>
          <a:ext cx="8534400" cy="5269224"/>
        </p:xfrm>
        <a:graphic>
          <a:graphicData uri="http://schemas.openxmlformats.org/drawingml/2006/table">
            <a:tbl>
              <a:tblPr firstRow="1" firstCol="1" bandRow="1"/>
              <a:tblGrid>
                <a:gridCol w="1690680">
                  <a:extLst>
                    <a:ext uri="{9D8B030D-6E8A-4147-A177-3AD203B41FA5}">
                      <a16:colId xmlns:a16="http://schemas.microsoft.com/office/drawing/2014/main" val="239254680"/>
                    </a:ext>
                  </a:extLst>
                </a:gridCol>
                <a:gridCol w="4521634">
                  <a:extLst>
                    <a:ext uri="{9D8B030D-6E8A-4147-A177-3AD203B41FA5}">
                      <a16:colId xmlns:a16="http://schemas.microsoft.com/office/drawing/2014/main" val="3993021143"/>
                    </a:ext>
                  </a:extLst>
                </a:gridCol>
                <a:gridCol w="1255286">
                  <a:extLst>
                    <a:ext uri="{9D8B030D-6E8A-4147-A177-3AD203B41FA5}">
                      <a16:colId xmlns:a16="http://schemas.microsoft.com/office/drawing/2014/main" val="195288021"/>
                    </a:ext>
                  </a:extLst>
                </a:gridCol>
                <a:gridCol w="1066800">
                  <a:extLst>
                    <a:ext uri="{9D8B030D-6E8A-4147-A177-3AD203B41FA5}">
                      <a16:colId xmlns:a16="http://schemas.microsoft.com/office/drawing/2014/main" val="747312318"/>
                    </a:ext>
                  </a:extLst>
                </a:gridCol>
              </a:tblGrid>
              <a:tr h="307507">
                <a:tc rowSpan="2">
                  <a:txBody>
                    <a:bodyPr/>
                    <a:lstStyle/>
                    <a:p>
                      <a:pPr algn="ctr">
                        <a:lnSpc>
                          <a:spcPct val="115000"/>
                        </a:lnSpc>
                        <a:spcAft>
                          <a:spcPts val="0"/>
                        </a:spcAft>
                      </a:pPr>
                      <a:r>
                        <a:rPr lang="en-US" sz="1100" b="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TT</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indent="17145" algn="ctr">
                        <a:lnSpc>
                          <a:spcPct val="115000"/>
                        </a:lnSpc>
                        <a:spcAft>
                          <a:spcPts val="0"/>
                        </a:spcAft>
                      </a:pPr>
                      <a:r>
                        <a:rPr lang="en-US" sz="1100" b="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Danh</a:t>
                      </a:r>
                      <a:r>
                        <a:rPr lang="en-US" sz="1100" b="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100" b="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mục</a:t>
                      </a:r>
                      <a:r>
                        <a:rPr lang="en-US" sz="1100" b="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100" b="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hoạt</a:t>
                      </a:r>
                      <a:r>
                        <a:rPr lang="en-US" sz="1100" b="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100" b="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động</a:t>
                      </a:r>
                      <a:r>
                        <a:rPr lang="en-US" sz="1100" b="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100" b="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khám</a:t>
                      </a:r>
                      <a:r>
                        <a:rPr lang="en-US" sz="1100" b="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100" b="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bệnh</a:t>
                      </a:r>
                      <a:r>
                        <a:rPr lang="en-US" sz="1100" b="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indent="17145" algn="ctr">
                        <a:lnSpc>
                          <a:spcPct val="115000"/>
                        </a:lnSpc>
                        <a:spcAft>
                          <a:spcPts val="0"/>
                        </a:spcAft>
                      </a:pPr>
                      <a:r>
                        <a:rPr lang="en-US" sz="1100" b="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chữa</a:t>
                      </a:r>
                      <a:r>
                        <a:rPr lang="en-US" sz="1100" b="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100" b="1"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bệnh</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15000"/>
                        </a:lnSpc>
                        <a:spcAft>
                          <a:spcPts val="0"/>
                        </a:spcAft>
                      </a:pP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2033683528"/>
                  </a:ext>
                </a:extLst>
              </a:tr>
              <a:tr h="654646">
                <a:tc vMerge="1">
                  <a:txBody>
                    <a:bodyPr/>
                    <a:lstStyle/>
                    <a:p>
                      <a:endParaRPr lang="en-US"/>
                    </a:p>
                  </a:txBody>
                  <a:tcPr/>
                </a:tc>
                <a:tc vMerge="1">
                  <a:txBody>
                    <a:bodyPr/>
                    <a:lstStyle/>
                    <a:p>
                      <a:endParaRPr lang="en-US"/>
                    </a:p>
                  </a:txBody>
                  <a:tcPr/>
                </a:tc>
                <a:tc>
                  <a:txBody>
                    <a:bodyPr/>
                    <a:lstStyle/>
                    <a:p>
                      <a:pPr indent="69850" algn="ctr">
                        <a:lnSpc>
                          <a:spcPct val="115000"/>
                        </a:lnSpc>
                        <a:spcAft>
                          <a:spcPts val="0"/>
                        </a:spcAft>
                      </a:pPr>
                      <a:r>
                        <a:rPr lang="pt-BR" sz="1100" b="1" spc="-3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Quy định tại điểm a khoản 3 Điều 2 Thông tư này</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69850" algn="ctr">
                        <a:lnSpc>
                          <a:spcPct val="115000"/>
                        </a:lnSpc>
                        <a:spcAft>
                          <a:spcPts val="0"/>
                        </a:spcAft>
                      </a:pPr>
                      <a:r>
                        <a:rPr lang="pt-BR" sz="1100" b="1" spc="-3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Quy định tại điểm b khoản 3 Điều 2 Thông tư này</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13647086"/>
                  </a:ext>
                </a:extLst>
              </a:tr>
              <a:tr h="307507">
                <a:tc>
                  <a:txBody>
                    <a:bodyPr/>
                    <a:lstStyle/>
                    <a:p>
                      <a:pPr indent="55880" algn="ctr">
                        <a:lnSpc>
                          <a:spcPct val="115000"/>
                        </a:lnSpc>
                      </a:pPr>
                      <a:r>
                        <a:rPr lang="en-US" sz="1100">
                          <a:solidFill>
                            <a:srgbClr val="000000"/>
                          </a:solidFill>
                          <a:effectLst/>
                          <a:latin typeface="Calibri" panose="020F0502020204030204" pitchFamily="34" charset="0"/>
                          <a:ea typeface="Arial" panose="020B0604020202020204" pitchFamily="34" charset="0"/>
                          <a:cs typeface="Times New Roman" panose="02020603050405020304" pitchFamily="18" charset="0"/>
                        </a:rPr>
                        <a:t>1</a:t>
                      </a:r>
                      <a:endParaRPr lang="en-US" sz="1100">
                        <a:effectLst/>
                        <a:latin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7150" marR="38100" algn="just">
                        <a:lnSpc>
                          <a:spcPct val="115000"/>
                        </a:lnSpc>
                        <a:spcAft>
                          <a:spcPts val="0"/>
                        </a:spcAft>
                      </a:pPr>
                      <a:r>
                        <a:rPr lang="en-US"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Quan </a:t>
                      </a:r>
                      <a:r>
                        <a:rPr lang="en-US" sz="1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sát</a:t>
                      </a:r>
                      <a:r>
                        <a:rPr lang="en-US"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en-US"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trạng</a:t>
                      </a:r>
                      <a:r>
                        <a:rPr lang="en-US"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toàn</a:t>
                      </a:r>
                      <a:r>
                        <a:rPr lang="en-US"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thân</a:t>
                      </a:r>
                      <a:r>
                        <a:rPr lang="en-US"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bệnh</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69850" algn="ctr">
                        <a:lnSpc>
                          <a:spcPct val="115000"/>
                        </a:lnSpc>
                        <a:spcAft>
                          <a:spcPts val="0"/>
                        </a:spcAft>
                      </a:pPr>
                      <a:r>
                        <a:rPr lang="en-US"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69850" algn="ctr">
                        <a:lnSpc>
                          <a:spcPct val="115000"/>
                        </a:lnSpc>
                        <a:spcAft>
                          <a:spcPts val="0"/>
                        </a:spcAft>
                      </a:pPr>
                      <a:r>
                        <a:rPr lang="en-US"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99403973"/>
                  </a:ext>
                </a:extLst>
              </a:tr>
              <a:tr h="165296">
                <a:tc>
                  <a:txBody>
                    <a:bodyPr/>
                    <a:lstStyle/>
                    <a:p>
                      <a:pPr indent="55880" algn="ctr">
                        <a:lnSpc>
                          <a:spcPct val="115000"/>
                        </a:lnSpc>
                      </a:pPr>
                      <a:r>
                        <a:rPr lang="en-US" sz="1100">
                          <a:solidFill>
                            <a:srgbClr val="000000"/>
                          </a:solidFill>
                          <a:effectLst/>
                          <a:latin typeface="Calibri" panose="020F0502020204030204" pitchFamily="34" charset="0"/>
                          <a:ea typeface="Arial" panose="020B0604020202020204" pitchFamily="34" charset="0"/>
                          <a:cs typeface="Times New Roman" panose="02020603050405020304" pitchFamily="18" charset="0"/>
                        </a:rPr>
                        <a:t>2</a:t>
                      </a:r>
                      <a:endParaRPr lang="en-US" sz="1100">
                        <a:effectLst/>
                        <a:latin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7150" marR="38100" algn="just">
                        <a:lnSpc>
                          <a:spcPct val="115000"/>
                        </a:lnSpc>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Đánh giá tình trạng dinh dưỡng, đo chiều cao, cân nặng</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69850" algn="ctr">
                        <a:lnSpc>
                          <a:spcPct val="115000"/>
                        </a:lnSpc>
                        <a:spcAft>
                          <a:spcPts val="0"/>
                        </a:spcAft>
                      </a:pPr>
                      <a:r>
                        <a:rPr lang="en-US"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69850" algn="ctr">
                        <a:lnSpc>
                          <a:spcPct val="115000"/>
                        </a:lnSpc>
                        <a:spcAft>
                          <a:spcPts val="0"/>
                        </a:spcAft>
                      </a:pPr>
                      <a:r>
                        <a:rPr lang="en-US"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68392894"/>
                  </a:ext>
                </a:extLst>
              </a:tr>
              <a:tr h="324295">
                <a:tc>
                  <a:txBody>
                    <a:bodyPr/>
                    <a:lstStyle/>
                    <a:p>
                      <a:pPr indent="55880" algn="ctr">
                        <a:lnSpc>
                          <a:spcPct val="115000"/>
                        </a:lnSpc>
                      </a:pPr>
                      <a:r>
                        <a:rPr lang="en-US" sz="1100">
                          <a:solidFill>
                            <a:srgbClr val="000000"/>
                          </a:solidFill>
                          <a:effectLst/>
                          <a:latin typeface="Calibri" panose="020F0502020204030204" pitchFamily="34" charset="0"/>
                          <a:ea typeface="Arial" panose="020B0604020202020204" pitchFamily="34" charset="0"/>
                          <a:cs typeface="Times New Roman" panose="02020603050405020304" pitchFamily="18" charset="0"/>
                        </a:rPr>
                        <a:t>3</a:t>
                      </a:r>
                      <a:endParaRPr lang="en-US" sz="1100">
                        <a:effectLst/>
                        <a:latin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7150" marR="38100" algn="just">
                        <a:lnSpc>
                          <a:spcPct val="115000"/>
                        </a:lnSpc>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Đo, đếm các dấu hiệu sinh tồn của người bệnh: mạch, nhiệt độ, huyết áp</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69850" algn="ctr">
                        <a:lnSpc>
                          <a:spcPct val="115000"/>
                        </a:lnSpc>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69850" algn="ctr">
                        <a:lnSpc>
                          <a:spcPct val="115000"/>
                        </a:lnSpc>
                        <a:spcAft>
                          <a:spcPts val="0"/>
                        </a:spcAft>
                      </a:pPr>
                      <a:r>
                        <a:rPr lang="en-US"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93398545"/>
                  </a:ext>
                </a:extLst>
              </a:tr>
              <a:tr h="165296">
                <a:tc>
                  <a:txBody>
                    <a:bodyPr/>
                    <a:lstStyle/>
                    <a:p>
                      <a:pPr indent="55880" algn="ctr">
                        <a:lnSpc>
                          <a:spcPct val="115000"/>
                        </a:lnSpc>
                      </a:pPr>
                      <a:r>
                        <a:rPr lang="en-US" sz="1100">
                          <a:solidFill>
                            <a:srgbClr val="000000"/>
                          </a:solidFill>
                          <a:effectLst/>
                          <a:latin typeface="Calibri" panose="020F0502020204030204" pitchFamily="34" charset="0"/>
                          <a:ea typeface="Arial" panose="020B0604020202020204" pitchFamily="34" charset="0"/>
                          <a:cs typeface="Times New Roman" panose="02020603050405020304" pitchFamily="18" charset="0"/>
                        </a:rPr>
                        <a:t>4</a:t>
                      </a:r>
                      <a:endParaRPr lang="en-US" sz="1100">
                        <a:effectLst/>
                        <a:latin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7150" marR="38100" algn="just">
                        <a:lnSpc>
                          <a:spcPct val="115000"/>
                        </a:lnSpc>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 vấn phòng, chống tật khúc xạ</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69850" algn="ctr">
                        <a:lnSpc>
                          <a:spcPct val="115000"/>
                        </a:lnSpc>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69850" algn="ctr">
                        <a:lnSpc>
                          <a:spcPct val="115000"/>
                        </a:lnSpc>
                        <a:spcAft>
                          <a:spcPts val="0"/>
                        </a:spcAft>
                      </a:pPr>
                      <a:r>
                        <a:rPr lang="en-US"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30502993"/>
                  </a:ext>
                </a:extLst>
              </a:tr>
              <a:tr h="165296">
                <a:tc>
                  <a:txBody>
                    <a:bodyPr/>
                    <a:lstStyle/>
                    <a:p>
                      <a:pPr indent="55880" algn="ctr">
                        <a:lnSpc>
                          <a:spcPct val="115000"/>
                        </a:lnSpc>
                      </a:pPr>
                      <a:r>
                        <a:rPr lang="en-US" sz="1100">
                          <a:solidFill>
                            <a:srgbClr val="000000"/>
                          </a:solidFill>
                          <a:effectLst/>
                          <a:latin typeface="Calibri" panose="020F0502020204030204" pitchFamily="34" charset="0"/>
                          <a:ea typeface="Arial" panose="020B0604020202020204" pitchFamily="34" charset="0"/>
                          <a:cs typeface="Times New Roman" panose="02020603050405020304" pitchFamily="18" charset="0"/>
                        </a:rPr>
                        <a:t>5</a:t>
                      </a:r>
                      <a:endParaRPr lang="en-US" sz="1100">
                        <a:effectLst/>
                        <a:latin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7150" marR="38100" algn="just">
                        <a:lnSpc>
                          <a:spcPct val="115000"/>
                        </a:lnSpc>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 vấn phòng, chống thừa cân, béo phì, suy dinh dưỡng</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69850" algn="ctr">
                        <a:lnSpc>
                          <a:spcPct val="115000"/>
                        </a:lnSpc>
                        <a:spcAft>
                          <a:spcPts val="0"/>
                        </a:spcAft>
                      </a:pPr>
                      <a:r>
                        <a:rPr lang="vi-VN"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69850" algn="ctr">
                        <a:lnSpc>
                          <a:spcPct val="115000"/>
                        </a:lnSpc>
                        <a:spcAft>
                          <a:spcPts val="0"/>
                        </a:spcAft>
                      </a:pPr>
                      <a:r>
                        <a:rPr lang="vi-VN"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53519960"/>
                  </a:ext>
                </a:extLst>
              </a:tr>
              <a:tr h="165296">
                <a:tc>
                  <a:txBody>
                    <a:bodyPr/>
                    <a:lstStyle/>
                    <a:p>
                      <a:pPr indent="55880" algn="ctr">
                        <a:lnSpc>
                          <a:spcPct val="115000"/>
                        </a:lnSpc>
                      </a:pPr>
                      <a:r>
                        <a:rPr lang="en-US" sz="1100">
                          <a:solidFill>
                            <a:srgbClr val="000000"/>
                          </a:solidFill>
                          <a:effectLst/>
                          <a:latin typeface="Calibri" panose="020F0502020204030204" pitchFamily="34" charset="0"/>
                          <a:ea typeface="Arial" panose="020B0604020202020204" pitchFamily="34" charset="0"/>
                          <a:cs typeface="Times New Roman" panose="02020603050405020304" pitchFamily="18" charset="0"/>
                        </a:rPr>
                        <a:t>6</a:t>
                      </a:r>
                      <a:endParaRPr lang="en-US" sz="1100">
                        <a:effectLst/>
                        <a:latin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7150" marR="38100" algn="just">
                        <a:lnSpc>
                          <a:spcPct val="115000"/>
                        </a:lnSpc>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 vấn phòng, chống gù vẹo cột sống</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69850" algn="ctr">
                        <a:lnSpc>
                          <a:spcPct val="115000"/>
                        </a:lnSpc>
                        <a:spcAft>
                          <a:spcPts val="0"/>
                        </a:spcAft>
                      </a:pPr>
                      <a:r>
                        <a:rPr lang="vi-VN"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69850" algn="ctr">
                        <a:lnSpc>
                          <a:spcPct val="115000"/>
                        </a:lnSpc>
                        <a:spcAft>
                          <a:spcPts val="0"/>
                        </a:spcAft>
                      </a:pPr>
                      <a:r>
                        <a:rPr lang="vi-VN"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42156873"/>
                  </a:ext>
                </a:extLst>
              </a:tr>
              <a:tr h="165296">
                <a:tc>
                  <a:txBody>
                    <a:bodyPr/>
                    <a:lstStyle/>
                    <a:p>
                      <a:pPr indent="55880" algn="ctr">
                        <a:lnSpc>
                          <a:spcPct val="115000"/>
                        </a:lnSpc>
                      </a:pPr>
                      <a:r>
                        <a:rPr lang="en-US" sz="1100">
                          <a:solidFill>
                            <a:srgbClr val="000000"/>
                          </a:solidFill>
                          <a:effectLst/>
                          <a:latin typeface="Calibri" panose="020F0502020204030204" pitchFamily="34" charset="0"/>
                          <a:ea typeface="Arial" panose="020B0604020202020204" pitchFamily="34" charset="0"/>
                          <a:cs typeface="Times New Roman" panose="02020603050405020304" pitchFamily="18" charset="0"/>
                        </a:rPr>
                        <a:t>7</a:t>
                      </a:r>
                      <a:endParaRPr lang="en-US" sz="1100">
                        <a:effectLst/>
                        <a:latin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7150" marR="38100" algn="just">
                        <a:lnSpc>
                          <a:spcPct val="115000"/>
                        </a:lnSpc>
                        <a:spcAft>
                          <a:spcPts val="0"/>
                        </a:spcAft>
                      </a:pPr>
                      <a:r>
                        <a:rPr lang="en-US" sz="1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a:t>
                      </a:r>
                      <a:r>
                        <a:rPr lang="en-US"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vấn</a:t>
                      </a:r>
                      <a:r>
                        <a:rPr lang="en-US"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phòng</a:t>
                      </a:r>
                      <a:r>
                        <a:rPr lang="en-US"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chống</a:t>
                      </a:r>
                      <a:r>
                        <a:rPr lang="en-US"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bệnh</a:t>
                      </a:r>
                      <a:r>
                        <a:rPr lang="en-US"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răng</a:t>
                      </a:r>
                      <a:r>
                        <a:rPr lang="en-US"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miệng</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69850" algn="ctr">
                        <a:lnSpc>
                          <a:spcPct val="115000"/>
                        </a:lnSpc>
                        <a:spcAft>
                          <a:spcPts val="0"/>
                        </a:spcAft>
                      </a:pPr>
                      <a:r>
                        <a:rPr lang="vi-VN"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69850" algn="ctr">
                        <a:lnSpc>
                          <a:spcPct val="115000"/>
                        </a:lnSpc>
                        <a:spcAft>
                          <a:spcPts val="0"/>
                        </a:spcAft>
                      </a:pPr>
                      <a:r>
                        <a:rPr lang="vi-VN"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07830236"/>
                  </a:ext>
                </a:extLst>
              </a:tr>
              <a:tr h="165296">
                <a:tc>
                  <a:txBody>
                    <a:bodyPr/>
                    <a:lstStyle/>
                    <a:p>
                      <a:pPr indent="55880" algn="ctr">
                        <a:lnSpc>
                          <a:spcPct val="115000"/>
                        </a:lnSpc>
                      </a:pPr>
                      <a:r>
                        <a:rPr lang="en-US" sz="1100">
                          <a:solidFill>
                            <a:srgbClr val="000000"/>
                          </a:solidFill>
                          <a:effectLst/>
                          <a:latin typeface="Calibri" panose="020F0502020204030204" pitchFamily="34" charset="0"/>
                          <a:ea typeface="Arial" panose="020B0604020202020204" pitchFamily="34" charset="0"/>
                          <a:cs typeface="Times New Roman" panose="02020603050405020304" pitchFamily="18" charset="0"/>
                        </a:rPr>
                        <a:t>8</a:t>
                      </a:r>
                      <a:endParaRPr lang="en-US" sz="1100">
                        <a:effectLst/>
                        <a:latin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7150" marR="38100" algn="just">
                        <a:lnSpc>
                          <a:spcPct val="115000"/>
                        </a:lnSpc>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 vấn tâm lí</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69850" algn="ctr">
                        <a:lnSpc>
                          <a:spcPct val="115000"/>
                        </a:lnSpc>
                        <a:spcAft>
                          <a:spcPts val="0"/>
                        </a:spcAft>
                      </a:pPr>
                      <a:r>
                        <a:rPr lang="vi-VN"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69850" algn="ctr">
                        <a:lnSpc>
                          <a:spcPct val="115000"/>
                        </a:lnSpc>
                        <a:spcAft>
                          <a:spcPts val="0"/>
                        </a:spcAft>
                      </a:pPr>
                      <a:r>
                        <a:rPr lang="vi-VN"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59266817"/>
                  </a:ext>
                </a:extLst>
              </a:tr>
              <a:tr h="165296">
                <a:tc>
                  <a:txBody>
                    <a:bodyPr/>
                    <a:lstStyle/>
                    <a:p>
                      <a:pPr indent="55880" algn="ctr">
                        <a:lnSpc>
                          <a:spcPct val="115000"/>
                        </a:lnSpc>
                      </a:pPr>
                      <a:r>
                        <a:rPr lang="en-US" sz="1100">
                          <a:solidFill>
                            <a:srgbClr val="000000"/>
                          </a:solidFill>
                          <a:effectLst/>
                          <a:latin typeface="Calibri" panose="020F0502020204030204" pitchFamily="34" charset="0"/>
                          <a:ea typeface="Arial" panose="020B0604020202020204" pitchFamily="34" charset="0"/>
                          <a:cs typeface="Times New Roman" panose="02020603050405020304" pitchFamily="18" charset="0"/>
                        </a:rPr>
                        <a:t>9</a:t>
                      </a:r>
                      <a:endParaRPr lang="en-US" sz="1100">
                        <a:effectLst/>
                        <a:latin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7150" marR="38100" algn="just">
                        <a:lnSpc>
                          <a:spcPct val="115000"/>
                        </a:lnSpc>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 vấn chế độ dinh dưỡng và tập luyện</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69850" algn="ctr">
                        <a:lnSpc>
                          <a:spcPct val="115000"/>
                        </a:lnSpc>
                        <a:spcAft>
                          <a:spcPts val="0"/>
                        </a:spcAft>
                      </a:pPr>
                      <a:r>
                        <a:rPr lang="vi-VN"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69850" algn="ctr">
                        <a:lnSpc>
                          <a:spcPct val="115000"/>
                        </a:lnSpc>
                        <a:spcAft>
                          <a:spcPts val="0"/>
                        </a:spcAft>
                      </a:pPr>
                      <a:r>
                        <a:rPr lang="vi-VN"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15780749"/>
                  </a:ext>
                </a:extLst>
              </a:tr>
              <a:tr h="165296">
                <a:tc>
                  <a:txBody>
                    <a:bodyPr/>
                    <a:lstStyle/>
                    <a:p>
                      <a:pPr indent="55880" algn="ctr">
                        <a:lnSpc>
                          <a:spcPct val="115000"/>
                        </a:lnSpc>
                      </a:pPr>
                      <a:r>
                        <a:rPr lang="en-US" sz="1100">
                          <a:solidFill>
                            <a:srgbClr val="000000"/>
                          </a:solidFill>
                          <a:effectLst/>
                          <a:latin typeface="Calibri" panose="020F0502020204030204" pitchFamily="34" charset="0"/>
                          <a:ea typeface="Arial" panose="020B0604020202020204" pitchFamily="34" charset="0"/>
                          <a:cs typeface="Times New Roman" panose="02020603050405020304" pitchFamily="18" charset="0"/>
                        </a:rPr>
                        <a:t>10</a:t>
                      </a:r>
                      <a:endParaRPr lang="en-US" sz="1100">
                        <a:effectLst/>
                        <a:latin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7150" marR="38100" algn="just">
                        <a:lnSpc>
                          <a:spcPct val="115000"/>
                        </a:lnSpc>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 vấn phòng, chống và xử trí ban đầu bệnh sởi</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69850" algn="ctr">
                        <a:lnSpc>
                          <a:spcPct val="115000"/>
                        </a:lnSpc>
                        <a:spcAft>
                          <a:spcPts val="0"/>
                        </a:spcAft>
                      </a:pPr>
                      <a:r>
                        <a:rPr lang="vi-VN"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69850" algn="ctr">
                        <a:lnSpc>
                          <a:spcPct val="115000"/>
                        </a:lnSpc>
                        <a:spcAft>
                          <a:spcPts val="0"/>
                        </a:spcAft>
                      </a:pPr>
                      <a:r>
                        <a:rPr lang="vi-VN"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89280022"/>
                  </a:ext>
                </a:extLst>
              </a:tr>
              <a:tr h="165296">
                <a:tc>
                  <a:txBody>
                    <a:bodyPr/>
                    <a:lstStyle/>
                    <a:p>
                      <a:pPr indent="55880" algn="ctr">
                        <a:lnSpc>
                          <a:spcPct val="115000"/>
                        </a:lnSpc>
                      </a:pPr>
                      <a:r>
                        <a:rPr lang="en-US" sz="1100">
                          <a:solidFill>
                            <a:srgbClr val="000000"/>
                          </a:solidFill>
                          <a:effectLst/>
                          <a:latin typeface="Calibri" panose="020F0502020204030204" pitchFamily="34" charset="0"/>
                          <a:ea typeface="Arial" panose="020B0604020202020204" pitchFamily="34" charset="0"/>
                          <a:cs typeface="Times New Roman" panose="02020603050405020304" pitchFamily="18" charset="0"/>
                        </a:rPr>
                        <a:t>11</a:t>
                      </a:r>
                      <a:endParaRPr lang="en-US" sz="1100">
                        <a:effectLst/>
                        <a:latin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7150" marR="38100" algn="just">
                        <a:lnSpc>
                          <a:spcPct val="115000"/>
                        </a:lnSpc>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 vấn phòng, chống và xử trí ban đầu bệnh quai bị</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69850" algn="ctr">
                        <a:lnSpc>
                          <a:spcPct val="115000"/>
                        </a:lnSpc>
                        <a:spcAft>
                          <a:spcPts val="0"/>
                        </a:spcAft>
                      </a:pPr>
                      <a:r>
                        <a:rPr lang="vi-VN"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69850" algn="ctr">
                        <a:lnSpc>
                          <a:spcPct val="115000"/>
                        </a:lnSpc>
                        <a:spcAft>
                          <a:spcPts val="0"/>
                        </a:spcAft>
                      </a:pPr>
                      <a:r>
                        <a:rPr lang="vi-VN"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29627878"/>
                  </a:ext>
                </a:extLst>
              </a:tr>
              <a:tr h="307507">
                <a:tc>
                  <a:txBody>
                    <a:bodyPr/>
                    <a:lstStyle/>
                    <a:p>
                      <a:pPr indent="55880" algn="ctr">
                        <a:lnSpc>
                          <a:spcPct val="115000"/>
                        </a:lnSpc>
                      </a:pPr>
                      <a:r>
                        <a:rPr lang="en-US" sz="1100">
                          <a:solidFill>
                            <a:srgbClr val="000000"/>
                          </a:solidFill>
                          <a:effectLst/>
                          <a:latin typeface="Calibri" panose="020F0502020204030204" pitchFamily="34" charset="0"/>
                          <a:ea typeface="Arial" panose="020B0604020202020204" pitchFamily="34" charset="0"/>
                          <a:cs typeface="Times New Roman" panose="02020603050405020304" pitchFamily="18" charset="0"/>
                        </a:rPr>
                        <a:t>12</a:t>
                      </a:r>
                      <a:endParaRPr lang="en-US" sz="1100">
                        <a:effectLst/>
                        <a:latin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7150" marR="38100" algn="just">
                        <a:lnSpc>
                          <a:spcPct val="115000"/>
                        </a:lnSpc>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 vấn phòng, chống và xử trí ban đầu bệnh tay chân miệng</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69850" algn="ctr">
                        <a:lnSpc>
                          <a:spcPct val="115000"/>
                        </a:lnSpc>
                        <a:spcAft>
                          <a:spcPts val="0"/>
                        </a:spcAft>
                      </a:pPr>
                      <a:r>
                        <a:rPr lang="vi-VN"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69850" algn="ctr">
                        <a:lnSpc>
                          <a:spcPct val="115000"/>
                        </a:lnSpc>
                        <a:spcAft>
                          <a:spcPts val="0"/>
                        </a:spcAft>
                      </a:pPr>
                      <a:r>
                        <a:rPr lang="vi-VN"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79148701"/>
                  </a:ext>
                </a:extLst>
              </a:tr>
              <a:tr h="165296">
                <a:tc>
                  <a:txBody>
                    <a:bodyPr/>
                    <a:lstStyle/>
                    <a:p>
                      <a:pPr indent="55880" algn="ctr">
                        <a:lnSpc>
                          <a:spcPct val="115000"/>
                        </a:lnSpc>
                      </a:pPr>
                      <a:r>
                        <a:rPr lang="en-US" sz="1100">
                          <a:solidFill>
                            <a:srgbClr val="000000"/>
                          </a:solidFill>
                          <a:effectLst/>
                          <a:latin typeface="Calibri" panose="020F0502020204030204" pitchFamily="34" charset="0"/>
                          <a:ea typeface="Arial" panose="020B0604020202020204" pitchFamily="34" charset="0"/>
                          <a:cs typeface="Times New Roman" panose="02020603050405020304" pitchFamily="18" charset="0"/>
                        </a:rPr>
                        <a:t>13</a:t>
                      </a:r>
                      <a:endParaRPr lang="en-US" sz="1100">
                        <a:effectLst/>
                        <a:latin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7150" marR="38100" algn="just">
                        <a:lnSpc>
                          <a:spcPct val="115000"/>
                        </a:lnSpc>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 vấn, chăm sóc ban đầu người bị tiêu chảy</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69850" algn="ctr">
                        <a:lnSpc>
                          <a:spcPct val="115000"/>
                        </a:lnSpc>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69850" algn="ctr">
                        <a:lnSpc>
                          <a:spcPct val="115000"/>
                        </a:lnSpc>
                        <a:spcAft>
                          <a:spcPts val="0"/>
                        </a:spcAft>
                      </a:pPr>
                      <a:r>
                        <a:rPr lang="vi-VN"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20090213"/>
                  </a:ext>
                </a:extLst>
              </a:tr>
              <a:tr h="165296">
                <a:tc>
                  <a:txBody>
                    <a:bodyPr/>
                    <a:lstStyle/>
                    <a:p>
                      <a:pPr indent="55880" algn="ctr">
                        <a:lnSpc>
                          <a:spcPct val="115000"/>
                        </a:lnSpc>
                      </a:pPr>
                      <a:r>
                        <a:rPr lang="en-US" sz="1100">
                          <a:solidFill>
                            <a:srgbClr val="000000"/>
                          </a:solidFill>
                          <a:effectLst/>
                          <a:latin typeface="Calibri" panose="020F0502020204030204" pitchFamily="34" charset="0"/>
                          <a:ea typeface="Arial" panose="020B0604020202020204" pitchFamily="34" charset="0"/>
                          <a:cs typeface="Times New Roman" panose="02020603050405020304" pitchFamily="18" charset="0"/>
                        </a:rPr>
                        <a:t>14</a:t>
                      </a:r>
                      <a:endParaRPr lang="en-US" sz="1100">
                        <a:effectLst/>
                        <a:latin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7150" marR="38100" algn="just">
                        <a:lnSpc>
                          <a:spcPct val="115000"/>
                        </a:lnSpc>
                        <a:spcAft>
                          <a:spcPts val="0"/>
                        </a:spcAft>
                      </a:pPr>
                      <a:r>
                        <a:rPr lang="en-US" sz="11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Tư vấn, chăm sóc sức khỏe phụ nữ mang thai</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69850" algn="ctr">
                        <a:lnSpc>
                          <a:spcPct val="115000"/>
                        </a:lnSpc>
                        <a:spcAft>
                          <a:spcPts val="0"/>
                        </a:spcAft>
                      </a:pPr>
                      <a:r>
                        <a:rPr lang="vi-VN"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69850" algn="ctr">
                        <a:lnSpc>
                          <a:spcPct val="115000"/>
                        </a:lnSpc>
                        <a:spcAft>
                          <a:spcPts val="0"/>
                        </a:spcAft>
                      </a:pPr>
                      <a:r>
                        <a:rPr lang="vi-VN"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97964436"/>
                  </a:ext>
                </a:extLst>
              </a:tr>
              <a:tr h="165296">
                <a:tc>
                  <a:txBody>
                    <a:bodyPr/>
                    <a:lstStyle/>
                    <a:p>
                      <a:pPr indent="55880" algn="ctr">
                        <a:lnSpc>
                          <a:spcPct val="115000"/>
                        </a:lnSpc>
                      </a:pPr>
                      <a:r>
                        <a:rPr lang="en-US" sz="1100">
                          <a:solidFill>
                            <a:srgbClr val="000000"/>
                          </a:solidFill>
                          <a:effectLst/>
                          <a:latin typeface="Calibri" panose="020F0502020204030204" pitchFamily="34" charset="0"/>
                          <a:ea typeface="Arial" panose="020B0604020202020204" pitchFamily="34" charset="0"/>
                          <a:cs typeface="Times New Roman" panose="02020603050405020304" pitchFamily="18" charset="0"/>
                        </a:rPr>
                        <a:t>15</a:t>
                      </a:r>
                      <a:endParaRPr lang="en-US" sz="1100">
                        <a:effectLst/>
                        <a:latin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7150" marR="38100" algn="just">
                        <a:lnSpc>
                          <a:spcPct val="115000"/>
                        </a:lnSpc>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 vấn, chăm sóc người viêm đường hô hấp trên</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69850" algn="ctr">
                        <a:lnSpc>
                          <a:spcPct val="115000"/>
                        </a:lnSpc>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69850" algn="ctr">
                        <a:lnSpc>
                          <a:spcPct val="115000"/>
                        </a:lnSpc>
                        <a:spcAft>
                          <a:spcPts val="0"/>
                        </a:spcAft>
                      </a:pPr>
                      <a:r>
                        <a:rPr lang="vi-VN"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32654391"/>
                  </a:ext>
                </a:extLst>
              </a:tr>
              <a:tr h="165296">
                <a:tc>
                  <a:txBody>
                    <a:bodyPr/>
                    <a:lstStyle/>
                    <a:p>
                      <a:pPr indent="55880" algn="ctr">
                        <a:lnSpc>
                          <a:spcPct val="115000"/>
                        </a:lnSpc>
                      </a:pPr>
                      <a:r>
                        <a:rPr lang="en-US" sz="1100">
                          <a:solidFill>
                            <a:srgbClr val="000000"/>
                          </a:solidFill>
                          <a:effectLst/>
                          <a:latin typeface="Calibri" panose="020F0502020204030204" pitchFamily="34" charset="0"/>
                          <a:ea typeface="Arial" panose="020B0604020202020204" pitchFamily="34" charset="0"/>
                          <a:cs typeface="Times New Roman" panose="02020603050405020304" pitchFamily="18" charset="0"/>
                        </a:rPr>
                        <a:t>16</a:t>
                      </a:r>
                      <a:endParaRPr lang="en-US" sz="1100">
                        <a:effectLst/>
                        <a:latin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7150" marR="38100" algn="just">
                        <a:lnSpc>
                          <a:spcPct val="115000"/>
                        </a:lnSpc>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 vấn, chăm sóc bệnh nhân cúm</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69850" algn="ctr">
                        <a:lnSpc>
                          <a:spcPct val="115000"/>
                        </a:lnSpc>
                        <a:spcAft>
                          <a:spcPts val="0"/>
                        </a:spcAft>
                      </a:pPr>
                      <a:r>
                        <a:rPr lang="vi-VN"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69850" algn="ctr">
                        <a:lnSpc>
                          <a:spcPct val="115000"/>
                        </a:lnSpc>
                        <a:spcAft>
                          <a:spcPts val="0"/>
                        </a:spcAft>
                      </a:pPr>
                      <a:r>
                        <a:rPr lang="vi-VN"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92642258"/>
                  </a:ext>
                </a:extLst>
              </a:tr>
              <a:tr h="165296">
                <a:tc>
                  <a:txBody>
                    <a:bodyPr/>
                    <a:lstStyle/>
                    <a:p>
                      <a:pPr indent="55880" algn="ctr">
                        <a:lnSpc>
                          <a:spcPct val="115000"/>
                        </a:lnSpc>
                      </a:pPr>
                      <a:r>
                        <a:rPr lang="en-US" sz="1100">
                          <a:solidFill>
                            <a:srgbClr val="000000"/>
                          </a:solidFill>
                          <a:effectLst/>
                          <a:latin typeface="Calibri" panose="020F0502020204030204" pitchFamily="34" charset="0"/>
                          <a:ea typeface="Arial" panose="020B0604020202020204" pitchFamily="34" charset="0"/>
                          <a:cs typeface="Times New Roman" panose="02020603050405020304" pitchFamily="18" charset="0"/>
                        </a:rPr>
                        <a:t>17</a:t>
                      </a:r>
                      <a:endParaRPr lang="en-US" sz="1100">
                        <a:effectLst/>
                        <a:latin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7150" marR="38100" algn="just">
                        <a:lnSpc>
                          <a:spcPct val="115000"/>
                        </a:lnSpc>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 vấn, chăm sóc, bệnh nhân đau mắt đỏ</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69850" algn="ctr">
                        <a:lnSpc>
                          <a:spcPct val="115000"/>
                        </a:lnSpc>
                        <a:spcAft>
                          <a:spcPts val="0"/>
                        </a:spcAft>
                      </a:pPr>
                      <a:r>
                        <a:rPr lang="vi-VN"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69850" algn="ctr">
                        <a:lnSpc>
                          <a:spcPct val="115000"/>
                        </a:lnSpc>
                        <a:spcAft>
                          <a:spcPts val="0"/>
                        </a:spcAft>
                      </a:pPr>
                      <a:r>
                        <a:rPr lang="vi-VN"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79727552"/>
                  </a:ext>
                </a:extLst>
              </a:tr>
              <a:tr h="165296">
                <a:tc>
                  <a:txBody>
                    <a:bodyPr/>
                    <a:lstStyle/>
                    <a:p>
                      <a:pPr indent="55880" algn="ctr">
                        <a:lnSpc>
                          <a:spcPct val="115000"/>
                        </a:lnSpc>
                      </a:pPr>
                      <a:r>
                        <a:rPr lang="en-US" sz="1100">
                          <a:solidFill>
                            <a:srgbClr val="000000"/>
                          </a:solidFill>
                          <a:effectLst/>
                          <a:latin typeface="Calibri" panose="020F0502020204030204" pitchFamily="34" charset="0"/>
                          <a:ea typeface="Arial" panose="020B0604020202020204" pitchFamily="34" charset="0"/>
                          <a:cs typeface="Times New Roman" panose="02020603050405020304" pitchFamily="18" charset="0"/>
                        </a:rPr>
                        <a:t>18</a:t>
                      </a:r>
                      <a:endParaRPr lang="en-US" sz="1100">
                        <a:effectLst/>
                        <a:latin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7150" marR="38100" algn="just">
                        <a:lnSpc>
                          <a:spcPct val="115000"/>
                        </a:lnSpc>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 vấn, chăm sóc ban đầu bệnh nhân sốt xuất huyết</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69850" algn="ctr">
                        <a:lnSpc>
                          <a:spcPct val="115000"/>
                        </a:lnSpc>
                        <a:spcAft>
                          <a:spcPts val="0"/>
                        </a:spcAft>
                      </a:pPr>
                      <a:r>
                        <a:rPr lang="vi-VN"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69850" algn="ctr">
                        <a:lnSpc>
                          <a:spcPct val="115000"/>
                        </a:lnSpc>
                        <a:spcAft>
                          <a:spcPts val="0"/>
                        </a:spcAft>
                      </a:pPr>
                      <a:r>
                        <a:rPr lang="vi-VN"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95550777"/>
                  </a:ext>
                </a:extLst>
              </a:tr>
              <a:tr h="165296">
                <a:tc>
                  <a:txBody>
                    <a:bodyPr/>
                    <a:lstStyle/>
                    <a:p>
                      <a:pPr indent="55880" algn="ctr">
                        <a:lnSpc>
                          <a:spcPct val="115000"/>
                        </a:lnSpc>
                      </a:pPr>
                      <a:r>
                        <a:rPr lang="en-US" sz="1100">
                          <a:solidFill>
                            <a:srgbClr val="000000"/>
                          </a:solidFill>
                          <a:effectLst/>
                          <a:latin typeface="Calibri" panose="020F0502020204030204" pitchFamily="34" charset="0"/>
                          <a:ea typeface="Arial" panose="020B0604020202020204" pitchFamily="34" charset="0"/>
                          <a:cs typeface="Times New Roman" panose="02020603050405020304" pitchFamily="18" charset="0"/>
                        </a:rPr>
                        <a:t>19</a:t>
                      </a:r>
                      <a:endParaRPr lang="en-US" sz="1100">
                        <a:effectLst/>
                        <a:latin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7150" marR="38100" algn="just">
                        <a:lnSpc>
                          <a:spcPct val="115000"/>
                        </a:lnSpc>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 vấn về chăm sóc nâng cao sức khỏe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69850" algn="ctr">
                        <a:lnSpc>
                          <a:spcPct val="115000"/>
                        </a:lnSpc>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69850" algn="ctr">
                        <a:lnSpc>
                          <a:spcPct val="115000"/>
                        </a:lnSpc>
                        <a:spcAft>
                          <a:spcPts val="0"/>
                        </a:spcAft>
                      </a:pPr>
                      <a:r>
                        <a:rPr lang="en-US"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3136984"/>
                  </a:ext>
                </a:extLst>
              </a:tr>
              <a:tr h="165296">
                <a:tc>
                  <a:txBody>
                    <a:bodyPr/>
                    <a:lstStyle/>
                    <a:p>
                      <a:pPr indent="55880" algn="ctr">
                        <a:lnSpc>
                          <a:spcPct val="115000"/>
                        </a:lnSpc>
                      </a:pPr>
                      <a:r>
                        <a:rPr lang="en-US" sz="1100">
                          <a:solidFill>
                            <a:srgbClr val="000000"/>
                          </a:solidFill>
                          <a:effectLst/>
                          <a:latin typeface="Calibri" panose="020F0502020204030204" pitchFamily="34" charset="0"/>
                          <a:ea typeface="Arial" panose="020B0604020202020204" pitchFamily="34" charset="0"/>
                          <a:cs typeface="Times New Roman" panose="02020603050405020304" pitchFamily="18" charset="0"/>
                        </a:rPr>
                        <a:t>20</a:t>
                      </a:r>
                      <a:endParaRPr lang="en-US" sz="1100">
                        <a:effectLst/>
                        <a:latin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7150" marR="38100" algn="just">
                        <a:lnSpc>
                          <a:spcPct val="115000"/>
                        </a:lnSpc>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 vấn về phòng, chống dịch bệnh</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69850" algn="ctr">
                        <a:lnSpc>
                          <a:spcPct val="115000"/>
                        </a:lnSpc>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69850" algn="ctr">
                        <a:lnSpc>
                          <a:spcPct val="115000"/>
                        </a:lnSpc>
                        <a:spcAft>
                          <a:spcPts val="0"/>
                        </a:spcAft>
                      </a:pPr>
                      <a:r>
                        <a:rPr lang="en-US"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71891458"/>
                  </a:ext>
                </a:extLst>
              </a:tr>
              <a:tr h="165296">
                <a:tc>
                  <a:txBody>
                    <a:bodyPr/>
                    <a:lstStyle/>
                    <a:p>
                      <a:pPr indent="55880" algn="ctr">
                        <a:lnSpc>
                          <a:spcPct val="115000"/>
                        </a:lnSpc>
                      </a:pPr>
                      <a:r>
                        <a:rPr lang="en-US" sz="1100">
                          <a:solidFill>
                            <a:srgbClr val="000000"/>
                          </a:solidFill>
                          <a:effectLst/>
                          <a:latin typeface="Calibri" panose="020F0502020204030204" pitchFamily="34" charset="0"/>
                          <a:ea typeface="Arial" panose="020B0604020202020204" pitchFamily="34" charset="0"/>
                          <a:cs typeface="Times New Roman" panose="02020603050405020304" pitchFamily="18" charset="0"/>
                        </a:rPr>
                        <a:t>21</a:t>
                      </a:r>
                      <a:endParaRPr lang="en-US" sz="1100">
                        <a:effectLst/>
                        <a:latin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7150" marR="38100" algn="just">
                        <a:lnSpc>
                          <a:spcPct val="115000"/>
                        </a:lnSpc>
                        <a:spcAft>
                          <a:spcPts val="0"/>
                        </a:spcAft>
                      </a:pPr>
                      <a:r>
                        <a:rPr lang="en-U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 vấn phòng, chống bệnh liên quan đến nghề nghiệp</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69850" algn="ctr">
                        <a:lnSpc>
                          <a:spcPct val="115000"/>
                        </a:lnSpc>
                        <a:spcAft>
                          <a:spcPts val="0"/>
                        </a:spcAft>
                      </a:pPr>
                      <a:r>
                        <a:rPr lang="vi-VN"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69850" algn="ctr">
                        <a:lnSpc>
                          <a:spcPct val="115000"/>
                        </a:lnSpc>
                        <a:spcAft>
                          <a:spcPts val="0"/>
                        </a:spcAft>
                      </a:pPr>
                      <a:r>
                        <a:rPr lang="vi-VN"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52625125"/>
                  </a:ext>
                </a:extLst>
              </a:tr>
            </a:tbl>
          </a:graphicData>
        </a:graphic>
      </p:graphicFrame>
      <p:sp>
        <p:nvSpPr>
          <p:cNvPr id="7" name="Rectangle 3"/>
          <p:cNvSpPr>
            <a:spLocks noChangeArrowheads="1"/>
          </p:cNvSpPr>
          <p:nvPr/>
        </p:nvSpPr>
        <p:spPr bwMode="auto">
          <a:xfrm>
            <a:off x="1754188" y="20066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6985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6985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 name="Rectangle 7"/>
          <p:cNvSpPr/>
          <p:nvPr/>
        </p:nvSpPr>
        <p:spPr>
          <a:xfrm>
            <a:off x="228600" y="228600"/>
            <a:ext cx="8458200"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476250" y="609600"/>
            <a:ext cx="7239000" cy="523220"/>
          </a:xfrm>
          <a:prstGeom prst="rect">
            <a:avLst/>
          </a:prstGeom>
        </p:spPr>
        <p:txBody>
          <a:bodyPr wrap="square">
            <a:spAutoFit/>
          </a:bodyPr>
          <a:lstStyle/>
          <a:p>
            <a:r>
              <a:rPr lang="en-US" b="1" dirty="0">
                <a:solidFill>
                  <a:srgbClr val="000000"/>
                </a:solidFill>
                <a:latin typeface="Times New Roman" panose="02020603050405020304" pitchFamily="18" charset="0"/>
                <a:ea typeface="Times New Roman" panose="02020603050405020304" pitchFamily="18" charset="0"/>
              </a:rPr>
              <a:t>P</a:t>
            </a:r>
            <a:r>
              <a:rPr lang="vi-VN" b="1" dirty="0">
                <a:solidFill>
                  <a:srgbClr val="000000"/>
                </a:solidFill>
                <a:latin typeface="Times New Roman" panose="02020603050405020304" pitchFamily="18" charset="0"/>
                <a:ea typeface="Times New Roman" panose="02020603050405020304" pitchFamily="18" charset="0"/>
              </a:rPr>
              <a:t>hạm vi hoạt động </a:t>
            </a:r>
            <a:r>
              <a:rPr lang="en-US" b="1" dirty="0" err="1">
                <a:solidFill>
                  <a:srgbClr val="000000"/>
                </a:solidFill>
                <a:latin typeface="Times New Roman" panose="02020603050405020304" pitchFamily="18" charset="0"/>
                <a:ea typeface="Times New Roman" panose="02020603050405020304" pitchFamily="18" charset="0"/>
              </a:rPr>
              <a:t>khám</a:t>
            </a:r>
            <a:r>
              <a:rPr lang="en-US" b="1" dirty="0">
                <a:solidFill>
                  <a:srgbClr val="000000"/>
                </a:solidFill>
                <a:latin typeface="Times New Roman" panose="02020603050405020304" pitchFamily="18" charset="0"/>
                <a:ea typeface="Times New Roman" panose="02020603050405020304" pitchFamily="18" charset="0"/>
              </a:rPr>
              <a:t> </a:t>
            </a:r>
            <a:r>
              <a:rPr lang="en-US" b="1" dirty="0" err="1">
                <a:solidFill>
                  <a:srgbClr val="000000"/>
                </a:solidFill>
                <a:latin typeface="Times New Roman" panose="02020603050405020304" pitchFamily="18" charset="0"/>
                <a:ea typeface="Times New Roman" panose="02020603050405020304" pitchFamily="18" charset="0"/>
              </a:rPr>
              <a:t>bệnh</a:t>
            </a:r>
            <a:r>
              <a:rPr lang="en-US" b="1" dirty="0">
                <a:solidFill>
                  <a:srgbClr val="000000"/>
                </a:solidFill>
                <a:latin typeface="Times New Roman" panose="02020603050405020304" pitchFamily="18" charset="0"/>
                <a:ea typeface="Times New Roman" panose="02020603050405020304" pitchFamily="18" charset="0"/>
              </a:rPr>
              <a:t>, </a:t>
            </a:r>
            <a:r>
              <a:rPr lang="en-US" b="1" dirty="0" err="1">
                <a:solidFill>
                  <a:srgbClr val="000000"/>
                </a:solidFill>
                <a:latin typeface="Times New Roman" panose="02020603050405020304" pitchFamily="18" charset="0"/>
                <a:ea typeface="Times New Roman" panose="02020603050405020304" pitchFamily="18" charset="0"/>
              </a:rPr>
              <a:t>chữa</a:t>
            </a:r>
            <a:r>
              <a:rPr lang="en-US" b="1" dirty="0">
                <a:solidFill>
                  <a:srgbClr val="000000"/>
                </a:solidFill>
                <a:latin typeface="Times New Roman" panose="02020603050405020304" pitchFamily="18" charset="0"/>
                <a:ea typeface="Times New Roman" panose="02020603050405020304" pitchFamily="18" charset="0"/>
              </a:rPr>
              <a:t> </a:t>
            </a:r>
            <a:r>
              <a:rPr lang="en-US" b="1" dirty="0" err="1">
                <a:solidFill>
                  <a:srgbClr val="000000"/>
                </a:solidFill>
                <a:latin typeface="Times New Roman" panose="02020603050405020304" pitchFamily="18" charset="0"/>
                <a:ea typeface="Times New Roman" panose="02020603050405020304" pitchFamily="18" charset="0"/>
              </a:rPr>
              <a:t>bệnh</a:t>
            </a:r>
            <a:endParaRPr lang="en-US" sz="5400" dirty="0"/>
          </a:p>
        </p:txBody>
      </p:sp>
    </p:spTree>
    <p:extLst>
      <p:ext uri="{BB962C8B-B14F-4D97-AF65-F5344CB8AC3E}">
        <p14:creationId xmlns:p14="http://schemas.microsoft.com/office/powerpoint/2010/main" val="7346445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ChangeArrowheads="1"/>
          </p:cNvSpPr>
          <p:nvPr/>
        </p:nvSpPr>
        <p:spPr bwMode="auto">
          <a:xfrm>
            <a:off x="1754188" y="20066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6985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69850" algn="l" defTabSz="914400" rtl="0" eaLnBrk="0" fontAlgn="base" latinLnBrk="0" hangingPunct="0">
              <a:lnSpc>
                <a:spcPct val="100000"/>
              </a:lnSpc>
              <a:spcBef>
                <a:spcPct val="0"/>
              </a:spcBef>
              <a:spcAft>
                <a:spcPct val="0"/>
              </a:spcAft>
              <a:buClrTx/>
              <a:buSzTx/>
              <a:buFontTx/>
              <a:buNone/>
              <a:tabLst/>
              <a:defRPr/>
            </a:pPr>
            <a:b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Rectangle 7"/>
          <p:cNvSpPr/>
          <p:nvPr/>
        </p:nvSpPr>
        <p:spPr>
          <a:xfrm>
            <a:off x="228600" y="228600"/>
            <a:ext cx="8458200"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p:cNvSpPr/>
          <p:nvPr/>
        </p:nvSpPr>
        <p:spPr>
          <a:xfrm>
            <a:off x="409575" y="789759"/>
            <a:ext cx="7239000"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P</a:t>
            </a:r>
            <a:r>
              <a:rPr kumimoji="0" lang="vi-VN"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hạm vi hoạt động </a:t>
            </a:r>
            <a:r>
              <a:rPr kumimoji="0" lang="en-US" sz="20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khám</a:t>
            </a:r>
            <a:r>
              <a:rPr kumimoji="0" 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bệnh</a:t>
            </a:r>
            <a:r>
              <a:rPr kumimoji="0" 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chữa</a:t>
            </a:r>
            <a:r>
              <a:rPr kumimoji="0" 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bệnh</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2" name="Table 1"/>
          <p:cNvGraphicFramePr>
            <a:graphicFrameLocks noGrp="1"/>
          </p:cNvGraphicFramePr>
          <p:nvPr>
            <p:extLst>
              <p:ext uri="{D42A27DB-BD31-4B8C-83A1-F6EECF244321}">
                <p14:modId xmlns:p14="http://schemas.microsoft.com/office/powerpoint/2010/main" val="3905717168"/>
              </p:ext>
            </p:extLst>
          </p:nvPr>
        </p:nvGraphicFramePr>
        <p:xfrm>
          <a:off x="381000" y="1676400"/>
          <a:ext cx="8305801" cy="5181594"/>
        </p:xfrm>
        <a:graphic>
          <a:graphicData uri="http://schemas.openxmlformats.org/drawingml/2006/table">
            <a:tbl>
              <a:tblPr firstRow="1" firstCol="1" bandRow="1"/>
              <a:tblGrid>
                <a:gridCol w="612474">
                  <a:extLst>
                    <a:ext uri="{9D8B030D-6E8A-4147-A177-3AD203B41FA5}">
                      <a16:colId xmlns:a16="http://schemas.microsoft.com/office/drawing/2014/main" val="2547451550"/>
                    </a:ext>
                  </a:extLst>
                </a:gridCol>
                <a:gridCol w="5026326">
                  <a:extLst>
                    <a:ext uri="{9D8B030D-6E8A-4147-A177-3AD203B41FA5}">
                      <a16:colId xmlns:a16="http://schemas.microsoft.com/office/drawing/2014/main" val="3804934832"/>
                    </a:ext>
                  </a:extLst>
                </a:gridCol>
                <a:gridCol w="1447800">
                  <a:extLst>
                    <a:ext uri="{9D8B030D-6E8A-4147-A177-3AD203B41FA5}">
                      <a16:colId xmlns:a16="http://schemas.microsoft.com/office/drawing/2014/main" val="2299814213"/>
                    </a:ext>
                  </a:extLst>
                </a:gridCol>
                <a:gridCol w="1219201">
                  <a:extLst>
                    <a:ext uri="{9D8B030D-6E8A-4147-A177-3AD203B41FA5}">
                      <a16:colId xmlns:a16="http://schemas.microsoft.com/office/drawing/2014/main" val="397125879"/>
                    </a:ext>
                  </a:extLst>
                </a:gridCol>
              </a:tblGrid>
              <a:tr h="398585">
                <a:tc>
                  <a:txBody>
                    <a:bodyPr/>
                    <a:lstStyle/>
                    <a:p>
                      <a:pPr indent="55880" algn="ctr">
                        <a:lnSpc>
                          <a:spcPct val="115000"/>
                        </a:lnSpc>
                      </a:pPr>
                      <a:r>
                        <a:rPr lang="en-US" sz="900">
                          <a:solidFill>
                            <a:srgbClr val="000000"/>
                          </a:solidFill>
                          <a:effectLst/>
                          <a:latin typeface="Calibri" panose="020F0502020204030204" pitchFamily="34" charset="0"/>
                          <a:ea typeface="Arial" panose="020B0604020202020204" pitchFamily="34" charset="0"/>
                          <a:cs typeface="Times New Roman" panose="02020603050405020304" pitchFamily="18" charset="0"/>
                        </a:rPr>
                        <a:t>22</a:t>
                      </a:r>
                      <a:endParaRPr lang="en-US" sz="900">
                        <a:effectLst/>
                        <a:latin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7150" marR="38100" algn="just">
                        <a:lnSpc>
                          <a:spcPct val="115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Sơ cứu ban đầu các dấu hiệu nguy hiểm về hô hấp, tuần hoàn, tim mạch </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69850" algn="ctr">
                        <a:lnSpc>
                          <a:spcPct val="115000"/>
                        </a:lnSpc>
                        <a:spcAft>
                          <a:spcPts val="0"/>
                        </a:spcAft>
                      </a:pPr>
                      <a:r>
                        <a:rPr lang="vi-VN"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n-US"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69850" algn="ctr">
                        <a:lnSpc>
                          <a:spcPct val="115000"/>
                        </a:lnSpc>
                        <a:spcAft>
                          <a:spcPts val="0"/>
                        </a:spcAft>
                      </a:pPr>
                      <a:r>
                        <a:rPr lang="vi-VN"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66603637"/>
                  </a:ext>
                </a:extLst>
              </a:tr>
              <a:tr h="199292">
                <a:tc>
                  <a:txBody>
                    <a:bodyPr/>
                    <a:lstStyle/>
                    <a:p>
                      <a:pPr indent="55880" algn="ctr">
                        <a:lnSpc>
                          <a:spcPct val="115000"/>
                        </a:lnSpc>
                      </a:pPr>
                      <a:r>
                        <a:rPr lang="en-US" sz="900">
                          <a:solidFill>
                            <a:srgbClr val="000000"/>
                          </a:solidFill>
                          <a:effectLst/>
                          <a:latin typeface="Calibri" panose="020F0502020204030204" pitchFamily="34" charset="0"/>
                          <a:ea typeface="Arial" panose="020B0604020202020204" pitchFamily="34" charset="0"/>
                          <a:cs typeface="Times New Roman" panose="02020603050405020304" pitchFamily="18" charset="0"/>
                        </a:rPr>
                        <a:t>23</a:t>
                      </a:r>
                      <a:endParaRPr lang="en-US" sz="900">
                        <a:effectLst/>
                        <a:latin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7150" marR="38100" algn="just">
                        <a:lnSpc>
                          <a:spcPct val="115000"/>
                        </a:lnSpc>
                        <a:spcAft>
                          <a:spcPts val="0"/>
                        </a:spcAft>
                      </a:pPr>
                      <a:r>
                        <a:rPr lang="en-US" sz="1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Sơ</a:t>
                      </a:r>
                      <a:r>
                        <a:rPr lang="en-US"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cứu</a:t>
                      </a:r>
                      <a:r>
                        <a:rPr lang="en-US"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băng</a:t>
                      </a:r>
                      <a:r>
                        <a:rPr lang="en-US"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vết</a:t>
                      </a:r>
                      <a:r>
                        <a:rPr lang="en-US"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thương</a:t>
                      </a:r>
                      <a:r>
                        <a:rPr lang="en-US"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mềm</a:t>
                      </a:r>
                      <a:r>
                        <a:rPr lang="en-US"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chảy</a:t>
                      </a:r>
                      <a:r>
                        <a:rPr lang="en-US"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máu</a:t>
                      </a:r>
                      <a:endParaRPr lang="en-US"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69850" algn="ctr">
                        <a:lnSpc>
                          <a:spcPct val="115000"/>
                        </a:lnSpc>
                        <a:spcAft>
                          <a:spcPts val="0"/>
                        </a:spcAft>
                      </a:pPr>
                      <a:r>
                        <a:rPr lang="vi-VN"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69850" algn="ctr">
                        <a:lnSpc>
                          <a:spcPct val="115000"/>
                        </a:lnSpc>
                        <a:spcAft>
                          <a:spcPts val="0"/>
                        </a:spcAft>
                      </a:pPr>
                      <a:r>
                        <a:rPr lang="vi-VN"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01013626"/>
                  </a:ext>
                </a:extLst>
              </a:tr>
              <a:tr h="398585">
                <a:tc>
                  <a:txBody>
                    <a:bodyPr/>
                    <a:lstStyle/>
                    <a:p>
                      <a:pPr indent="55880" algn="ctr">
                        <a:lnSpc>
                          <a:spcPct val="115000"/>
                        </a:lnSpc>
                      </a:pPr>
                      <a:r>
                        <a:rPr lang="en-US" sz="900">
                          <a:solidFill>
                            <a:srgbClr val="000000"/>
                          </a:solidFill>
                          <a:effectLst/>
                          <a:latin typeface="Calibri" panose="020F0502020204030204" pitchFamily="34" charset="0"/>
                          <a:ea typeface="Arial" panose="020B0604020202020204" pitchFamily="34" charset="0"/>
                          <a:cs typeface="Times New Roman" panose="02020603050405020304" pitchFamily="18" charset="0"/>
                        </a:rPr>
                        <a:t>24</a:t>
                      </a:r>
                      <a:endParaRPr lang="en-US" sz="900">
                        <a:effectLst/>
                        <a:latin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7150" marR="38100" algn="just">
                        <a:lnSpc>
                          <a:spcPct val="115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Sơ cứu và cố định tạm thời gãy xương các loại, bong gân, sai khớp</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69850" algn="ctr">
                        <a:lnSpc>
                          <a:spcPct val="115000"/>
                        </a:lnSpc>
                        <a:spcAft>
                          <a:spcPts val="0"/>
                        </a:spcAft>
                      </a:pPr>
                      <a:r>
                        <a:rPr lang="vi-VN"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69850" algn="ctr">
                        <a:lnSpc>
                          <a:spcPct val="115000"/>
                        </a:lnSpc>
                        <a:spcAft>
                          <a:spcPts val="0"/>
                        </a:spcAft>
                      </a:pPr>
                      <a:r>
                        <a:rPr lang="vi-VN"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5941774"/>
                  </a:ext>
                </a:extLst>
              </a:tr>
              <a:tr h="199292">
                <a:tc>
                  <a:txBody>
                    <a:bodyPr/>
                    <a:lstStyle/>
                    <a:p>
                      <a:pPr indent="55880" algn="ctr">
                        <a:lnSpc>
                          <a:spcPct val="115000"/>
                        </a:lnSpc>
                      </a:pPr>
                      <a:r>
                        <a:rPr lang="en-US" sz="900">
                          <a:solidFill>
                            <a:srgbClr val="000000"/>
                          </a:solidFill>
                          <a:effectLst/>
                          <a:latin typeface="Calibri" panose="020F0502020204030204" pitchFamily="34" charset="0"/>
                          <a:ea typeface="Arial" panose="020B0604020202020204" pitchFamily="34" charset="0"/>
                          <a:cs typeface="Times New Roman" panose="02020603050405020304" pitchFamily="18" charset="0"/>
                        </a:rPr>
                        <a:t>25</a:t>
                      </a:r>
                      <a:endParaRPr lang="en-US" sz="900">
                        <a:effectLst/>
                        <a:latin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7150" marR="38100" algn="just">
                        <a:lnSpc>
                          <a:spcPct val="115000"/>
                        </a:lnSpc>
                        <a:spcAft>
                          <a:spcPts val="0"/>
                        </a:spcAft>
                      </a:pPr>
                      <a:r>
                        <a:rPr lang="de-DE"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Sơ cấp cứu và xử trí ban đầu khi bị bỏng </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69850" algn="ctr">
                        <a:lnSpc>
                          <a:spcPct val="115000"/>
                        </a:lnSpc>
                        <a:spcAft>
                          <a:spcPts val="0"/>
                        </a:spcAft>
                      </a:pPr>
                      <a:r>
                        <a:rPr lang="vi-VN"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69850" algn="ctr">
                        <a:lnSpc>
                          <a:spcPct val="115000"/>
                        </a:lnSpc>
                        <a:spcAft>
                          <a:spcPts val="0"/>
                        </a:spcAft>
                      </a:pPr>
                      <a:r>
                        <a:rPr lang="vi-VN"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08359701"/>
                  </a:ext>
                </a:extLst>
              </a:tr>
              <a:tr h="199292">
                <a:tc>
                  <a:txBody>
                    <a:bodyPr/>
                    <a:lstStyle/>
                    <a:p>
                      <a:pPr indent="55880" algn="ctr">
                        <a:lnSpc>
                          <a:spcPct val="115000"/>
                        </a:lnSpc>
                      </a:pPr>
                      <a:r>
                        <a:rPr lang="en-US" sz="900">
                          <a:solidFill>
                            <a:srgbClr val="000000"/>
                          </a:solidFill>
                          <a:effectLst/>
                          <a:latin typeface="Calibri" panose="020F0502020204030204" pitchFamily="34" charset="0"/>
                          <a:ea typeface="Arial" panose="020B0604020202020204" pitchFamily="34" charset="0"/>
                          <a:cs typeface="Times New Roman" panose="02020603050405020304" pitchFamily="18" charset="0"/>
                        </a:rPr>
                        <a:t>26</a:t>
                      </a:r>
                      <a:endParaRPr lang="en-US" sz="900">
                        <a:effectLst/>
                        <a:latin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7150" marR="38100" algn="just">
                        <a:lnSpc>
                          <a:spcPct val="115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Sơ cứu ngộ độc (thực phẩm, hơi khí độc)</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69850" algn="ctr">
                        <a:lnSpc>
                          <a:spcPct val="115000"/>
                        </a:lnSpc>
                        <a:spcAft>
                          <a:spcPts val="0"/>
                        </a:spcAft>
                      </a:pPr>
                      <a:r>
                        <a:rPr lang="vi-VN"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69850" algn="ctr">
                        <a:lnSpc>
                          <a:spcPct val="115000"/>
                        </a:lnSpc>
                        <a:spcAft>
                          <a:spcPts val="0"/>
                        </a:spcAft>
                      </a:pPr>
                      <a:r>
                        <a:rPr lang="vi-VN"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68024521"/>
                  </a:ext>
                </a:extLst>
              </a:tr>
              <a:tr h="199292">
                <a:tc>
                  <a:txBody>
                    <a:bodyPr/>
                    <a:lstStyle/>
                    <a:p>
                      <a:pPr indent="55880" algn="ctr">
                        <a:lnSpc>
                          <a:spcPct val="115000"/>
                        </a:lnSpc>
                      </a:pPr>
                      <a:r>
                        <a:rPr lang="en-US" sz="900">
                          <a:solidFill>
                            <a:srgbClr val="000000"/>
                          </a:solidFill>
                          <a:effectLst/>
                          <a:latin typeface="Calibri" panose="020F0502020204030204" pitchFamily="34" charset="0"/>
                          <a:ea typeface="Arial" panose="020B0604020202020204" pitchFamily="34" charset="0"/>
                          <a:cs typeface="Times New Roman" panose="02020603050405020304" pitchFamily="18" charset="0"/>
                        </a:rPr>
                        <a:t>27</a:t>
                      </a:r>
                      <a:endParaRPr lang="en-US" sz="900">
                        <a:effectLst/>
                        <a:latin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7150" marR="38100" algn="just">
                        <a:lnSpc>
                          <a:spcPct val="115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Sơ cứu say nắng, say nóng</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69850" algn="ctr">
                        <a:lnSpc>
                          <a:spcPct val="115000"/>
                        </a:lnSpc>
                        <a:spcAft>
                          <a:spcPts val="0"/>
                        </a:spcAft>
                      </a:pPr>
                      <a:r>
                        <a:rPr lang="vi-VN"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69850" algn="ctr">
                        <a:lnSpc>
                          <a:spcPct val="115000"/>
                        </a:lnSpc>
                        <a:spcAft>
                          <a:spcPts val="0"/>
                        </a:spcAft>
                      </a:pPr>
                      <a:r>
                        <a:rPr lang="vi-VN"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99584281"/>
                  </a:ext>
                </a:extLst>
              </a:tr>
              <a:tr h="199292">
                <a:tc>
                  <a:txBody>
                    <a:bodyPr/>
                    <a:lstStyle/>
                    <a:p>
                      <a:pPr indent="55880" algn="ctr">
                        <a:lnSpc>
                          <a:spcPct val="115000"/>
                        </a:lnSpc>
                      </a:pPr>
                      <a:r>
                        <a:rPr lang="en-US" sz="900">
                          <a:solidFill>
                            <a:srgbClr val="000000"/>
                          </a:solidFill>
                          <a:effectLst/>
                          <a:latin typeface="Calibri" panose="020F0502020204030204" pitchFamily="34" charset="0"/>
                          <a:ea typeface="Arial" panose="020B0604020202020204" pitchFamily="34" charset="0"/>
                          <a:cs typeface="Times New Roman" panose="02020603050405020304" pitchFamily="18" charset="0"/>
                        </a:rPr>
                        <a:t>28</a:t>
                      </a:r>
                      <a:endParaRPr lang="en-US" sz="900">
                        <a:effectLst/>
                        <a:latin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7150" marR="38100" algn="just">
                        <a:lnSpc>
                          <a:spcPct val="115000"/>
                        </a:lnSpc>
                        <a:spcAft>
                          <a:spcPts val="0"/>
                        </a:spcAft>
                      </a:pPr>
                      <a:r>
                        <a:rPr lang="de-DE"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Sơ cấp cứu đuối nước</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69850" algn="ctr">
                        <a:lnSpc>
                          <a:spcPct val="115000"/>
                        </a:lnSpc>
                        <a:spcAft>
                          <a:spcPts val="0"/>
                        </a:spcAft>
                      </a:pPr>
                      <a:r>
                        <a:rPr lang="vi-VN"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69850" algn="ctr">
                        <a:lnSpc>
                          <a:spcPct val="115000"/>
                        </a:lnSpc>
                        <a:spcAft>
                          <a:spcPts val="0"/>
                        </a:spcAft>
                      </a:pPr>
                      <a:r>
                        <a:rPr lang="vi-VN"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12303311"/>
                  </a:ext>
                </a:extLst>
              </a:tr>
              <a:tr h="199292">
                <a:tc>
                  <a:txBody>
                    <a:bodyPr/>
                    <a:lstStyle/>
                    <a:p>
                      <a:pPr indent="55880" algn="ctr">
                        <a:lnSpc>
                          <a:spcPct val="115000"/>
                        </a:lnSpc>
                      </a:pPr>
                      <a:r>
                        <a:rPr lang="en-US" sz="900">
                          <a:solidFill>
                            <a:srgbClr val="000000"/>
                          </a:solidFill>
                          <a:effectLst/>
                          <a:latin typeface="Calibri" panose="020F0502020204030204" pitchFamily="34" charset="0"/>
                          <a:ea typeface="Arial" panose="020B0604020202020204" pitchFamily="34" charset="0"/>
                          <a:cs typeface="Times New Roman" panose="02020603050405020304" pitchFamily="18" charset="0"/>
                        </a:rPr>
                        <a:t>29</a:t>
                      </a:r>
                      <a:endParaRPr lang="en-US" sz="900">
                        <a:effectLst/>
                        <a:latin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7150" marR="38100" algn="just">
                        <a:lnSpc>
                          <a:spcPct val="115000"/>
                        </a:lnSpc>
                        <a:spcAft>
                          <a:spcPts val="0"/>
                        </a:spcAft>
                      </a:pPr>
                      <a:r>
                        <a:rPr lang="de-DE"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Sơ cứu dị vật đường thở</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69850" algn="ctr">
                        <a:lnSpc>
                          <a:spcPct val="115000"/>
                        </a:lnSpc>
                        <a:spcAft>
                          <a:spcPts val="0"/>
                        </a:spcAft>
                      </a:pPr>
                      <a:r>
                        <a:rPr lang="vi-VN"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69850" algn="ctr">
                        <a:lnSpc>
                          <a:spcPct val="115000"/>
                        </a:lnSpc>
                        <a:spcAft>
                          <a:spcPts val="0"/>
                        </a:spcAft>
                      </a:pPr>
                      <a:r>
                        <a:rPr lang="vi-VN"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63179883"/>
                  </a:ext>
                </a:extLst>
              </a:tr>
              <a:tr h="199292">
                <a:tc>
                  <a:txBody>
                    <a:bodyPr/>
                    <a:lstStyle/>
                    <a:p>
                      <a:pPr indent="55880" algn="ctr">
                        <a:lnSpc>
                          <a:spcPct val="115000"/>
                        </a:lnSpc>
                      </a:pPr>
                      <a:r>
                        <a:rPr lang="en-US" sz="900">
                          <a:solidFill>
                            <a:srgbClr val="000000"/>
                          </a:solidFill>
                          <a:effectLst/>
                          <a:latin typeface="Calibri" panose="020F0502020204030204" pitchFamily="34" charset="0"/>
                          <a:ea typeface="Arial" panose="020B0604020202020204" pitchFamily="34" charset="0"/>
                          <a:cs typeface="Times New Roman" panose="02020603050405020304" pitchFamily="18" charset="0"/>
                        </a:rPr>
                        <a:t>30</a:t>
                      </a:r>
                      <a:endParaRPr lang="en-US" sz="900">
                        <a:effectLst/>
                        <a:latin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7150" marR="38100" algn="just">
                        <a:lnSpc>
                          <a:spcPct val="115000"/>
                        </a:lnSpc>
                        <a:spcAft>
                          <a:spcPts val="0"/>
                        </a:spcAft>
                      </a:pPr>
                      <a:r>
                        <a:rPr lang="de-DE"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Sơ cứu điện giật, sét đánh</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69850" algn="ctr">
                        <a:lnSpc>
                          <a:spcPct val="115000"/>
                        </a:lnSpc>
                        <a:spcAft>
                          <a:spcPts val="0"/>
                        </a:spcAft>
                      </a:pPr>
                      <a:r>
                        <a:rPr lang="vi-VN"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69850" algn="ctr">
                        <a:lnSpc>
                          <a:spcPct val="115000"/>
                        </a:lnSpc>
                        <a:spcAft>
                          <a:spcPts val="0"/>
                        </a:spcAft>
                      </a:pPr>
                      <a:r>
                        <a:rPr lang="vi-VN"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60252226"/>
                  </a:ext>
                </a:extLst>
              </a:tr>
              <a:tr h="199292">
                <a:tc>
                  <a:txBody>
                    <a:bodyPr/>
                    <a:lstStyle/>
                    <a:p>
                      <a:pPr indent="55880" algn="ctr">
                        <a:lnSpc>
                          <a:spcPct val="115000"/>
                        </a:lnSpc>
                      </a:pPr>
                      <a:r>
                        <a:rPr lang="en-US" sz="900">
                          <a:solidFill>
                            <a:srgbClr val="000000"/>
                          </a:solidFill>
                          <a:effectLst/>
                          <a:latin typeface="Calibri" panose="020F0502020204030204" pitchFamily="34" charset="0"/>
                          <a:ea typeface="Arial" panose="020B0604020202020204" pitchFamily="34" charset="0"/>
                          <a:cs typeface="Times New Roman" panose="02020603050405020304" pitchFamily="18" charset="0"/>
                        </a:rPr>
                        <a:t>31</a:t>
                      </a:r>
                      <a:endParaRPr lang="en-US" sz="900">
                        <a:effectLst/>
                        <a:latin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7150" marR="38100" algn="just">
                        <a:lnSpc>
                          <a:spcPct val="115000"/>
                        </a:lnSpc>
                        <a:spcAft>
                          <a:spcPts val="0"/>
                        </a:spcAft>
                      </a:pPr>
                      <a:r>
                        <a:rPr lang="de-DE"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Sơ cấp cứu tai nạn khác: ngã, vùi lấp, chấn thương mắt</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69850" algn="ctr">
                        <a:lnSpc>
                          <a:spcPct val="115000"/>
                        </a:lnSpc>
                        <a:spcAft>
                          <a:spcPts val="0"/>
                        </a:spcAft>
                      </a:pPr>
                      <a:r>
                        <a:rPr lang="vi-VN"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69850" algn="ctr">
                        <a:lnSpc>
                          <a:spcPct val="115000"/>
                        </a:lnSpc>
                        <a:spcAft>
                          <a:spcPts val="0"/>
                        </a:spcAft>
                      </a:pPr>
                      <a:r>
                        <a:rPr lang="vi-VN"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58734803"/>
                  </a:ext>
                </a:extLst>
              </a:tr>
              <a:tr h="199292">
                <a:tc>
                  <a:txBody>
                    <a:bodyPr/>
                    <a:lstStyle/>
                    <a:p>
                      <a:pPr indent="55880" algn="ctr">
                        <a:lnSpc>
                          <a:spcPct val="115000"/>
                        </a:lnSpc>
                      </a:pPr>
                      <a:r>
                        <a:rPr lang="en-US" sz="900">
                          <a:solidFill>
                            <a:srgbClr val="000000"/>
                          </a:solidFill>
                          <a:effectLst/>
                          <a:latin typeface="Calibri" panose="020F0502020204030204" pitchFamily="34" charset="0"/>
                          <a:ea typeface="Arial" panose="020B0604020202020204" pitchFamily="34" charset="0"/>
                          <a:cs typeface="Times New Roman" panose="02020603050405020304" pitchFamily="18" charset="0"/>
                        </a:rPr>
                        <a:t>32</a:t>
                      </a:r>
                      <a:endParaRPr lang="en-US" sz="900">
                        <a:effectLst/>
                        <a:latin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7150" marR="38100" algn="just">
                        <a:lnSpc>
                          <a:spcPct val="115000"/>
                        </a:lnSpc>
                        <a:spcAft>
                          <a:spcPts val="0"/>
                        </a:spcAft>
                      </a:pPr>
                      <a:r>
                        <a:rPr lang="de-DE"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Xử trí rắn cắn, băng ép bất động sơ cứu rắn cắn </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69850" algn="ctr">
                        <a:lnSpc>
                          <a:spcPct val="115000"/>
                        </a:lnSpc>
                        <a:spcAft>
                          <a:spcPts val="0"/>
                        </a:spcAft>
                      </a:pPr>
                      <a:r>
                        <a:rPr lang="vi-VN"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69850" algn="ctr">
                        <a:lnSpc>
                          <a:spcPct val="115000"/>
                        </a:lnSpc>
                        <a:spcAft>
                          <a:spcPts val="0"/>
                        </a:spcAft>
                      </a:pPr>
                      <a:r>
                        <a:rPr lang="vi-VN"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52563338"/>
                  </a:ext>
                </a:extLst>
              </a:tr>
              <a:tr h="199292">
                <a:tc>
                  <a:txBody>
                    <a:bodyPr/>
                    <a:lstStyle/>
                    <a:p>
                      <a:pPr indent="55880" algn="ctr">
                        <a:lnSpc>
                          <a:spcPct val="115000"/>
                        </a:lnSpc>
                      </a:pPr>
                      <a:r>
                        <a:rPr lang="en-US" sz="900">
                          <a:solidFill>
                            <a:srgbClr val="000000"/>
                          </a:solidFill>
                          <a:effectLst/>
                          <a:latin typeface="Calibri" panose="020F0502020204030204" pitchFamily="34" charset="0"/>
                          <a:ea typeface="Arial" panose="020B0604020202020204" pitchFamily="34" charset="0"/>
                          <a:cs typeface="Times New Roman" panose="02020603050405020304" pitchFamily="18" charset="0"/>
                        </a:rPr>
                        <a:t>33</a:t>
                      </a:r>
                      <a:endParaRPr lang="en-US" sz="900">
                        <a:effectLst/>
                        <a:latin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7150" marR="38100" algn="just">
                        <a:lnSpc>
                          <a:spcPct val="115000"/>
                        </a:lnSpc>
                        <a:spcAft>
                          <a:spcPts val="0"/>
                        </a:spcAft>
                      </a:pPr>
                      <a:r>
                        <a:rPr lang="de-DE"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Xử trí ban đầu khi bị động vật, côn trùng cắn, đốt</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69850" algn="ctr">
                        <a:lnSpc>
                          <a:spcPct val="115000"/>
                        </a:lnSpc>
                        <a:spcAft>
                          <a:spcPts val="0"/>
                        </a:spcAft>
                      </a:pPr>
                      <a:r>
                        <a:rPr lang="vi-VN"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69850" algn="ctr">
                        <a:lnSpc>
                          <a:spcPct val="115000"/>
                        </a:lnSpc>
                        <a:spcAft>
                          <a:spcPts val="0"/>
                        </a:spcAft>
                      </a:pPr>
                      <a:r>
                        <a:rPr lang="vi-VN"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49856082"/>
                  </a:ext>
                </a:extLst>
              </a:tr>
              <a:tr h="199292">
                <a:tc>
                  <a:txBody>
                    <a:bodyPr/>
                    <a:lstStyle/>
                    <a:p>
                      <a:pPr indent="55880" algn="ctr">
                        <a:lnSpc>
                          <a:spcPct val="115000"/>
                        </a:lnSpc>
                      </a:pPr>
                      <a:r>
                        <a:rPr lang="en-US" sz="900">
                          <a:solidFill>
                            <a:srgbClr val="000000"/>
                          </a:solidFill>
                          <a:effectLst/>
                          <a:latin typeface="Calibri" panose="020F0502020204030204" pitchFamily="34" charset="0"/>
                          <a:ea typeface="Arial" panose="020B0604020202020204" pitchFamily="34" charset="0"/>
                          <a:cs typeface="Times New Roman" panose="02020603050405020304" pitchFamily="18" charset="0"/>
                        </a:rPr>
                        <a:t>34</a:t>
                      </a:r>
                      <a:endParaRPr lang="en-US" sz="900">
                        <a:effectLst/>
                        <a:latin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7150" marR="38100" algn="just">
                        <a:lnSpc>
                          <a:spcPct val="115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Xử trí tai nạn hàng loạt</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69850" algn="ctr">
                        <a:lnSpc>
                          <a:spcPct val="115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69850" algn="ctr">
                        <a:lnSpc>
                          <a:spcPct val="115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51722478"/>
                  </a:ext>
                </a:extLst>
              </a:tr>
              <a:tr h="199292">
                <a:tc>
                  <a:txBody>
                    <a:bodyPr/>
                    <a:lstStyle/>
                    <a:p>
                      <a:pPr indent="55880" algn="ctr">
                        <a:lnSpc>
                          <a:spcPct val="115000"/>
                        </a:lnSpc>
                      </a:pPr>
                      <a:r>
                        <a:rPr lang="en-US" sz="900">
                          <a:solidFill>
                            <a:srgbClr val="000000"/>
                          </a:solidFill>
                          <a:effectLst/>
                          <a:latin typeface="Calibri" panose="020F0502020204030204" pitchFamily="34" charset="0"/>
                          <a:ea typeface="Arial" panose="020B0604020202020204" pitchFamily="34" charset="0"/>
                          <a:cs typeface="Times New Roman" panose="02020603050405020304" pitchFamily="18" charset="0"/>
                        </a:rPr>
                        <a:t>35</a:t>
                      </a:r>
                      <a:endParaRPr lang="en-US" sz="900">
                        <a:effectLst/>
                        <a:latin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7150" marR="38100" algn="just">
                        <a:lnSpc>
                          <a:spcPct val="115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Xử trí ban đầu viêm da dị ứng, nổi mề đay, phát ban</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69850" algn="ctr">
                        <a:lnSpc>
                          <a:spcPct val="115000"/>
                        </a:lnSpc>
                        <a:spcAft>
                          <a:spcPts val="0"/>
                        </a:spcAft>
                      </a:pPr>
                      <a:r>
                        <a:rPr lang="vi-VN"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69850" algn="ctr">
                        <a:lnSpc>
                          <a:spcPct val="115000"/>
                        </a:lnSpc>
                        <a:spcAft>
                          <a:spcPts val="0"/>
                        </a:spcAft>
                      </a:pPr>
                      <a:r>
                        <a:rPr lang="vi-VN"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92997718"/>
                  </a:ext>
                </a:extLst>
              </a:tr>
              <a:tr h="199292">
                <a:tc>
                  <a:txBody>
                    <a:bodyPr/>
                    <a:lstStyle/>
                    <a:p>
                      <a:pPr indent="55880" algn="ctr">
                        <a:lnSpc>
                          <a:spcPct val="115000"/>
                        </a:lnSpc>
                      </a:pPr>
                      <a:r>
                        <a:rPr lang="en-US" sz="900">
                          <a:solidFill>
                            <a:srgbClr val="000000"/>
                          </a:solidFill>
                          <a:effectLst/>
                          <a:latin typeface="Calibri" panose="020F0502020204030204" pitchFamily="34" charset="0"/>
                          <a:ea typeface="Arial" panose="020B0604020202020204" pitchFamily="34" charset="0"/>
                          <a:cs typeface="Times New Roman" panose="02020603050405020304" pitchFamily="18" charset="0"/>
                        </a:rPr>
                        <a:t>36</a:t>
                      </a:r>
                      <a:endParaRPr lang="en-US" sz="900">
                        <a:effectLst/>
                        <a:latin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7150" marR="38100" algn="just">
                        <a:lnSpc>
                          <a:spcPct val="115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Xử trí ban đầu đau bụng</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69850" algn="ctr">
                        <a:lnSpc>
                          <a:spcPct val="115000"/>
                        </a:lnSpc>
                        <a:spcAft>
                          <a:spcPts val="0"/>
                        </a:spcAft>
                      </a:pPr>
                      <a:r>
                        <a:rPr lang="vi-VN"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69850" algn="ctr">
                        <a:lnSpc>
                          <a:spcPct val="115000"/>
                        </a:lnSpc>
                        <a:spcAft>
                          <a:spcPts val="0"/>
                        </a:spcAft>
                      </a:pPr>
                      <a:r>
                        <a:rPr lang="vi-VN"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39611217"/>
                  </a:ext>
                </a:extLst>
              </a:tr>
              <a:tr h="199292">
                <a:tc>
                  <a:txBody>
                    <a:bodyPr/>
                    <a:lstStyle/>
                    <a:p>
                      <a:pPr indent="55880" algn="ctr">
                        <a:lnSpc>
                          <a:spcPct val="115000"/>
                        </a:lnSpc>
                      </a:pPr>
                      <a:r>
                        <a:rPr lang="en-US" sz="900">
                          <a:solidFill>
                            <a:srgbClr val="000000"/>
                          </a:solidFill>
                          <a:effectLst/>
                          <a:latin typeface="Calibri" panose="020F0502020204030204" pitchFamily="34" charset="0"/>
                          <a:ea typeface="Arial" panose="020B0604020202020204" pitchFamily="34" charset="0"/>
                          <a:cs typeface="Times New Roman" panose="02020603050405020304" pitchFamily="18" charset="0"/>
                        </a:rPr>
                        <a:t>37</a:t>
                      </a:r>
                      <a:endParaRPr lang="en-US" sz="900">
                        <a:effectLst/>
                        <a:latin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7150" marR="38100" algn="just">
                        <a:lnSpc>
                          <a:spcPct val="115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Kỹ thuật di chuyển bệnh nhân an toàn </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69850" algn="ctr">
                        <a:lnSpc>
                          <a:spcPct val="115000"/>
                        </a:lnSpc>
                        <a:spcAft>
                          <a:spcPts val="0"/>
                        </a:spcAft>
                      </a:pPr>
                      <a:r>
                        <a:rPr lang="vi-VN"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69850" algn="ctr">
                        <a:lnSpc>
                          <a:spcPct val="115000"/>
                        </a:lnSpc>
                        <a:spcAft>
                          <a:spcPts val="0"/>
                        </a:spcAft>
                      </a:pPr>
                      <a:r>
                        <a:rPr lang="vi-VN"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04993845"/>
                  </a:ext>
                </a:extLst>
              </a:tr>
              <a:tr h="199292">
                <a:tc>
                  <a:txBody>
                    <a:bodyPr/>
                    <a:lstStyle/>
                    <a:p>
                      <a:pPr indent="55880" algn="ctr">
                        <a:lnSpc>
                          <a:spcPct val="115000"/>
                        </a:lnSpc>
                      </a:pPr>
                      <a:r>
                        <a:rPr lang="en-US" sz="900">
                          <a:solidFill>
                            <a:srgbClr val="000000"/>
                          </a:solidFill>
                          <a:effectLst/>
                          <a:latin typeface="Calibri" panose="020F0502020204030204" pitchFamily="34" charset="0"/>
                          <a:ea typeface="Arial" panose="020B0604020202020204" pitchFamily="34" charset="0"/>
                          <a:cs typeface="Times New Roman" panose="02020603050405020304" pitchFamily="18" charset="0"/>
                        </a:rPr>
                        <a:t>38</a:t>
                      </a:r>
                      <a:endParaRPr lang="en-US" sz="900">
                        <a:effectLst/>
                        <a:latin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7150" marR="38100" algn="just">
                        <a:lnSpc>
                          <a:spcPct val="115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Cạo gió</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69850" algn="ctr">
                        <a:lnSpc>
                          <a:spcPct val="115000"/>
                        </a:lnSpc>
                        <a:spcAft>
                          <a:spcPts val="0"/>
                        </a:spcAft>
                      </a:pPr>
                      <a:r>
                        <a:rPr lang="vi-VN"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69850" algn="ctr">
                        <a:lnSpc>
                          <a:spcPct val="115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98650599"/>
                  </a:ext>
                </a:extLst>
              </a:tr>
              <a:tr h="199292">
                <a:tc>
                  <a:txBody>
                    <a:bodyPr/>
                    <a:lstStyle/>
                    <a:p>
                      <a:pPr indent="55880" algn="ctr">
                        <a:lnSpc>
                          <a:spcPct val="115000"/>
                        </a:lnSpc>
                      </a:pPr>
                      <a:r>
                        <a:rPr lang="en-US" sz="900">
                          <a:solidFill>
                            <a:srgbClr val="000000"/>
                          </a:solidFill>
                          <a:effectLst/>
                          <a:latin typeface="Calibri" panose="020F0502020204030204" pitchFamily="34" charset="0"/>
                          <a:ea typeface="Arial" panose="020B0604020202020204" pitchFamily="34" charset="0"/>
                          <a:cs typeface="Times New Roman" panose="02020603050405020304" pitchFamily="18" charset="0"/>
                        </a:rPr>
                        <a:t>39</a:t>
                      </a:r>
                      <a:endParaRPr lang="en-US" sz="900">
                        <a:effectLst/>
                        <a:latin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7150" marR="38100" algn="just">
                        <a:lnSpc>
                          <a:spcPct val="115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Thay băng, cắt chỉ</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69850" algn="ctr">
                        <a:lnSpc>
                          <a:spcPct val="115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69850" algn="ctr">
                        <a:lnSpc>
                          <a:spcPct val="115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50735971"/>
                  </a:ext>
                </a:extLst>
              </a:tr>
              <a:tr h="199292">
                <a:tc>
                  <a:txBody>
                    <a:bodyPr/>
                    <a:lstStyle/>
                    <a:p>
                      <a:pPr indent="55880" algn="ctr">
                        <a:lnSpc>
                          <a:spcPct val="115000"/>
                        </a:lnSpc>
                      </a:pPr>
                      <a:r>
                        <a:rPr lang="en-US" sz="900">
                          <a:solidFill>
                            <a:srgbClr val="000000"/>
                          </a:solidFill>
                          <a:effectLst/>
                          <a:latin typeface="Calibri" panose="020F0502020204030204" pitchFamily="34" charset="0"/>
                          <a:ea typeface="Arial" panose="020B0604020202020204" pitchFamily="34" charset="0"/>
                          <a:cs typeface="Times New Roman" panose="02020603050405020304" pitchFamily="18" charset="0"/>
                        </a:rPr>
                        <a:t>40</a:t>
                      </a:r>
                      <a:endParaRPr lang="en-US" sz="900">
                        <a:effectLst/>
                        <a:latin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7150" marR="38100" algn="just">
                        <a:lnSpc>
                          <a:spcPct val="115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a:t>
                      </a:r>
                      <a:r>
                        <a:rPr lang="vi-VN"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oa bóp bấm huyệt bằng tay</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69850" algn="ctr">
                        <a:lnSpc>
                          <a:spcPct val="115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69850" algn="ctr">
                        <a:lnSpc>
                          <a:spcPct val="115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41785795"/>
                  </a:ext>
                </a:extLst>
              </a:tr>
              <a:tr h="199292">
                <a:tc>
                  <a:txBody>
                    <a:bodyPr/>
                    <a:lstStyle/>
                    <a:p>
                      <a:pPr indent="55880" algn="ctr">
                        <a:lnSpc>
                          <a:spcPct val="115000"/>
                        </a:lnSpc>
                      </a:pPr>
                      <a:r>
                        <a:rPr lang="en-US" sz="900">
                          <a:solidFill>
                            <a:srgbClr val="000000"/>
                          </a:solidFill>
                          <a:effectLst/>
                          <a:latin typeface="Calibri" panose="020F0502020204030204" pitchFamily="34" charset="0"/>
                          <a:ea typeface="Arial" panose="020B0604020202020204" pitchFamily="34" charset="0"/>
                          <a:cs typeface="Times New Roman" panose="02020603050405020304" pitchFamily="18" charset="0"/>
                        </a:rPr>
                        <a:t>41</a:t>
                      </a:r>
                      <a:endParaRPr lang="en-US" sz="900">
                        <a:effectLst/>
                        <a:latin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7150" marR="38100" algn="just">
                        <a:lnSpc>
                          <a:spcPct val="115000"/>
                        </a:lnSpc>
                        <a:spcAft>
                          <a:spcPts val="0"/>
                        </a:spcAft>
                      </a:pPr>
                      <a:r>
                        <a:rPr lang="vi-VN"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Xoa bóp bấm huyệt điều trị đau đầu cơ năng</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69850" algn="ctr">
                        <a:lnSpc>
                          <a:spcPct val="115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69850" algn="ctr">
                        <a:lnSpc>
                          <a:spcPct val="115000"/>
                        </a:lnSpc>
                        <a:spcAft>
                          <a:spcPts val="0"/>
                        </a:spcAft>
                      </a:pPr>
                      <a:r>
                        <a:rPr lang="vi-VN"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88738210"/>
                  </a:ext>
                </a:extLst>
              </a:tr>
              <a:tr h="199292">
                <a:tc>
                  <a:txBody>
                    <a:bodyPr/>
                    <a:lstStyle/>
                    <a:p>
                      <a:pPr indent="55880" algn="ctr">
                        <a:lnSpc>
                          <a:spcPct val="115000"/>
                        </a:lnSpc>
                      </a:pPr>
                      <a:r>
                        <a:rPr lang="en-US" sz="900">
                          <a:solidFill>
                            <a:srgbClr val="000000"/>
                          </a:solidFill>
                          <a:effectLst/>
                          <a:latin typeface="Calibri" panose="020F0502020204030204" pitchFamily="34" charset="0"/>
                          <a:ea typeface="Arial" panose="020B0604020202020204" pitchFamily="34" charset="0"/>
                          <a:cs typeface="Times New Roman" panose="02020603050405020304" pitchFamily="18" charset="0"/>
                        </a:rPr>
                        <a:t>42</a:t>
                      </a:r>
                      <a:endParaRPr lang="en-US" sz="900">
                        <a:effectLst/>
                        <a:latin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7150" marR="38100" algn="just">
                        <a:lnSpc>
                          <a:spcPct val="115000"/>
                        </a:lnSpc>
                        <a:spcAft>
                          <a:spcPts val="0"/>
                        </a:spcAft>
                      </a:pPr>
                      <a:r>
                        <a:rPr lang="vi-VN"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Xoa bóp bấm huyệt điều trị đau thắt lưng</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69850" algn="ctr">
                        <a:lnSpc>
                          <a:spcPct val="115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69850" algn="ctr">
                        <a:lnSpc>
                          <a:spcPct val="115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06644838"/>
                  </a:ext>
                </a:extLst>
              </a:tr>
              <a:tr h="199292">
                <a:tc>
                  <a:txBody>
                    <a:bodyPr/>
                    <a:lstStyle/>
                    <a:p>
                      <a:pPr indent="55880" algn="ctr">
                        <a:lnSpc>
                          <a:spcPct val="115000"/>
                        </a:lnSpc>
                      </a:pPr>
                      <a:r>
                        <a:rPr lang="en-US" sz="900">
                          <a:solidFill>
                            <a:srgbClr val="000000"/>
                          </a:solidFill>
                          <a:effectLst/>
                          <a:latin typeface="Calibri" panose="020F0502020204030204" pitchFamily="34" charset="0"/>
                          <a:ea typeface="Arial" panose="020B0604020202020204" pitchFamily="34" charset="0"/>
                          <a:cs typeface="Times New Roman" panose="02020603050405020304" pitchFamily="18" charset="0"/>
                        </a:rPr>
                        <a:t>43</a:t>
                      </a:r>
                      <a:endParaRPr lang="en-US" sz="900">
                        <a:effectLst/>
                        <a:latin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7150" marR="38100" algn="just">
                        <a:lnSpc>
                          <a:spcPct val="115000"/>
                        </a:lnSpc>
                        <a:spcAft>
                          <a:spcPts val="0"/>
                        </a:spcAft>
                      </a:pPr>
                      <a:r>
                        <a:rPr lang="vi-VN"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Xoa bóp bấm huyệt điều trị đau thần kinh hông to</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69850" algn="ctr">
                        <a:lnSpc>
                          <a:spcPct val="115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69850" algn="ctr">
                        <a:lnSpc>
                          <a:spcPct val="115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26301206"/>
                  </a:ext>
                </a:extLst>
              </a:tr>
              <a:tr h="199292">
                <a:tc>
                  <a:txBody>
                    <a:bodyPr/>
                    <a:lstStyle/>
                    <a:p>
                      <a:pPr indent="55880" algn="ctr">
                        <a:lnSpc>
                          <a:spcPct val="115000"/>
                        </a:lnSpc>
                      </a:pPr>
                      <a:r>
                        <a:rPr lang="en-US" sz="900">
                          <a:solidFill>
                            <a:srgbClr val="000000"/>
                          </a:solidFill>
                          <a:effectLst/>
                          <a:latin typeface="Calibri" panose="020F0502020204030204" pitchFamily="34" charset="0"/>
                          <a:ea typeface="Arial" panose="020B0604020202020204" pitchFamily="34" charset="0"/>
                          <a:cs typeface="Times New Roman" panose="02020603050405020304" pitchFamily="18" charset="0"/>
                        </a:rPr>
                        <a:t>44</a:t>
                      </a:r>
                      <a:endParaRPr lang="en-US" sz="900">
                        <a:effectLst/>
                        <a:latin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7150" marR="38100" algn="just">
                        <a:lnSpc>
                          <a:spcPct val="115000"/>
                        </a:lnSpc>
                        <a:spcAft>
                          <a:spcPts val="0"/>
                        </a:spcAft>
                      </a:pPr>
                      <a:r>
                        <a:rPr lang="vi-VN"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Xoa bóp bấm huyệt điều trị cảm cúm</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69850" algn="ctr">
                        <a:lnSpc>
                          <a:spcPct val="115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69850" algn="ctr">
                        <a:lnSpc>
                          <a:spcPct val="115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68685037"/>
                  </a:ext>
                </a:extLst>
              </a:tr>
              <a:tr h="199292">
                <a:tc>
                  <a:txBody>
                    <a:bodyPr/>
                    <a:lstStyle/>
                    <a:p>
                      <a:pPr indent="55880" algn="ctr">
                        <a:lnSpc>
                          <a:spcPct val="115000"/>
                        </a:lnSpc>
                      </a:pPr>
                      <a:r>
                        <a:rPr lang="en-US" sz="900">
                          <a:solidFill>
                            <a:srgbClr val="000000"/>
                          </a:solidFill>
                          <a:effectLst/>
                          <a:latin typeface="Calibri" panose="020F0502020204030204" pitchFamily="34" charset="0"/>
                          <a:ea typeface="Arial" panose="020B0604020202020204" pitchFamily="34" charset="0"/>
                          <a:cs typeface="Times New Roman" panose="02020603050405020304" pitchFamily="18" charset="0"/>
                        </a:rPr>
                        <a:t>45</a:t>
                      </a:r>
                      <a:endParaRPr lang="en-US" sz="900">
                        <a:effectLst/>
                        <a:latin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7150" marR="38100" algn="just">
                        <a:lnSpc>
                          <a:spcPct val="115000"/>
                        </a:lnSpc>
                        <a:spcAft>
                          <a:spcPts val="0"/>
                        </a:spcAft>
                      </a:pPr>
                      <a:r>
                        <a:rPr lang="vi-VN"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Xoa bóp bấm huyệt điều trị đau vai gáy</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69850" algn="ctr">
                        <a:lnSpc>
                          <a:spcPct val="115000"/>
                        </a:lnSpc>
                        <a:spcAft>
                          <a:spcPts val="0"/>
                        </a:spcAft>
                      </a:pPr>
                      <a:r>
                        <a:rPr lang="en-U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69850" algn="ctr">
                        <a:lnSpc>
                          <a:spcPct val="115000"/>
                        </a:lnSpc>
                        <a:spcAft>
                          <a:spcPts val="0"/>
                        </a:spcAft>
                      </a:pPr>
                      <a:r>
                        <a:rPr lang="en-US"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17197170"/>
                  </a:ext>
                </a:extLst>
              </a:tr>
            </a:tbl>
          </a:graphicData>
        </a:graphic>
      </p:graphicFrame>
    </p:spTree>
    <p:extLst>
      <p:ext uri="{BB962C8B-B14F-4D97-AF65-F5344CB8AC3E}">
        <p14:creationId xmlns:p14="http://schemas.microsoft.com/office/powerpoint/2010/main" val="34923669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ChangeArrowheads="1"/>
          </p:cNvSpPr>
          <p:nvPr/>
        </p:nvSpPr>
        <p:spPr bwMode="auto">
          <a:xfrm>
            <a:off x="1754188" y="20066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6985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69850" algn="l" defTabSz="914400" rtl="0" eaLnBrk="0" fontAlgn="base" latinLnBrk="0" hangingPunct="0">
              <a:lnSpc>
                <a:spcPct val="100000"/>
              </a:lnSpc>
              <a:spcBef>
                <a:spcPct val="0"/>
              </a:spcBef>
              <a:spcAft>
                <a:spcPct val="0"/>
              </a:spcAft>
              <a:buClrTx/>
              <a:buSzTx/>
              <a:buFontTx/>
              <a:buNone/>
              <a:tabLst/>
              <a:defRPr/>
            </a:pPr>
            <a:b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Rectangle 7"/>
          <p:cNvSpPr/>
          <p:nvPr/>
        </p:nvSpPr>
        <p:spPr>
          <a:xfrm>
            <a:off x="228600" y="228600"/>
            <a:ext cx="8458200"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p:cNvSpPr/>
          <p:nvPr/>
        </p:nvSpPr>
        <p:spPr>
          <a:xfrm>
            <a:off x="228600" y="644525"/>
            <a:ext cx="8305800" cy="400110"/>
          </a:xfrm>
          <a:prstGeom prst="rect">
            <a:avLst/>
          </a:prstGeom>
        </p:spPr>
        <p:txBody>
          <a:bodyPr wrap="square">
            <a:spAutoFit/>
          </a:bodyPr>
          <a:lstStyle/>
          <a:p>
            <a:pPr lvl="0"/>
            <a:r>
              <a:rPr lang="vi-VN" sz="2000" b="1" dirty="0">
                <a:solidFill>
                  <a:srgbClr val="000000"/>
                </a:solidFill>
                <a:latin typeface="Times New Roman" panose="02020603050405020304" pitchFamily="18" charset="0"/>
                <a:ea typeface="Times New Roman" panose="02020603050405020304" pitchFamily="18" charset="0"/>
              </a:rPr>
              <a:t>Danh mục </a:t>
            </a:r>
            <a:r>
              <a:rPr lang="en-US" sz="2000" b="1" dirty="0" err="1">
                <a:solidFill>
                  <a:srgbClr val="000000"/>
                </a:solidFill>
                <a:latin typeface="Times New Roman" panose="02020603050405020304" pitchFamily="18" charset="0"/>
                <a:ea typeface="Times New Roman" panose="02020603050405020304" pitchFamily="18" charset="0"/>
              </a:rPr>
              <a:t>các</a:t>
            </a:r>
            <a:r>
              <a:rPr lang="en-US" sz="2000" b="1" dirty="0">
                <a:solidFill>
                  <a:srgbClr val="000000"/>
                </a:solidFill>
                <a:latin typeface="Times New Roman" panose="02020603050405020304" pitchFamily="18" charset="0"/>
                <a:ea typeface="Times New Roman" panose="02020603050405020304" pitchFamily="18" charset="0"/>
              </a:rPr>
              <a:t> </a:t>
            </a:r>
            <a:r>
              <a:rPr lang="en-US" sz="2000" b="1" dirty="0" err="1">
                <a:solidFill>
                  <a:srgbClr val="000000"/>
                </a:solidFill>
                <a:latin typeface="Times New Roman" panose="02020603050405020304" pitchFamily="18" charset="0"/>
                <a:ea typeface="Times New Roman" panose="02020603050405020304" pitchFamily="18" charset="0"/>
              </a:rPr>
              <a:t>bệnh</a:t>
            </a:r>
            <a:r>
              <a:rPr lang="en-US" sz="2000" b="1" dirty="0">
                <a:solidFill>
                  <a:srgbClr val="000000"/>
                </a:solidFill>
                <a:latin typeface="Times New Roman" panose="02020603050405020304" pitchFamily="18" charset="0"/>
                <a:ea typeface="Times New Roman" panose="02020603050405020304" pitchFamily="18" charset="0"/>
              </a:rPr>
              <a:t> </a:t>
            </a:r>
            <a:r>
              <a:rPr lang="en-US" sz="2000" b="1" dirty="0" err="1">
                <a:solidFill>
                  <a:srgbClr val="000000"/>
                </a:solidFill>
                <a:latin typeface="Times New Roman" panose="02020603050405020304" pitchFamily="18" charset="0"/>
                <a:ea typeface="Times New Roman" panose="02020603050405020304" pitchFamily="18" charset="0"/>
              </a:rPr>
              <a:t>được</a:t>
            </a:r>
            <a:r>
              <a:rPr lang="en-US" sz="2000" b="1" dirty="0">
                <a:solidFill>
                  <a:srgbClr val="000000"/>
                </a:solidFill>
                <a:latin typeface="Times New Roman" panose="02020603050405020304" pitchFamily="18" charset="0"/>
                <a:ea typeface="Times New Roman" panose="02020603050405020304" pitchFamily="18" charset="0"/>
              </a:rPr>
              <a:t> </a:t>
            </a:r>
            <a:r>
              <a:rPr lang="en-US" sz="2000" b="1" dirty="0" err="1">
                <a:solidFill>
                  <a:srgbClr val="000000"/>
                </a:solidFill>
                <a:latin typeface="Times New Roman" panose="02020603050405020304" pitchFamily="18" charset="0"/>
                <a:ea typeface="Times New Roman" panose="02020603050405020304" pitchFamily="18" charset="0"/>
              </a:rPr>
              <a:t>khám</a:t>
            </a:r>
            <a:r>
              <a:rPr lang="en-US" sz="2000" b="1" dirty="0">
                <a:solidFill>
                  <a:srgbClr val="000000"/>
                </a:solidFill>
                <a:latin typeface="Times New Roman" panose="02020603050405020304" pitchFamily="18" charset="0"/>
                <a:ea typeface="Times New Roman" panose="02020603050405020304" pitchFamily="18" charset="0"/>
              </a:rPr>
              <a:t> </a:t>
            </a:r>
            <a:r>
              <a:rPr lang="en-US" sz="2000" b="1" dirty="0" err="1">
                <a:solidFill>
                  <a:srgbClr val="000000"/>
                </a:solidFill>
                <a:latin typeface="Times New Roman" panose="02020603050405020304" pitchFamily="18" charset="0"/>
                <a:ea typeface="Times New Roman" panose="02020603050405020304" pitchFamily="18" charset="0"/>
              </a:rPr>
              <a:t>phát</a:t>
            </a:r>
            <a:r>
              <a:rPr lang="en-US" sz="2000" b="1" dirty="0">
                <a:solidFill>
                  <a:srgbClr val="000000"/>
                </a:solidFill>
                <a:latin typeface="Times New Roman" panose="02020603050405020304" pitchFamily="18" charset="0"/>
                <a:ea typeface="Times New Roman" panose="02020603050405020304" pitchFamily="18" charset="0"/>
              </a:rPr>
              <a:t> </a:t>
            </a:r>
            <a:r>
              <a:rPr lang="en-US" sz="2000" b="1" dirty="0" err="1">
                <a:solidFill>
                  <a:srgbClr val="000000"/>
                </a:solidFill>
                <a:latin typeface="Times New Roman" panose="02020603050405020304" pitchFamily="18" charset="0"/>
                <a:ea typeface="Times New Roman" panose="02020603050405020304" pitchFamily="18" charset="0"/>
              </a:rPr>
              <a:t>hiện</a:t>
            </a:r>
            <a:r>
              <a:rPr lang="en-US" sz="2000" b="1" dirty="0">
                <a:solidFill>
                  <a:srgbClr val="000000"/>
                </a:solidFill>
                <a:latin typeface="Times New Roman" panose="02020603050405020304" pitchFamily="18" charset="0"/>
                <a:ea typeface="Times New Roman" panose="02020603050405020304" pitchFamily="18" charset="0"/>
              </a:rPr>
              <a:t> </a:t>
            </a:r>
            <a:r>
              <a:rPr lang="en-US" sz="2000" b="1" dirty="0" err="1">
                <a:solidFill>
                  <a:srgbClr val="000000"/>
                </a:solidFill>
                <a:latin typeface="Times New Roman" panose="02020603050405020304" pitchFamily="18" charset="0"/>
                <a:ea typeface="Times New Roman" panose="02020603050405020304" pitchFamily="18" charset="0"/>
              </a:rPr>
              <a:t>sớm</a:t>
            </a:r>
            <a:r>
              <a:rPr lang="en-US" sz="2000" b="1" dirty="0">
                <a:solidFill>
                  <a:srgbClr val="000000"/>
                </a:solidFill>
                <a:latin typeface="Times New Roman" panose="02020603050405020304" pitchFamily="18" charset="0"/>
                <a:ea typeface="Times New Roman" panose="02020603050405020304" pitchFamily="18" charset="0"/>
              </a:rPr>
              <a:t>, </a:t>
            </a:r>
            <a:r>
              <a:rPr lang="en-US" sz="2000" b="1" dirty="0" err="1">
                <a:solidFill>
                  <a:srgbClr val="000000"/>
                </a:solidFill>
                <a:latin typeface="Times New Roman" panose="02020603050405020304" pitchFamily="18" charset="0"/>
                <a:ea typeface="Times New Roman" panose="02020603050405020304" pitchFamily="18" charset="0"/>
              </a:rPr>
              <a:t>xử</a:t>
            </a:r>
            <a:r>
              <a:rPr lang="en-US" sz="2000" b="1" dirty="0">
                <a:solidFill>
                  <a:srgbClr val="000000"/>
                </a:solidFill>
                <a:latin typeface="Times New Roman" panose="02020603050405020304" pitchFamily="18" charset="0"/>
                <a:ea typeface="Times New Roman" panose="02020603050405020304" pitchFamily="18" charset="0"/>
              </a:rPr>
              <a:t> </a:t>
            </a:r>
            <a:r>
              <a:rPr lang="en-US" sz="2000" b="1" dirty="0" err="1">
                <a:solidFill>
                  <a:srgbClr val="000000"/>
                </a:solidFill>
                <a:latin typeface="Times New Roman" panose="02020603050405020304" pitchFamily="18" charset="0"/>
                <a:ea typeface="Times New Roman" panose="02020603050405020304" pitchFamily="18" charset="0"/>
              </a:rPr>
              <a:t>trí</a:t>
            </a:r>
            <a:r>
              <a:rPr lang="en-US" sz="2000" b="1" dirty="0">
                <a:solidFill>
                  <a:srgbClr val="000000"/>
                </a:solidFill>
                <a:latin typeface="Times New Roman" panose="02020603050405020304" pitchFamily="18" charset="0"/>
                <a:ea typeface="Times New Roman" panose="02020603050405020304" pitchFamily="18" charset="0"/>
              </a:rPr>
              <a:t> ban </a:t>
            </a:r>
            <a:r>
              <a:rPr lang="en-US" sz="2000" b="1" dirty="0" err="1">
                <a:solidFill>
                  <a:srgbClr val="000000"/>
                </a:solidFill>
                <a:latin typeface="Times New Roman" panose="02020603050405020304" pitchFamily="18" charset="0"/>
                <a:ea typeface="Times New Roman" panose="02020603050405020304" pitchFamily="18" charset="0"/>
              </a:rPr>
              <a:t>đầu</a:t>
            </a:r>
            <a:r>
              <a:rPr lang="en-US" sz="2000" b="1" dirty="0">
                <a:solidFill>
                  <a:srgbClr val="000000"/>
                </a:solidFill>
                <a:latin typeface="Times New Roman" panose="02020603050405020304" pitchFamily="18" charset="0"/>
                <a:ea typeface="Times New Roman" panose="02020603050405020304" pitchFamily="18" charset="0"/>
              </a:rPr>
              <a:t> </a:t>
            </a:r>
            <a:r>
              <a:rPr lang="en-US" sz="2000" b="1" dirty="0" err="1">
                <a:solidFill>
                  <a:srgbClr val="000000"/>
                </a:solidFill>
                <a:latin typeface="Times New Roman" panose="02020603050405020304" pitchFamily="18" charset="0"/>
                <a:ea typeface="Times New Roman" panose="02020603050405020304" pitchFamily="18" charset="0"/>
              </a:rPr>
              <a:t>và</a:t>
            </a:r>
            <a:r>
              <a:rPr lang="en-US" sz="2000" b="1" dirty="0">
                <a:solidFill>
                  <a:srgbClr val="000000"/>
                </a:solidFill>
                <a:latin typeface="Times New Roman" panose="02020603050405020304" pitchFamily="18" charset="0"/>
                <a:ea typeface="Times New Roman" panose="02020603050405020304" pitchFamily="18" charset="0"/>
              </a:rPr>
              <a:t> </a:t>
            </a:r>
            <a:r>
              <a:rPr lang="en-US" sz="2000" b="1" dirty="0" err="1">
                <a:solidFill>
                  <a:srgbClr val="000000"/>
                </a:solidFill>
                <a:latin typeface="Times New Roman" panose="02020603050405020304" pitchFamily="18" charset="0"/>
                <a:ea typeface="Times New Roman" panose="02020603050405020304" pitchFamily="18" charset="0"/>
              </a:rPr>
              <a:t>tư</a:t>
            </a:r>
            <a:r>
              <a:rPr lang="en-US" sz="2000" b="1" dirty="0">
                <a:solidFill>
                  <a:srgbClr val="000000"/>
                </a:solidFill>
                <a:latin typeface="Times New Roman" panose="02020603050405020304" pitchFamily="18" charset="0"/>
                <a:ea typeface="Times New Roman" panose="02020603050405020304" pitchFamily="18" charset="0"/>
              </a:rPr>
              <a:t> </a:t>
            </a:r>
            <a:r>
              <a:rPr lang="en-US" sz="2000" b="1" dirty="0" err="1">
                <a:solidFill>
                  <a:srgbClr val="000000"/>
                </a:solidFill>
                <a:latin typeface="Times New Roman" panose="02020603050405020304" pitchFamily="18" charset="0"/>
                <a:ea typeface="Times New Roman" panose="02020603050405020304" pitchFamily="18" charset="0"/>
              </a:rPr>
              <a:t>vấn</a:t>
            </a:r>
            <a:endParaRPr kumimoji="0" lang="en-US" b="0"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3" name="Table 2"/>
          <p:cNvGraphicFramePr>
            <a:graphicFrameLocks noGrp="1"/>
          </p:cNvGraphicFramePr>
          <p:nvPr>
            <p:extLst>
              <p:ext uri="{D42A27DB-BD31-4B8C-83A1-F6EECF244321}">
                <p14:modId xmlns:p14="http://schemas.microsoft.com/office/powerpoint/2010/main" val="1485462947"/>
              </p:ext>
            </p:extLst>
          </p:nvPr>
        </p:nvGraphicFramePr>
        <p:xfrm>
          <a:off x="381000" y="1752600"/>
          <a:ext cx="8305800" cy="5105402"/>
        </p:xfrm>
        <a:graphic>
          <a:graphicData uri="http://schemas.openxmlformats.org/drawingml/2006/table">
            <a:tbl>
              <a:tblPr firstRow="1" firstCol="1" bandRow="1"/>
              <a:tblGrid>
                <a:gridCol w="634811">
                  <a:extLst>
                    <a:ext uri="{9D8B030D-6E8A-4147-A177-3AD203B41FA5}">
                      <a16:colId xmlns:a16="http://schemas.microsoft.com/office/drawing/2014/main" val="387131842"/>
                    </a:ext>
                  </a:extLst>
                </a:gridCol>
                <a:gridCol w="7670989">
                  <a:extLst>
                    <a:ext uri="{9D8B030D-6E8A-4147-A177-3AD203B41FA5}">
                      <a16:colId xmlns:a16="http://schemas.microsoft.com/office/drawing/2014/main" val="1356918128"/>
                    </a:ext>
                  </a:extLst>
                </a:gridCol>
              </a:tblGrid>
              <a:tr h="300318">
                <a:tc>
                  <a:txBody>
                    <a:bodyPr/>
                    <a:lstStyle/>
                    <a:p>
                      <a:pPr algn="ctr">
                        <a:lnSpc>
                          <a:spcPct val="100000"/>
                        </a:lnSpc>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TT</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180" marR="371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1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Tên bệnh</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180" marR="371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85767762"/>
                  </a:ext>
                </a:extLst>
              </a:tr>
              <a:tr h="300318">
                <a:tc>
                  <a:txBody>
                    <a:bodyPr/>
                    <a:lstStyle/>
                    <a:p>
                      <a:pPr algn="ctr">
                        <a:lnSpc>
                          <a:spcPct val="100000"/>
                        </a:lnSpc>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180" marR="371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Viêm</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Amidan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cấp</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(J03)</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180" marR="371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35232096"/>
                  </a:ext>
                </a:extLst>
              </a:tr>
              <a:tr h="300318">
                <a:tc>
                  <a:txBody>
                    <a:bodyPr/>
                    <a:lstStyle/>
                    <a:p>
                      <a:pPr algn="ctr">
                        <a:lnSpc>
                          <a:spcPct val="100000"/>
                        </a:lnSpc>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180" marR="371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vi-VN"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Viêm kết mạc </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(H10)</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180" marR="371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80473304"/>
                  </a:ext>
                </a:extLst>
              </a:tr>
              <a:tr h="300318">
                <a:tc>
                  <a:txBody>
                    <a:bodyPr/>
                    <a:lstStyle/>
                    <a:p>
                      <a:pPr algn="ctr">
                        <a:lnSpc>
                          <a:spcPct val="100000"/>
                        </a:lnSpc>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180" marR="371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vi-VN"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Viêm mũi dị ứng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(J30.1 - J30.4)</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180" marR="371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26465966"/>
                  </a:ext>
                </a:extLst>
              </a:tr>
              <a:tr h="300318">
                <a:tc>
                  <a:txBody>
                    <a:bodyPr/>
                    <a:lstStyle/>
                    <a:p>
                      <a:pPr algn="ctr">
                        <a:lnSpc>
                          <a:spcPct val="100000"/>
                        </a:lnSpc>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180" marR="371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Viêm</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da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tiếp</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xúc</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dị</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ứng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(L23)</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180" marR="371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24877899"/>
                  </a:ext>
                </a:extLst>
              </a:tr>
              <a:tr h="300318">
                <a:tc>
                  <a:txBody>
                    <a:bodyPr/>
                    <a:lstStyle/>
                    <a:p>
                      <a:pPr algn="ctr">
                        <a:lnSpc>
                          <a:spcPct val="100000"/>
                        </a:lnSpc>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180" marR="371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1800" b="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Tiêu</a:t>
                      </a:r>
                      <a:r>
                        <a:rPr lang="en-US" sz="1800" b="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1800" b="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chảy</a:t>
                      </a:r>
                      <a:r>
                        <a:rPr lang="en-US" sz="1800" b="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1800" b="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cấp</a:t>
                      </a:r>
                      <a:r>
                        <a:rPr lang="en-US" sz="1800" b="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1800" b="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tính</a:t>
                      </a:r>
                      <a:endParaRPr lang="en-US" sz="18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7180" marR="371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58008425"/>
                  </a:ext>
                </a:extLst>
              </a:tr>
              <a:tr h="300318">
                <a:tc>
                  <a:txBody>
                    <a:bodyPr/>
                    <a:lstStyle/>
                    <a:p>
                      <a:pPr algn="ctr">
                        <a:lnSpc>
                          <a:spcPct val="100000"/>
                        </a:lnSpc>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180" marR="371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1800" b="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Bệnh</a:t>
                      </a:r>
                      <a:r>
                        <a:rPr lang="en-US" sz="1800" b="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1800" b="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động</a:t>
                      </a:r>
                      <a:r>
                        <a:rPr lang="en-US" sz="1800" b="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1800" b="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kinh</a:t>
                      </a:r>
                      <a:r>
                        <a:rPr lang="en-US" sz="1800" b="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(G40)</a:t>
                      </a:r>
                      <a:endParaRPr lang="en-US" sz="18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7180" marR="371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12322473"/>
                  </a:ext>
                </a:extLst>
              </a:tr>
              <a:tr h="3003176">
                <a:tc>
                  <a:txBody>
                    <a:bodyPr/>
                    <a:lstStyle/>
                    <a:p>
                      <a:pPr algn="ctr">
                        <a:lnSpc>
                          <a:spcPct val="100000"/>
                        </a:lnSpc>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180" marR="371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bệnh</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tật</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phổ</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tuổi</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đường</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nSpc>
                          <a:spcPct val="100000"/>
                        </a:lnSpc>
                        <a:spcAft>
                          <a:spcPts val="0"/>
                        </a:spcAft>
                        <a:buFont typeface="Times New Roman" panose="02020603050405020304" pitchFamily="18" charset="0"/>
                        <a:buChar char="-"/>
                      </a:pP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Bệnh</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khúc</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xạ</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(H52)</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nSpc>
                          <a:spcPct val="100000"/>
                        </a:lnSpc>
                        <a:spcAft>
                          <a:spcPts val="0"/>
                        </a:spcAft>
                        <a:buFont typeface="Times New Roman" panose="02020603050405020304" pitchFamily="18" charset="0"/>
                        <a:buChar char="-"/>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Cong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vẹo</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cột</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(M40-M41)</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nSpc>
                          <a:spcPct val="100000"/>
                        </a:lnSpc>
                        <a:spcAft>
                          <a:spcPts val="0"/>
                        </a:spcAft>
                        <a:buFont typeface="Times New Roman" panose="02020603050405020304" pitchFamily="18" charset="0"/>
                        <a:buChar char="-"/>
                      </a:pP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Bệnh</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suy</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dinh</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dưỡng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(E40-E46)</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nSpc>
                          <a:spcPct val="100000"/>
                        </a:lnSpc>
                        <a:spcAft>
                          <a:spcPts val="0"/>
                        </a:spcAft>
                        <a:buFont typeface="Times New Roman" panose="02020603050405020304" pitchFamily="18" charset="0"/>
                        <a:buChar char="-"/>
                      </a:pP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Bệnh</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mắt</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do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thiếu</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Vitamin A</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nSpc>
                          <a:spcPct val="100000"/>
                        </a:lnSpc>
                        <a:spcAft>
                          <a:spcPts val="0"/>
                        </a:spcAft>
                        <a:buFont typeface="Times New Roman" panose="02020603050405020304" pitchFamily="18" charset="0"/>
                        <a:buChar char="-"/>
                      </a:pP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Bệnh</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bướu</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cổ</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do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thiếu</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I-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ốt</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(E01)</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nSpc>
                          <a:spcPct val="100000"/>
                        </a:lnSpc>
                        <a:spcAft>
                          <a:spcPts val="0"/>
                        </a:spcAft>
                        <a:buFont typeface="Times New Roman" panose="02020603050405020304" pitchFamily="18" charset="0"/>
                        <a:buChar char="-"/>
                      </a:pP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Bệnh</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thừa</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béo</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phì</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(E66)</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nSpc>
                          <a:spcPct val="100000"/>
                        </a:lnSpc>
                        <a:spcAft>
                          <a:spcPts val="0"/>
                        </a:spcAft>
                        <a:buFont typeface="Times New Roman" panose="02020603050405020304" pitchFamily="18" charset="0"/>
                        <a:buChar char="-"/>
                      </a:pP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Bệnh</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răng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miệng</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nSpc>
                          <a:spcPct val="100000"/>
                        </a:lnSpc>
                        <a:spcAft>
                          <a:spcPts val="0"/>
                        </a:spcAft>
                        <a:buFont typeface="Times New Roman" panose="02020603050405020304" pitchFamily="18" charset="0"/>
                        <a:buChar char="-"/>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Hen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suyễn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(J45) </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nSpc>
                          <a:spcPct val="100000"/>
                        </a:lnSpc>
                        <a:spcAft>
                          <a:spcPts val="0"/>
                        </a:spcAft>
                        <a:buFont typeface="Times New Roman" panose="02020603050405020304" pitchFamily="18" charset="0"/>
                        <a:buChar char="-"/>
                      </a:pP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Rối</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loạn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thần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vi (F00-F99)</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7180" marR="371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43917508"/>
                  </a:ext>
                </a:extLst>
              </a:tr>
            </a:tbl>
          </a:graphicData>
        </a:graphic>
      </p:graphicFrame>
    </p:spTree>
    <p:extLst>
      <p:ext uri="{BB962C8B-B14F-4D97-AF65-F5344CB8AC3E}">
        <p14:creationId xmlns:p14="http://schemas.microsoft.com/office/powerpoint/2010/main" val="22418100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ChangeArrowheads="1"/>
          </p:cNvSpPr>
          <p:nvPr/>
        </p:nvSpPr>
        <p:spPr bwMode="auto">
          <a:xfrm>
            <a:off x="1754188" y="20066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6985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69850" algn="l" defTabSz="914400" rtl="0" eaLnBrk="0" fontAlgn="base" latinLnBrk="0" hangingPunct="0">
              <a:lnSpc>
                <a:spcPct val="100000"/>
              </a:lnSpc>
              <a:spcBef>
                <a:spcPct val="0"/>
              </a:spcBef>
              <a:spcAft>
                <a:spcPct val="0"/>
              </a:spcAft>
              <a:buClrTx/>
              <a:buSzTx/>
              <a:buFontTx/>
              <a:buNone/>
              <a:tabLst/>
              <a:defRPr/>
            </a:pPr>
            <a:b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Rectangle 7"/>
          <p:cNvSpPr/>
          <p:nvPr/>
        </p:nvSpPr>
        <p:spPr>
          <a:xfrm>
            <a:off x="228600" y="228600"/>
            <a:ext cx="8458200"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p:cNvSpPr/>
          <p:nvPr/>
        </p:nvSpPr>
        <p:spPr>
          <a:xfrm>
            <a:off x="457200" y="510289"/>
            <a:ext cx="8001000"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Danh mục </a:t>
            </a:r>
            <a:r>
              <a:rPr kumimoji="0" lang="en-US" sz="20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các</a:t>
            </a:r>
            <a:r>
              <a:rPr kumimoji="0" 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bệnh</a:t>
            </a:r>
            <a:r>
              <a:rPr kumimoji="0" 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được</a:t>
            </a:r>
            <a:r>
              <a:rPr kumimoji="0" 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khám</a:t>
            </a:r>
            <a:r>
              <a:rPr kumimoji="0" 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phát</a:t>
            </a:r>
            <a:r>
              <a:rPr kumimoji="0" 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hiện</a:t>
            </a:r>
            <a:r>
              <a:rPr kumimoji="0" 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sớm</a:t>
            </a:r>
            <a:r>
              <a:rPr kumimoji="0" 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xử</a:t>
            </a:r>
            <a:r>
              <a:rPr kumimoji="0" 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trí</a:t>
            </a:r>
            <a:r>
              <a:rPr kumimoji="0" 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ban </a:t>
            </a:r>
            <a:r>
              <a:rPr kumimoji="0" lang="en-US" sz="20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đầu</a:t>
            </a:r>
            <a:r>
              <a:rPr kumimoji="0" 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và</a:t>
            </a:r>
            <a:r>
              <a:rPr kumimoji="0" 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tư</a:t>
            </a:r>
            <a:r>
              <a:rPr kumimoji="0" 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vấn</a:t>
            </a:r>
            <a:endParaRPr kumimoji="0" lang="en-US" b="0"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2" name="Table 1"/>
          <p:cNvGraphicFramePr>
            <a:graphicFrameLocks noGrp="1"/>
          </p:cNvGraphicFramePr>
          <p:nvPr>
            <p:extLst>
              <p:ext uri="{D42A27DB-BD31-4B8C-83A1-F6EECF244321}">
                <p14:modId xmlns:p14="http://schemas.microsoft.com/office/powerpoint/2010/main" val="3508992729"/>
              </p:ext>
            </p:extLst>
          </p:nvPr>
        </p:nvGraphicFramePr>
        <p:xfrm>
          <a:off x="495300" y="1156906"/>
          <a:ext cx="8153399" cy="5701094"/>
        </p:xfrm>
        <a:graphic>
          <a:graphicData uri="http://schemas.openxmlformats.org/drawingml/2006/table">
            <a:tbl>
              <a:tblPr firstRow="1" firstCol="1" bandRow="1"/>
              <a:tblGrid>
                <a:gridCol w="623161">
                  <a:extLst>
                    <a:ext uri="{9D8B030D-6E8A-4147-A177-3AD203B41FA5}">
                      <a16:colId xmlns:a16="http://schemas.microsoft.com/office/drawing/2014/main" val="3318834913"/>
                    </a:ext>
                  </a:extLst>
                </a:gridCol>
                <a:gridCol w="7530238">
                  <a:extLst>
                    <a:ext uri="{9D8B030D-6E8A-4147-A177-3AD203B41FA5}">
                      <a16:colId xmlns:a16="http://schemas.microsoft.com/office/drawing/2014/main" val="153866281"/>
                    </a:ext>
                  </a:extLst>
                </a:gridCol>
              </a:tblGrid>
              <a:tr h="5105400">
                <a:tc>
                  <a:txBody>
                    <a:bodyPr/>
                    <a:lstStyle/>
                    <a:p>
                      <a:pPr algn="ctr">
                        <a:lnSpc>
                          <a:spcPct val="107000"/>
                        </a:lnSpc>
                        <a:spcAft>
                          <a:spcPts val="80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0000"/>
                        </a:lnSpc>
                        <a:spcAft>
                          <a:spcPts val="0"/>
                        </a:spcAft>
                      </a:pPr>
                      <a:r>
                        <a:rPr lang="en-US" sz="1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1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1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bệnh</a:t>
                      </a:r>
                      <a:r>
                        <a:rPr lang="en-US" sz="1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truyền</a:t>
                      </a:r>
                      <a:r>
                        <a:rPr lang="en-US" sz="1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nhiễm</a:t>
                      </a:r>
                      <a:r>
                        <a:rPr lang="en-US" sz="1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thường</a:t>
                      </a:r>
                      <a:r>
                        <a:rPr lang="en-US" sz="1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gặp</a:t>
                      </a:r>
                      <a:r>
                        <a:rPr lang="en-US" sz="1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spcAft>
                          <a:spcPts val="0"/>
                        </a:spcAft>
                        <a:buFont typeface="Times New Roman" panose="02020603050405020304" pitchFamily="18" charset="0"/>
                        <a:buChar char="-"/>
                      </a:pPr>
                      <a:r>
                        <a:rPr lang="en-US" sz="1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Bệnh</a:t>
                      </a:r>
                      <a:r>
                        <a:rPr lang="en-US" sz="1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tả</a:t>
                      </a:r>
                      <a:r>
                        <a:rPr lang="en-US" sz="1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(A00)</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spcAft>
                          <a:spcPts val="0"/>
                        </a:spcAft>
                        <a:buFont typeface="Times New Roman" panose="02020603050405020304" pitchFamily="18" charset="0"/>
                        <a:buChar char="-"/>
                      </a:pPr>
                      <a:r>
                        <a:rPr lang="en-US" sz="1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Bệnh</a:t>
                      </a:r>
                      <a:r>
                        <a:rPr lang="en-US" sz="1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lỵ</a:t>
                      </a:r>
                      <a:r>
                        <a:rPr lang="en-US" sz="1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trực</a:t>
                      </a:r>
                      <a:r>
                        <a:rPr lang="en-US" sz="1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khuẩn</a:t>
                      </a:r>
                      <a:r>
                        <a:rPr lang="en-US" sz="1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(A03)</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spcAft>
                          <a:spcPts val="0"/>
                        </a:spcAft>
                        <a:buFont typeface="Times New Roman" panose="02020603050405020304" pitchFamily="18" charset="0"/>
                        <a:buChar char="-"/>
                      </a:pPr>
                      <a:r>
                        <a:rPr lang="en-US" sz="1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Bệnh</a:t>
                      </a:r>
                      <a:r>
                        <a:rPr lang="en-US" sz="1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lỵ</a:t>
                      </a:r>
                      <a:r>
                        <a:rPr lang="en-US" sz="1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Amip</a:t>
                      </a:r>
                      <a:r>
                        <a:rPr lang="en-US" sz="1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(A06)</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spcAft>
                          <a:spcPts val="0"/>
                        </a:spcAft>
                        <a:buFont typeface="Times New Roman" panose="02020603050405020304" pitchFamily="18" charset="0"/>
                        <a:buChar char="-"/>
                      </a:pPr>
                      <a:r>
                        <a:rPr lang="en-US" sz="1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Bệnh</a:t>
                      </a:r>
                      <a:r>
                        <a:rPr lang="en-US" sz="1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thương</a:t>
                      </a:r>
                      <a:r>
                        <a:rPr lang="en-US" sz="1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hàn</a:t>
                      </a:r>
                      <a:r>
                        <a:rPr lang="en-US" sz="1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1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phó</a:t>
                      </a:r>
                      <a:r>
                        <a:rPr lang="en-US" sz="1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thương</a:t>
                      </a:r>
                      <a:r>
                        <a:rPr lang="en-US" sz="1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hàn</a:t>
                      </a:r>
                      <a:r>
                        <a:rPr lang="en-US" sz="1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(A01)</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10000"/>
                        </a:lnSpc>
                        <a:spcAft>
                          <a:spcPts val="0"/>
                        </a:spcAft>
                        <a:buFont typeface="Times New Roman" panose="02020603050405020304" pitchFamily="18" charset="0"/>
                        <a:buChar char="-"/>
                      </a:pPr>
                      <a:r>
                        <a:rPr lang="en-US" sz="1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Nhiễm</a:t>
                      </a:r>
                      <a:r>
                        <a:rPr lang="en-US" sz="1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độc</a:t>
                      </a:r>
                      <a:r>
                        <a:rPr lang="en-US" sz="1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1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ăn</a:t>
                      </a:r>
                      <a:r>
                        <a:rPr lang="en-US" sz="1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(A05) </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10000"/>
                        </a:lnSpc>
                        <a:spcAft>
                          <a:spcPts val="0"/>
                        </a:spcAft>
                        <a:buFont typeface="Times New Roman" panose="02020603050405020304" pitchFamily="18" charset="0"/>
                        <a:buChar char="-"/>
                      </a:pPr>
                      <a:r>
                        <a:rPr lang="en-US" sz="1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Bệnh</a:t>
                      </a:r>
                      <a:r>
                        <a:rPr lang="en-US" sz="1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nhiễm</a:t>
                      </a:r>
                      <a:r>
                        <a:rPr lang="en-US" sz="1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giun</a:t>
                      </a:r>
                      <a:r>
                        <a:rPr lang="en-US" sz="1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sán</a:t>
                      </a:r>
                      <a:r>
                        <a:rPr lang="en-US" sz="1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(B65-B83)</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10000"/>
                        </a:lnSpc>
                        <a:spcAft>
                          <a:spcPts val="0"/>
                        </a:spcAft>
                        <a:buFont typeface="Times New Roman" panose="02020603050405020304" pitchFamily="18" charset="0"/>
                        <a:buChar char="-"/>
                      </a:pPr>
                      <a:r>
                        <a:rPr lang="en-US" sz="1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Bệnh</a:t>
                      </a:r>
                      <a:r>
                        <a:rPr lang="en-US" sz="1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Tay</a:t>
                      </a:r>
                      <a:r>
                        <a:rPr lang="en-US" sz="1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Chân</a:t>
                      </a:r>
                      <a:r>
                        <a:rPr lang="en-US" sz="1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Miệng</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10000"/>
                        </a:lnSpc>
                        <a:buFont typeface="Times New Roman" panose="02020603050405020304" pitchFamily="18" charset="0"/>
                        <a:buChar char="-"/>
                      </a:pPr>
                      <a:r>
                        <a:rPr lang="en-US" sz="1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Bệnh</a:t>
                      </a:r>
                      <a:r>
                        <a:rPr lang="en-US" sz="1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cúm</a:t>
                      </a:r>
                      <a:r>
                        <a:rPr lang="en-US" sz="1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(J9-J11)</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10000"/>
                        </a:lnSpc>
                        <a:buFont typeface="Times New Roman" panose="02020603050405020304" pitchFamily="18" charset="0"/>
                        <a:buChar char="-"/>
                      </a:pPr>
                      <a:r>
                        <a:rPr lang="en-US" sz="1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Bệnh</a:t>
                      </a:r>
                      <a:r>
                        <a:rPr lang="en-US" sz="1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nhiễm</a:t>
                      </a:r>
                      <a:r>
                        <a:rPr lang="en-US" sz="1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khuẩn</a:t>
                      </a:r>
                      <a:r>
                        <a:rPr lang="en-US" sz="1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hô</a:t>
                      </a:r>
                      <a:r>
                        <a:rPr lang="en-US" sz="1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hấp</a:t>
                      </a:r>
                      <a:r>
                        <a:rPr lang="en-US" sz="1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cấp</a:t>
                      </a:r>
                      <a:r>
                        <a:rPr lang="en-US" sz="1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1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1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trẻ</a:t>
                      </a:r>
                      <a:r>
                        <a:rPr lang="en-US" sz="1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1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(J00-J06)</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10000"/>
                        </a:lnSpc>
                        <a:buFont typeface="Times New Roman" panose="02020603050405020304" pitchFamily="18" charset="0"/>
                        <a:buChar char="-"/>
                      </a:pPr>
                      <a:r>
                        <a:rPr lang="en-US" sz="1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Bệnh</a:t>
                      </a:r>
                      <a:r>
                        <a:rPr lang="en-US" sz="1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ho </a:t>
                      </a:r>
                      <a:r>
                        <a:rPr lang="en-US" sz="1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gà</a:t>
                      </a:r>
                      <a:r>
                        <a:rPr lang="en-US" sz="1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(A37)</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10000"/>
                        </a:lnSpc>
                        <a:buFont typeface="Times New Roman" panose="02020603050405020304" pitchFamily="18" charset="0"/>
                        <a:buChar char="-"/>
                      </a:pPr>
                      <a:r>
                        <a:rPr lang="en-US" sz="1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Bệnh</a:t>
                      </a:r>
                      <a:r>
                        <a:rPr lang="en-US" sz="1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lao</a:t>
                      </a:r>
                      <a:r>
                        <a:rPr lang="en-US" sz="1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(A15-A19)</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spcAft>
                          <a:spcPts val="0"/>
                        </a:spcAft>
                        <a:buFont typeface="Times New Roman" panose="02020603050405020304" pitchFamily="18" charset="0"/>
                        <a:buChar char="-"/>
                      </a:pPr>
                      <a:r>
                        <a:rPr lang="en-US" sz="1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Bệnh</a:t>
                      </a:r>
                      <a:r>
                        <a:rPr lang="en-US" sz="1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bạch</a:t>
                      </a:r>
                      <a:r>
                        <a:rPr lang="en-US" sz="1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hầu</a:t>
                      </a:r>
                      <a:r>
                        <a:rPr lang="en-US" sz="1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(A36)</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10000"/>
                        </a:lnSpc>
                        <a:buFont typeface="Times New Roman" panose="02020603050405020304" pitchFamily="18" charset="0"/>
                        <a:buChar char="-"/>
                      </a:pPr>
                      <a:r>
                        <a:rPr lang="en-US" sz="1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Bệnh</a:t>
                      </a:r>
                      <a:r>
                        <a:rPr lang="en-US" sz="1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sởi</a:t>
                      </a:r>
                      <a:r>
                        <a:rPr lang="en-US" sz="1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(B05)</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10000"/>
                        </a:lnSpc>
                        <a:buFont typeface="Times New Roman" panose="02020603050405020304" pitchFamily="18" charset="0"/>
                        <a:buChar char="-"/>
                      </a:pPr>
                      <a:r>
                        <a:rPr lang="en-US" sz="1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Bệnh</a:t>
                      </a:r>
                      <a:r>
                        <a:rPr lang="en-US" sz="1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quai</a:t>
                      </a:r>
                      <a:r>
                        <a:rPr lang="en-US" sz="1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1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(B26)</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10000"/>
                        </a:lnSpc>
                        <a:buFont typeface="Times New Roman" panose="02020603050405020304" pitchFamily="18" charset="0"/>
                        <a:buChar char="-"/>
                      </a:pPr>
                      <a:r>
                        <a:rPr lang="en-US" sz="1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Bệnh</a:t>
                      </a:r>
                      <a:r>
                        <a:rPr lang="en-US" sz="1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sốt</a:t>
                      </a:r>
                      <a:r>
                        <a:rPr lang="en-US" sz="1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1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huyết</a:t>
                      </a:r>
                      <a:r>
                        <a:rPr lang="en-US" sz="1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Dengue (A97)</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10000"/>
                        </a:lnSpc>
                        <a:buFont typeface="Times New Roman" panose="02020603050405020304" pitchFamily="18" charset="0"/>
                        <a:buChar char="-"/>
                      </a:pPr>
                      <a:r>
                        <a:rPr lang="en-US" sz="1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Bệnh</a:t>
                      </a:r>
                      <a:r>
                        <a:rPr lang="en-US" sz="1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viêm</a:t>
                      </a:r>
                      <a:r>
                        <a:rPr lang="en-US" sz="1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não</a:t>
                      </a:r>
                      <a:r>
                        <a:rPr lang="en-US" sz="1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(G05)</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spcAft>
                          <a:spcPts val="0"/>
                        </a:spcAft>
                        <a:buFont typeface="Times New Roman" panose="02020603050405020304" pitchFamily="18" charset="0"/>
                        <a:buChar char="-"/>
                      </a:pPr>
                      <a:r>
                        <a:rPr lang="en-US" sz="1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Bệnh</a:t>
                      </a:r>
                      <a:r>
                        <a:rPr lang="en-US" sz="1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thủy</a:t>
                      </a:r>
                      <a:r>
                        <a:rPr lang="en-US" sz="1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đậu</a:t>
                      </a:r>
                      <a:r>
                        <a:rPr lang="en-US" sz="1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(B01)</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10000"/>
                        </a:lnSpc>
                        <a:buFont typeface="Times New Roman" panose="02020603050405020304" pitchFamily="18" charset="0"/>
                        <a:buChar char="-"/>
                      </a:pPr>
                      <a:r>
                        <a:rPr lang="en-US" sz="1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Bệnh</a:t>
                      </a:r>
                      <a:r>
                        <a:rPr lang="en-US" sz="1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viêm</a:t>
                      </a:r>
                      <a:r>
                        <a:rPr lang="en-US" sz="1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màng</a:t>
                      </a:r>
                      <a:r>
                        <a:rPr lang="en-US" sz="1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não</a:t>
                      </a:r>
                      <a:r>
                        <a:rPr lang="en-US" sz="1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(G00)</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10000"/>
                        </a:lnSpc>
                        <a:buFont typeface="Times New Roman" panose="02020603050405020304" pitchFamily="18" charset="0"/>
                        <a:buChar char="-"/>
                      </a:pPr>
                      <a:r>
                        <a:rPr lang="en-US" sz="1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Bệnh</a:t>
                      </a:r>
                      <a:r>
                        <a:rPr lang="en-US" sz="1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Rubella (B06)</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spcAft>
                          <a:spcPts val="0"/>
                        </a:spcAft>
                        <a:buFont typeface="Times New Roman" panose="02020603050405020304" pitchFamily="18" charset="0"/>
                        <a:buChar char="-"/>
                      </a:pPr>
                      <a:r>
                        <a:rPr lang="en-US" sz="1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COVID-19 (U07.1, U07.2)</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10000"/>
                        </a:lnSpc>
                        <a:buFont typeface="Times New Roman" panose="02020603050405020304" pitchFamily="18" charset="0"/>
                        <a:buChar char="-"/>
                      </a:pPr>
                      <a:r>
                        <a:rPr lang="en-US" sz="1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Bệnh</a:t>
                      </a:r>
                      <a:r>
                        <a:rPr lang="en-US" sz="1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sốt</a:t>
                      </a:r>
                      <a:r>
                        <a:rPr lang="en-US" sz="1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rét</a:t>
                      </a:r>
                      <a:r>
                        <a:rPr lang="en-US" sz="1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(B50-B54)</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10000"/>
                        </a:lnSpc>
                        <a:buFont typeface="Times New Roman" panose="02020603050405020304" pitchFamily="18" charset="0"/>
                        <a:buChar char="-"/>
                      </a:pPr>
                      <a:r>
                        <a:rPr lang="en-US" sz="1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Bệnh</a:t>
                      </a:r>
                      <a:r>
                        <a:rPr lang="en-US" sz="1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mắt</a:t>
                      </a:r>
                      <a:r>
                        <a:rPr lang="en-US" sz="1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hột</a:t>
                      </a:r>
                      <a:r>
                        <a:rPr lang="en-US" sz="1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(A71)</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10000"/>
                        </a:lnSpc>
                        <a:buFont typeface="Times New Roman" panose="02020603050405020304" pitchFamily="18" charset="0"/>
                        <a:buChar char="-"/>
                      </a:pPr>
                      <a:r>
                        <a:rPr lang="en-US" sz="1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Bệnh</a:t>
                      </a:r>
                      <a:r>
                        <a:rPr lang="en-US" sz="1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ghẻ</a:t>
                      </a:r>
                      <a:r>
                        <a:rPr lang="en-US" sz="1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(B86)</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10000"/>
                        </a:lnSpc>
                        <a:buFont typeface="Times New Roman" panose="02020603050405020304" pitchFamily="18" charset="0"/>
                        <a:buChar char="-"/>
                      </a:pPr>
                      <a:r>
                        <a:rPr lang="en-US" sz="1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Bệnh</a:t>
                      </a:r>
                      <a:r>
                        <a:rPr lang="en-US" sz="1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chấy</a:t>
                      </a:r>
                      <a:r>
                        <a:rPr lang="en-US" sz="1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b="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rận</a:t>
                      </a:r>
                      <a:r>
                        <a:rPr lang="en-US" sz="1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(B85)</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07457644"/>
                  </a:ext>
                </a:extLst>
              </a:tr>
            </a:tbl>
          </a:graphicData>
        </a:graphic>
      </p:graphicFrame>
    </p:spTree>
    <p:extLst>
      <p:ext uri="{BB962C8B-B14F-4D97-AF65-F5344CB8AC3E}">
        <p14:creationId xmlns:p14="http://schemas.microsoft.com/office/powerpoint/2010/main" val="23132174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CF5643-9E09-6018-CFB3-AB321F1AB55E}"/>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BF2F0582-1CD5-66A9-E3B0-8E98AE0A0414}"/>
              </a:ext>
            </a:extLst>
          </p:cNvPr>
          <p:cNvSpPr>
            <a:spLocks noChangeArrowheads="1"/>
          </p:cNvSpPr>
          <p:nvPr/>
        </p:nvSpPr>
        <p:spPr bwMode="auto">
          <a:xfrm>
            <a:off x="0" y="533400"/>
            <a:ext cx="9144000" cy="876300"/>
          </a:xfrm>
          <a:prstGeom prst="rect">
            <a:avLst/>
          </a:prstGeom>
          <a:solidFill>
            <a:srgbClr val="5F0500"/>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34290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endParaRPr>
          </a:p>
          <a:p>
            <a:pPr marL="34290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DỰ THẢO LUẬT PHÒNG BỆNH</a:t>
            </a:r>
            <a:endParaRPr kumimoji="0" lang="nl-NL" sz="24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Content Placeholder 2">
            <a:extLst>
              <a:ext uri="{FF2B5EF4-FFF2-40B4-BE49-F238E27FC236}">
                <a16:creationId xmlns:a16="http://schemas.microsoft.com/office/drawing/2014/main" id="{1196BE58-2808-6E23-0087-710EA9F11D8F}"/>
              </a:ext>
            </a:extLst>
          </p:cNvPr>
          <p:cNvSpPr>
            <a:spLocks noGrp="1"/>
          </p:cNvSpPr>
          <p:nvPr>
            <p:ph idx="1"/>
          </p:nvPr>
        </p:nvSpPr>
        <p:spPr>
          <a:xfrm>
            <a:off x="212834" y="1752600"/>
            <a:ext cx="8626366" cy="4942494"/>
          </a:xfrm>
        </p:spPr>
        <p:txBody>
          <a:bodyPr>
            <a:normAutofit fontScale="62500" lnSpcReduction="20000"/>
          </a:bodyPr>
          <a:lstStyle/>
          <a:p>
            <a:pPr marL="0" lvl="0" indent="0" algn="just">
              <a:lnSpc>
                <a:spcPct val="115000"/>
              </a:lnSpc>
              <a:spcBef>
                <a:spcPts val="600"/>
              </a:spcBef>
              <a:spcAft>
                <a:spcPts val="600"/>
              </a:spcAft>
              <a:buNone/>
              <a:defRPr/>
            </a:pPr>
            <a:r>
              <a:rPr lang="vi-VN" sz="28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Điều 1</a:t>
            </a:r>
            <a:r>
              <a:rPr lang="en-US" sz="28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5</a:t>
            </a:r>
            <a:r>
              <a:rPr lang="vi-VN" sz="28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Phòng bệnh trong cơ sở giáo dục</a:t>
            </a:r>
            <a:endParaRPr lang="en-US" sz="28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marL="0" lvl="0" indent="0" algn="just">
              <a:lnSpc>
                <a:spcPct val="115000"/>
              </a:lnSpc>
              <a:spcBef>
                <a:spcPts val="600"/>
              </a:spcBef>
              <a:spcAft>
                <a:spcPts val="600"/>
              </a:spcAft>
              <a:buNone/>
              <a:defRPr/>
            </a:pPr>
            <a:r>
              <a:rPr lang="vi-VN"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1. Cơ sở giáo dục có trách nhiệm triển khai thực hiện công tác y tế trường học cho trẻ em, học sinh, sinh viên, học viên (gọi tắt là người học) thuộc phạm vi quản lý, bảo đảm người học được chăm sóc sức khỏe toàn diện cả thể chất và tinh thần, bao gồm: </a:t>
            </a:r>
            <a:endPar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marL="514350" lvl="0" indent="-514350" algn="just">
              <a:lnSpc>
                <a:spcPct val="115000"/>
              </a:lnSpc>
              <a:spcBef>
                <a:spcPts val="600"/>
              </a:spcBef>
              <a:spcAft>
                <a:spcPts val="600"/>
              </a:spcAft>
              <a:buClrTx/>
              <a:buAutoNum type="alphaLcParenR"/>
              <a:defRPr/>
            </a:pPr>
            <a:r>
              <a:rPr lang="vi-VN"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Tư vấn, truyền thông, giáo dục sức khỏe;</a:t>
            </a:r>
            <a:endPar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marL="514350" lvl="0" indent="-514350" algn="just">
              <a:lnSpc>
                <a:spcPct val="115000"/>
              </a:lnSpc>
              <a:spcBef>
                <a:spcPts val="600"/>
              </a:spcBef>
              <a:spcAft>
                <a:spcPts val="600"/>
              </a:spcAft>
              <a:buClrTx/>
              <a:buAutoNum type="alphaLcParenR"/>
              <a:defRPr/>
            </a:pPr>
            <a:r>
              <a:rPr lang="vi-VN"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Phòng, chống dịch, bệnh, thương tích; kiểm soát các yếu tố nguy cơ gây bệnh, tật học đường;</a:t>
            </a:r>
            <a:endPar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marL="514350" lvl="0" indent="-514350" algn="just">
              <a:lnSpc>
                <a:spcPct val="115000"/>
              </a:lnSpc>
              <a:spcBef>
                <a:spcPts val="600"/>
              </a:spcBef>
              <a:spcAft>
                <a:spcPts val="600"/>
              </a:spcAft>
              <a:buClrTx/>
              <a:buAutoNum type="alphaLcParenR"/>
              <a:defRPr/>
            </a:pPr>
            <a:r>
              <a:rPr lang="vi-VN"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Bảo đảm điều kiện chăm sóc sức khỏe, sơ cứu; kiểm tra sức khỏe đầu năm học, sàng lọc bệnh, tật học đường; </a:t>
            </a:r>
            <a:endPar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marL="514350" lvl="0" indent="-514350" algn="just">
              <a:lnSpc>
                <a:spcPct val="115000"/>
              </a:lnSpc>
              <a:spcBef>
                <a:spcPts val="600"/>
              </a:spcBef>
              <a:spcAft>
                <a:spcPts val="600"/>
              </a:spcAft>
              <a:buClrTx/>
              <a:buAutoNum type="alphaLcParenR"/>
              <a:defRPr/>
            </a:pPr>
            <a:r>
              <a:rPr lang="vi-VN"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Bảo đảm an toàn thực phẩm, dinh dưỡng hợp lý kết hợp với tăng cường hoạt động thể lực phù hợp; </a:t>
            </a:r>
            <a:endPar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marL="514350" lvl="0" indent="-514350" algn="just">
              <a:lnSpc>
                <a:spcPct val="115000"/>
              </a:lnSpc>
              <a:spcBef>
                <a:spcPts val="600"/>
              </a:spcBef>
              <a:spcAft>
                <a:spcPts val="600"/>
              </a:spcAft>
              <a:buClrTx/>
              <a:buAutoNum type="alphaLcParenR"/>
              <a:defRPr/>
            </a:pPr>
            <a:r>
              <a:rPr lang="vi-VN"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Vệ sinh môi trường và các hoạt động khác..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p>
          <a:p>
            <a:pPr marL="0" lvl="0" indent="0" algn="just">
              <a:lnSpc>
                <a:spcPct val="115000"/>
              </a:lnSpc>
              <a:spcBef>
                <a:spcPts val="600"/>
              </a:spcBef>
              <a:spcAft>
                <a:spcPts val="600"/>
              </a:spcAft>
              <a:buNone/>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2. Chính phủ quy định chi tiết Điều này.</a:t>
            </a:r>
            <a:endParaRPr kumimoji="0" lang="en-US" sz="2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998252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p:cNvSpPr>
          <p:nvPr>
            <p:ph type="subTitle" idx="1"/>
          </p:nvPr>
        </p:nvSpPr>
        <p:spPr>
          <a:xfrm>
            <a:off x="304800" y="1636395"/>
            <a:ext cx="8649335" cy="5145405"/>
          </a:xfrm>
        </p:spPr>
        <p:txBody>
          <a:bodyPr vert="horz" wrap="square" lIns="90488" tIns="44450" rIns="90488" bIns="44450" anchor="t" anchorCtr="0"/>
          <a:lstStyle/>
          <a:p>
            <a:pPr marL="0" indent="473710" algn="just">
              <a:buSzPct val="75000"/>
            </a:pPr>
            <a:endParaRPr lang="en-US" altLang="en-US" sz="2000" dirty="0">
              <a:solidFill>
                <a:schemeClr val="bg1"/>
              </a:solidFill>
              <a:latin typeface="Arial" panose="020B0604020202020204" pitchFamily="34" charset="0"/>
              <a:ea typeface="+mn-ea"/>
              <a:cs typeface="+mn-cs"/>
            </a:endParaRPr>
          </a:p>
          <a:p>
            <a:pPr marL="0" indent="473710" algn="just">
              <a:buSzPct val="75000"/>
            </a:pPr>
            <a:r>
              <a:rPr lang="en-US" altLang="en-US" sz="2000" dirty="0">
                <a:solidFill>
                  <a:schemeClr val="bg1"/>
                </a:solidFill>
                <a:latin typeface="Arial" panose="020B0604020202020204" pitchFamily="34" charset="0"/>
                <a:ea typeface="+mn-ea"/>
                <a:cs typeface="+mn-cs"/>
              </a:rPr>
              <a:t>- Lứa tuổi học sinh đang trong giai đoạn phát triển thể chất, tinh thần và hình thành thói quen chăm sóc sức khỏe. Môi trường học tập là nơi tập trung đông người nên có nguy cơ rất dễ mắc, lây lan dịch bệnh, bệnh tật </a:t>
            </a:r>
            <a:r>
              <a:rPr lang="en-US" altLang="en-US" sz="2000">
                <a:solidFill>
                  <a:schemeClr val="bg1"/>
                </a:solidFill>
                <a:latin typeface="Arial" panose="020B0604020202020204" pitchFamily="34" charset="0"/>
                <a:ea typeface="+mn-ea"/>
                <a:cs typeface="+mn-cs"/>
              </a:rPr>
              <a:t>học đường. Do đó thực hiện tốt công </a:t>
            </a:r>
            <a:r>
              <a:rPr lang="en-US" altLang="en-US" sz="2000" dirty="0">
                <a:solidFill>
                  <a:schemeClr val="bg1"/>
                </a:solidFill>
                <a:latin typeface="Arial" panose="020B0604020202020204" pitchFamily="34" charset="0"/>
                <a:ea typeface="+mn-ea"/>
                <a:cs typeface="+mn-cs"/>
              </a:rPr>
              <a:t>tác y tế trường học giúp phát hiện sớm, quản lý, dự phòng, tư vấn sức khỏe (thể chất và tinh thần), đảm bảo dinh dưỡng và hình thành những hành vi có lợi cho sức khỏe của học sinh. </a:t>
            </a:r>
          </a:p>
          <a:p>
            <a:pPr marL="0" indent="473710" algn="just">
              <a:buSzPct val="75000"/>
            </a:pPr>
            <a:r>
              <a:rPr lang="en-US" altLang="en-US" sz="2000" dirty="0">
                <a:solidFill>
                  <a:schemeClr val="bg1"/>
                </a:solidFill>
                <a:latin typeface="Arial" panose="020B0604020202020204" pitchFamily="34" charset="0"/>
                <a:ea typeface="+mn-ea"/>
                <a:cs typeface="+mn-cs"/>
              </a:rPr>
              <a:t>- Đầu tư cho cho công tác chăm sóc sức khỏe học sinh trong trường học còn mang lại lợi ích kinh tế </a:t>
            </a:r>
            <a:r>
              <a:rPr lang="en-US" altLang="en-US" sz="2000">
                <a:solidFill>
                  <a:schemeClr val="bg1"/>
                </a:solidFill>
                <a:latin typeface="Arial" panose="020B0604020202020204" pitchFamily="34" charset="0"/>
                <a:ea typeface="+mn-ea"/>
                <a:cs typeface="+mn-cs"/>
              </a:rPr>
              <a:t>rất lớn .</a:t>
            </a:r>
            <a:endParaRPr lang="en-US" altLang="en-US" sz="2000" dirty="0">
              <a:solidFill>
                <a:schemeClr val="bg1"/>
              </a:solidFill>
              <a:latin typeface="Arial" panose="020B0604020202020204" pitchFamily="34" charset="0"/>
              <a:ea typeface="+mn-ea"/>
              <a:cs typeface="+mn-cs"/>
            </a:endParaRPr>
          </a:p>
          <a:p>
            <a:pPr marL="0" indent="473710" algn="just">
              <a:buSzPct val="75000"/>
            </a:pPr>
            <a:r>
              <a:rPr lang="en-US" altLang="en-US" sz="2000" dirty="0">
                <a:solidFill>
                  <a:schemeClr val="bg1"/>
                </a:solidFill>
                <a:latin typeface="Arial" panose="020B0604020202020204" pitchFamily="34" charset="0"/>
                <a:ea typeface="+mn-ea"/>
                <a:cs typeface="+mn-cs"/>
              </a:rPr>
              <a:t>- Góp phần thực hiện thành công mục tiêu của Luật giáo dục là nhằm phát triển toàn diện người Việt Nam: </a:t>
            </a:r>
          </a:p>
          <a:p>
            <a:pPr marL="0" indent="0" algn="ctr">
              <a:buSzPct val="75000"/>
            </a:pPr>
            <a:r>
              <a:rPr lang="en-US" altLang="en-US" sz="2000" b="1" dirty="0">
                <a:solidFill>
                  <a:srgbClr val="FF0000"/>
                </a:solidFill>
                <a:latin typeface="Arial" panose="020B0604020202020204" pitchFamily="34" charset="0"/>
                <a:ea typeface="+mn-ea"/>
                <a:cs typeface="+mn-cs"/>
              </a:rPr>
              <a:t>Đạo đức - Tri thức - Văn hóa - Sức khỏe - Thẩm mỹ - Nghề nghiệp</a:t>
            </a:r>
          </a:p>
          <a:p>
            <a:pPr marL="342900" indent="-342900">
              <a:buSzPct val="75000"/>
            </a:pPr>
            <a:endParaRPr lang="en-US" altLang="en-US" sz="2400" i="1" dirty="0">
              <a:solidFill>
                <a:schemeClr val="bg1"/>
              </a:solidFill>
              <a:latin typeface="Arial" panose="020B0604020202020204" pitchFamily="34" charset="0"/>
              <a:ea typeface="+mn-ea"/>
              <a:cs typeface="+mn-cs"/>
            </a:endParaRPr>
          </a:p>
          <a:p>
            <a:pPr marL="342900" indent="-342900">
              <a:buSzPct val="75000"/>
            </a:pPr>
            <a:endParaRPr lang="en-US" altLang="en-US" sz="1800" i="1" dirty="0">
              <a:solidFill>
                <a:schemeClr val="bg1"/>
              </a:solidFill>
              <a:latin typeface="Arial" panose="020B0604020202020204" pitchFamily="34" charset="0"/>
              <a:ea typeface="+mn-ea"/>
              <a:cs typeface="+mn-cs"/>
            </a:endParaRPr>
          </a:p>
          <a:p>
            <a:pPr marL="342900" indent="-342900">
              <a:buSzPct val="75000"/>
            </a:pPr>
            <a:endParaRPr lang="en-US" altLang="en-US" sz="1800" i="1" dirty="0">
              <a:solidFill>
                <a:schemeClr val="bg1"/>
              </a:solidFill>
              <a:latin typeface="Arial" panose="020B0604020202020204" pitchFamily="34" charset="0"/>
              <a:ea typeface="+mn-ea"/>
              <a:cs typeface="+mn-cs"/>
            </a:endParaRPr>
          </a:p>
          <a:p>
            <a:pPr marL="342900" indent="-342900">
              <a:buSzPct val="75000"/>
            </a:pPr>
            <a:endParaRPr lang="en-US" altLang="en-US" sz="2000" b="1" dirty="0">
              <a:solidFill>
                <a:schemeClr val="bg1"/>
              </a:solidFill>
              <a:latin typeface="Arial" panose="020B0604020202020204" pitchFamily="34" charset="0"/>
              <a:ea typeface="+mn-ea"/>
              <a:cs typeface="+mn-cs"/>
            </a:endParaRPr>
          </a:p>
        </p:txBody>
      </p:sp>
      <p:sp>
        <p:nvSpPr>
          <p:cNvPr id="2" name="Title 1"/>
          <p:cNvSpPr>
            <a:spLocks noGrp="1"/>
          </p:cNvSpPr>
          <p:nvPr>
            <p:ph type="ctrTitle"/>
          </p:nvPr>
        </p:nvSpPr>
        <p:spPr>
          <a:xfrm>
            <a:off x="381000" y="609600"/>
            <a:ext cx="7772400" cy="612140"/>
          </a:xfrm>
        </p:spPr>
        <p:txBody>
          <a:bodyPr/>
          <a:lstStyle/>
          <a:p>
            <a:pPr algn="l"/>
            <a:r>
              <a:rPr lang="en-US" sz="2800">
                <a:solidFill>
                  <a:srgbClr val="0000FF"/>
                </a:solidFill>
                <a:highlight>
                  <a:srgbClr val="FFFF00"/>
                </a:highlight>
                <a:latin typeface="Arial" panose="020B0604020202020204" pitchFamily="34" charset="0"/>
                <a:cs typeface="Arial" panose="020B0604020202020204" pitchFamily="34" charset="0"/>
              </a:rPr>
              <a:t>1.2. VAI TRÒ CỦA YTTH</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4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4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F0101-BFB8-42C5-A907-3152AA25D094}"/>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BE8F1EC2-ACAD-4263-897A-AE146AF17F32}"/>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4D1B813C-C02D-4795-A457-72DB5B2E59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600" y="0"/>
            <a:ext cx="5638800" cy="6858000"/>
          </a:xfrm>
          <a:prstGeom prst="rect">
            <a:avLst/>
          </a:prstGeom>
        </p:spPr>
      </p:pic>
    </p:spTree>
    <p:extLst>
      <p:ext uri="{BB962C8B-B14F-4D97-AF65-F5344CB8AC3E}">
        <p14:creationId xmlns:p14="http://schemas.microsoft.com/office/powerpoint/2010/main" val="42809407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a:solidFill>
                  <a:srgbClr val="00B0F0"/>
                </a:solidFill>
                <a:latin typeface="+mn-lt"/>
              </a:rPr>
              <a:t>TRÂN</a:t>
            </a:r>
            <a:r>
              <a:rPr lang="en-US" b="1" dirty="0">
                <a:solidFill>
                  <a:srgbClr val="00B0F0"/>
                </a:solidFill>
                <a:latin typeface="+mn-lt"/>
              </a:rPr>
              <a:t> </a:t>
            </a:r>
            <a:r>
              <a:rPr lang="en-US" b="1" dirty="0" err="1">
                <a:solidFill>
                  <a:srgbClr val="00B0F0"/>
                </a:solidFill>
                <a:latin typeface="+mn-lt"/>
              </a:rPr>
              <a:t>TRỌNG</a:t>
            </a:r>
            <a:r>
              <a:rPr lang="en-US" b="1" dirty="0">
                <a:solidFill>
                  <a:srgbClr val="00B0F0"/>
                </a:solidFill>
                <a:latin typeface="+mn-lt"/>
              </a:rPr>
              <a:t> </a:t>
            </a:r>
            <a:r>
              <a:rPr lang="en-US" b="1" dirty="0" err="1">
                <a:solidFill>
                  <a:srgbClr val="00B0F0"/>
                </a:solidFill>
                <a:latin typeface="+mn-lt"/>
              </a:rPr>
              <a:t>CẢM</a:t>
            </a:r>
            <a:r>
              <a:rPr lang="en-US" b="1" dirty="0">
                <a:solidFill>
                  <a:srgbClr val="00B0F0"/>
                </a:solidFill>
                <a:latin typeface="+mn-lt"/>
              </a:rPr>
              <a:t> </a:t>
            </a:r>
            <a:r>
              <a:rPr lang="en-US" b="1" dirty="0" err="1">
                <a:solidFill>
                  <a:srgbClr val="00B0F0"/>
                </a:solidFill>
                <a:latin typeface="+mn-lt"/>
              </a:rPr>
              <a:t>ƠN</a:t>
            </a:r>
            <a:endParaRPr lang="en-US" b="1" dirty="0">
              <a:solidFill>
                <a:srgbClr val="00B0F0"/>
              </a:solidFill>
              <a:latin typeface="+mn-lt"/>
            </a:endParaRPr>
          </a:p>
        </p:txBody>
      </p:sp>
      <p:pic>
        <p:nvPicPr>
          <p:cNvPr id="5" name="Content Placeholder 4"/>
          <p:cNvPicPr>
            <a:picLocks noGrp="1" noChangeAspect="1"/>
          </p:cNvPicPr>
          <p:nvPr>
            <p:ph idx="1"/>
          </p:nvPr>
        </p:nvPicPr>
        <p:blipFill>
          <a:blip r:embed="rId2"/>
          <a:stretch>
            <a:fillRect/>
          </a:stretch>
        </p:blipFill>
        <p:spPr>
          <a:xfrm>
            <a:off x="801297" y="1921437"/>
            <a:ext cx="7541406" cy="3883489"/>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p:cNvSpPr>
          <p:nvPr>
            <p:ph type="title"/>
          </p:nvPr>
        </p:nvSpPr>
        <p:spPr>
          <a:xfrm>
            <a:off x="152400" y="381000"/>
            <a:ext cx="8763000" cy="762000"/>
          </a:xfrm>
        </p:spPr>
        <p:txBody>
          <a:bodyPr vert="horz" wrap="square" lIns="90488" tIns="44450" rIns="90488" bIns="44450" anchor="b" anchorCtr="0"/>
          <a:lstStyle/>
          <a:p>
            <a:pPr algn="l"/>
            <a:r>
              <a:rPr lang="en-US" altLang="en-US" sz="2800" dirty="0">
                <a:solidFill>
                  <a:schemeClr val="bg1"/>
                </a:solidFill>
                <a:highlight>
                  <a:srgbClr val="FFFF00"/>
                </a:highlight>
                <a:latin typeface="Arial" panose="020B0604020202020204" pitchFamily="34" charset="0"/>
                <a:cs typeface="Arial" panose="020B0604020202020204" pitchFamily="34" charset="0"/>
              </a:rPr>
              <a:t>1.3.  NỘI DUNG CỦA CÔNG TÁC YTTH.</a:t>
            </a:r>
          </a:p>
        </p:txBody>
      </p:sp>
      <p:pic>
        <p:nvPicPr>
          <p:cNvPr id="8195" name="Picture 5"/>
          <p:cNvPicPr>
            <a:picLocks noChangeAspect="1"/>
          </p:cNvPicPr>
          <p:nvPr/>
        </p:nvPicPr>
        <p:blipFill>
          <a:blip r:embed="rId3"/>
          <a:stretch>
            <a:fillRect/>
          </a:stretch>
        </p:blipFill>
        <p:spPr>
          <a:xfrm>
            <a:off x="228600" y="1752600"/>
            <a:ext cx="3459163" cy="4953000"/>
          </a:xfrm>
          <a:prstGeom prst="rect">
            <a:avLst/>
          </a:prstGeom>
          <a:noFill/>
          <a:ln w="9525">
            <a:noFill/>
          </a:ln>
        </p:spPr>
      </p:pic>
      <p:sp>
        <p:nvSpPr>
          <p:cNvPr id="11" name="Rectangle 2"/>
          <p:cNvSpPr txBox="1">
            <a:spLocks noChangeArrowheads="1"/>
          </p:cNvSpPr>
          <p:nvPr/>
        </p:nvSpPr>
        <p:spPr bwMode="auto">
          <a:xfrm>
            <a:off x="3737610" y="1981200"/>
            <a:ext cx="517779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b"/>
          <a:lstStyle>
            <a:lvl1pPr algn="ctr" rtl="0" eaLnBrk="0" fontAlgn="base" hangingPunct="0">
              <a:spcBef>
                <a:spcPct val="0"/>
              </a:spcBef>
              <a:spcAft>
                <a:spcPct val="0"/>
              </a:spcAft>
              <a:defRPr sz="3600" b="1">
                <a:solidFill>
                  <a:schemeClr val="tx2"/>
                </a:solidFill>
                <a:latin typeface="+mj-lt"/>
                <a:ea typeface="+mj-ea"/>
                <a:cs typeface="+mj-cs"/>
              </a:defRPr>
            </a:lvl1pPr>
            <a:lvl2pPr algn="ctr" rtl="0" eaLnBrk="0" fontAlgn="base" hangingPunct="0">
              <a:spcBef>
                <a:spcPct val="0"/>
              </a:spcBef>
              <a:spcAft>
                <a:spcPct val="0"/>
              </a:spcAft>
              <a:defRPr sz="3600" b="1">
                <a:solidFill>
                  <a:schemeClr val="tx2"/>
                </a:solidFill>
                <a:latin typeface="Arial Narrow" panose="020B0606020202030204" pitchFamily="34" charset="0"/>
              </a:defRPr>
            </a:lvl2pPr>
            <a:lvl3pPr algn="ctr" rtl="0" eaLnBrk="0" fontAlgn="base" hangingPunct="0">
              <a:spcBef>
                <a:spcPct val="0"/>
              </a:spcBef>
              <a:spcAft>
                <a:spcPct val="0"/>
              </a:spcAft>
              <a:defRPr sz="3600" b="1">
                <a:solidFill>
                  <a:schemeClr val="tx2"/>
                </a:solidFill>
                <a:latin typeface="Arial Narrow" panose="020B0606020202030204" pitchFamily="34" charset="0"/>
              </a:defRPr>
            </a:lvl3pPr>
            <a:lvl4pPr algn="ctr" rtl="0" eaLnBrk="0" fontAlgn="base" hangingPunct="0">
              <a:spcBef>
                <a:spcPct val="0"/>
              </a:spcBef>
              <a:spcAft>
                <a:spcPct val="0"/>
              </a:spcAft>
              <a:defRPr sz="3600" b="1">
                <a:solidFill>
                  <a:schemeClr val="tx2"/>
                </a:solidFill>
                <a:latin typeface="Arial Narrow" panose="020B0606020202030204" pitchFamily="34" charset="0"/>
              </a:defRPr>
            </a:lvl4pPr>
            <a:lvl5pPr algn="ctr" rtl="0" eaLnBrk="0" fontAlgn="base" hangingPunct="0">
              <a:spcBef>
                <a:spcPct val="0"/>
              </a:spcBef>
              <a:spcAft>
                <a:spcPct val="0"/>
              </a:spcAft>
              <a:defRPr sz="3600" b="1">
                <a:solidFill>
                  <a:schemeClr val="tx2"/>
                </a:solidFill>
                <a:latin typeface="Arial Narrow" panose="020B0606020202030204" pitchFamily="34" charset="0"/>
              </a:defRPr>
            </a:lvl5pPr>
            <a:lvl6pPr marL="457200" algn="ctr" rtl="0" eaLnBrk="0" fontAlgn="base" hangingPunct="0">
              <a:spcBef>
                <a:spcPct val="0"/>
              </a:spcBef>
              <a:spcAft>
                <a:spcPct val="0"/>
              </a:spcAft>
              <a:defRPr sz="3600" b="1">
                <a:solidFill>
                  <a:schemeClr val="tx2"/>
                </a:solidFill>
                <a:latin typeface="Arial Narrow" panose="020B0606020202030204" pitchFamily="34" charset="0"/>
              </a:defRPr>
            </a:lvl6pPr>
            <a:lvl7pPr marL="914400" algn="ctr" rtl="0" eaLnBrk="0" fontAlgn="base" hangingPunct="0">
              <a:spcBef>
                <a:spcPct val="0"/>
              </a:spcBef>
              <a:spcAft>
                <a:spcPct val="0"/>
              </a:spcAft>
              <a:defRPr sz="3600" b="1">
                <a:solidFill>
                  <a:schemeClr val="tx2"/>
                </a:solidFill>
                <a:latin typeface="Arial Narrow" panose="020B0606020202030204" pitchFamily="34" charset="0"/>
              </a:defRPr>
            </a:lvl7pPr>
            <a:lvl8pPr marL="1371600" algn="ctr" rtl="0" eaLnBrk="0" fontAlgn="base" hangingPunct="0">
              <a:spcBef>
                <a:spcPct val="0"/>
              </a:spcBef>
              <a:spcAft>
                <a:spcPct val="0"/>
              </a:spcAft>
              <a:defRPr sz="3600" b="1">
                <a:solidFill>
                  <a:schemeClr val="tx2"/>
                </a:solidFill>
                <a:latin typeface="Arial Narrow" panose="020B0606020202030204" pitchFamily="34" charset="0"/>
              </a:defRPr>
            </a:lvl8pPr>
            <a:lvl9pPr marL="1828800" algn="ctr" rtl="0" eaLnBrk="0" fontAlgn="base" hangingPunct="0">
              <a:spcBef>
                <a:spcPct val="0"/>
              </a:spcBef>
              <a:spcAft>
                <a:spcPct val="0"/>
              </a:spcAft>
              <a:defRPr sz="3600" b="1">
                <a:solidFill>
                  <a:schemeClr val="tx2"/>
                </a:solidFill>
                <a:latin typeface="Arial Narrow" panose="020B0606020202030204" pitchFamily="34" charset="0"/>
              </a:defRPr>
            </a:lvl9pPr>
          </a:lstStyle>
          <a:p>
            <a:pPr marL="457200" marR="0" lvl="0" indent="-457200" algn="l" defTabSz="914400" rtl="0" eaLnBrk="0" fontAlgn="base" latinLnBrk="0" hangingPunct="0">
              <a:lnSpc>
                <a:spcPct val="100000"/>
              </a:lnSpc>
              <a:spcBef>
                <a:spcPct val="0"/>
              </a:spcBef>
              <a:spcAft>
                <a:spcPct val="0"/>
              </a:spcAft>
              <a:buClrTx/>
              <a:buSzTx/>
              <a:buFontTx/>
              <a:buAutoNum type="arabicPeriod"/>
              <a:defRPr/>
            </a:pPr>
            <a:r>
              <a:rPr kumimoji="0" lang="en-US" altLang="en-US" sz="2800" b="1" i="0" u="none" strike="noStrike" kern="0" cap="none" spc="0" normalizeH="0" baseline="0" noProof="0" dirty="0">
                <a:ln>
                  <a:noFill/>
                </a:ln>
                <a:solidFill>
                  <a:schemeClr val="bg1"/>
                </a:solidFill>
                <a:effectLst/>
                <a:uLnTx/>
                <a:uFillTx/>
                <a:latin typeface="Arial" panose="020B0604020202020204" pitchFamily="34" charset="0"/>
                <a:ea typeface="+mj-ea"/>
                <a:cs typeface="+mj-cs"/>
              </a:rPr>
              <a:t>NỘI DUNG CỦA CÔNG TÁC Y TẾ TRƯỜNG HỌC ĐƯỢC QUY ĐỊNH TẠI:</a:t>
            </a:r>
          </a:p>
          <a:p>
            <a:pPr marL="0" marR="0" lvl="0" indent="0" algn="ctr" defTabSz="914400" rtl="0" eaLnBrk="0" fontAlgn="base" latinLnBrk="0" hangingPunct="0">
              <a:lnSpc>
                <a:spcPct val="100000"/>
              </a:lnSpc>
              <a:spcBef>
                <a:spcPct val="0"/>
              </a:spcBef>
              <a:spcAft>
                <a:spcPct val="0"/>
              </a:spcAft>
              <a:buClrTx/>
              <a:buSzTx/>
              <a:buFontTx/>
              <a:buNone/>
              <a:defRPr/>
            </a:pPr>
            <a:endParaRPr kumimoji="0" lang="en-US" altLang="en-US" sz="2800" b="1" i="0" u="none" strike="noStrike" kern="0" cap="none" spc="0" normalizeH="0" baseline="0" noProof="0" dirty="0">
              <a:ln>
                <a:noFill/>
              </a:ln>
              <a:solidFill>
                <a:schemeClr val="bg1"/>
              </a:solidFill>
              <a:effectLst/>
              <a:uLnTx/>
              <a:uFillTx/>
              <a:latin typeface="Arial" panose="020B0604020202020204" pitchFamily="34" charset="0"/>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en-US" sz="2400" b="1" i="0" u="none" strike="noStrike" kern="0" cap="none" spc="0" normalizeH="0" baseline="0" noProof="0" dirty="0">
                <a:ln>
                  <a:noFill/>
                </a:ln>
                <a:solidFill>
                  <a:srgbClr val="FF0000"/>
                </a:solidFill>
                <a:effectLst/>
                <a:uLnTx/>
                <a:uFillTx/>
                <a:latin typeface="Arial" panose="020B0604020202020204" pitchFamily="34" charset="0"/>
                <a:ea typeface="+mj-ea"/>
                <a:cs typeface="+mj-cs"/>
              </a:rPr>
              <a:t>TTLT 13/2016/TTLT BYT-BGDĐT</a:t>
            </a:r>
          </a:p>
          <a:p>
            <a:pPr marL="0" marR="0" lvl="0" indent="0" algn="ctr" defTabSz="914400" rtl="0" eaLnBrk="0" fontAlgn="base" latinLnBrk="0" hangingPunct="0">
              <a:lnSpc>
                <a:spcPct val="100000"/>
              </a:lnSpc>
              <a:spcBef>
                <a:spcPct val="0"/>
              </a:spcBef>
              <a:spcAft>
                <a:spcPct val="0"/>
              </a:spcAft>
              <a:buClrTx/>
              <a:buSzTx/>
              <a:buFontTx/>
              <a:buNone/>
              <a:defRPr/>
            </a:pPr>
            <a:r>
              <a:rPr lang="en-US" altLang="en-US" sz="2400" kern="0" noProof="0" dirty="0">
                <a:ln>
                  <a:noFill/>
                </a:ln>
                <a:solidFill>
                  <a:srgbClr val="FF0000"/>
                </a:solidFill>
                <a:effectLst/>
                <a:uLnTx/>
                <a:uFillTx/>
                <a:latin typeface="Arial" panose="020B0604020202020204" pitchFamily="34" charset="0"/>
                <a:sym typeface="+mn-ea"/>
              </a:rPr>
              <a:t>CHƯƠNG II  </a:t>
            </a:r>
            <a:endParaRPr kumimoji="0" lang="en-US" altLang="en-US" sz="2400" b="1" i="0" u="none" strike="noStrike" kern="0" cap="none" spc="0" normalizeH="0" baseline="0" noProof="0" dirty="0">
              <a:ln>
                <a:noFill/>
              </a:ln>
              <a:solidFill>
                <a:srgbClr val="FF0000"/>
              </a:solidFill>
              <a:effectLst/>
              <a:uLnTx/>
              <a:uFillTx/>
              <a:latin typeface="Arial" panose="020B0604020202020204" pitchFamily="34" charset="0"/>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defRPr/>
            </a:pPr>
            <a:endParaRPr kumimoji="0" lang="en-US" altLang="en-US" sz="2400" b="1" i="0" u="none" strike="noStrike" kern="0" cap="none" spc="0" normalizeH="0" baseline="0" noProof="0" dirty="0">
              <a:ln>
                <a:noFill/>
              </a:ln>
              <a:solidFill>
                <a:srgbClr val="FF0000"/>
              </a:solidFill>
              <a:effectLst/>
              <a:uLnTx/>
              <a:uFillTx/>
              <a:latin typeface="Arial" panose="020B0604020202020204" pitchFamily="34" charset="0"/>
              <a:ea typeface="+mj-ea"/>
              <a:cs typeface="+mj-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p:cNvSpPr>
          <p:nvPr>
            <p:ph type="title"/>
          </p:nvPr>
        </p:nvSpPr>
        <p:spPr>
          <a:xfrm>
            <a:off x="293688" y="228600"/>
            <a:ext cx="8621712" cy="990600"/>
          </a:xfrm>
        </p:spPr>
        <p:txBody>
          <a:bodyPr vert="horz" wrap="square" lIns="90488" tIns="44450" rIns="90488" bIns="44450" anchor="b" anchorCtr="0"/>
          <a:lstStyle/>
          <a:p>
            <a:r>
              <a:rPr lang="en-US" altLang="en-US" sz="2800" dirty="0">
                <a:solidFill>
                  <a:srgbClr val="FF0000"/>
                </a:solidFill>
                <a:latin typeface="Arial" panose="020B0604020202020204" pitchFamily="34" charset="0"/>
                <a:cs typeface="Arial" panose="020B0604020202020204" pitchFamily="34" charset="0"/>
              </a:rPr>
              <a:t>3. NHIỆM VỤ CỦA NHÂN VIÊN Y TẾ TRONG TRƯỜNG HỌC</a:t>
            </a:r>
            <a:endParaRPr lang="en-US" altLang="en-US" sz="2800" dirty="0">
              <a:solidFill>
                <a:srgbClr val="FF0000"/>
              </a:solidFill>
              <a:latin typeface="Arial" panose="020B0604020202020204" pitchFamily="34" charset="0"/>
              <a:ea typeface="Arial" panose="020B0604020202020204" pitchFamily="34" charset="0"/>
            </a:endParaRPr>
          </a:p>
        </p:txBody>
      </p:sp>
      <p:pic>
        <p:nvPicPr>
          <p:cNvPr id="21507" name="Picture 9" descr="IMG_0485"/>
          <p:cNvPicPr>
            <a:picLocks noChangeAspect="1"/>
          </p:cNvPicPr>
          <p:nvPr/>
        </p:nvPicPr>
        <p:blipFill>
          <a:blip r:embed="rId2"/>
          <a:stretch>
            <a:fillRect/>
          </a:stretch>
        </p:blipFill>
        <p:spPr>
          <a:xfrm>
            <a:off x="6124575" y="4648200"/>
            <a:ext cx="2640013" cy="1981200"/>
          </a:xfrm>
          <a:prstGeom prst="rect">
            <a:avLst/>
          </a:prstGeom>
          <a:solidFill>
            <a:srgbClr val="66FFFF"/>
          </a:solidFill>
          <a:ln w="9525" cap="flat" cmpd="sng">
            <a:solidFill>
              <a:srgbClr val="99FF33"/>
            </a:solidFill>
            <a:prstDash val="solid"/>
            <a:miter/>
            <a:headEnd type="none" w="med" len="med"/>
            <a:tailEnd type="none" w="med" len="med"/>
          </a:ln>
        </p:spPr>
      </p:pic>
      <p:sp>
        <p:nvSpPr>
          <p:cNvPr id="21508" name="Rectangle 1"/>
          <p:cNvSpPr/>
          <p:nvPr/>
        </p:nvSpPr>
        <p:spPr>
          <a:xfrm>
            <a:off x="293688" y="1800225"/>
            <a:ext cx="8507412" cy="953135"/>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accent2"/>
              </a:buClr>
              <a:buSzPct val="75000"/>
              <a:buFont typeface="Monotype Sort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accent2"/>
              </a:buClr>
              <a:buSzPct val="75000"/>
              <a:buFont typeface="Wingdings" panose="05000000000000000000" pitchFamily="2" charset="2"/>
              <a:buChar char="u"/>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65000"/>
              <a:buFont typeface="Monotype Sorts" pitchFamily="2" charset="2"/>
              <a:buChar char="l"/>
              <a:defRPr sz="2000">
                <a:solidFill>
                  <a:schemeClr val="tx1"/>
                </a:solidFill>
                <a:latin typeface="+mn-lt"/>
              </a:defRPr>
            </a:lvl4pPr>
            <a:lvl5pPr marL="2057400" indent="-228600" algn="l" rtl="0" eaLnBrk="0" fontAlgn="base" hangingPunct="0">
              <a:spcBef>
                <a:spcPct val="20000"/>
              </a:spcBef>
              <a:spcAft>
                <a:spcPct val="0"/>
              </a:spcAft>
              <a:buClr>
                <a:schemeClr val="folHlink"/>
              </a:buClr>
              <a:buSzPct val="100000"/>
              <a:buChar char="»"/>
              <a:defRPr sz="2000">
                <a:solidFill>
                  <a:schemeClr val="tx1"/>
                </a:solidFill>
                <a:latin typeface="+mn-lt"/>
              </a:defRPr>
            </a:lvl5pPr>
          </a:lstStyle>
          <a:p>
            <a:pPr marL="0" lvl="0" indent="0" algn="just">
              <a:spcBef>
                <a:spcPct val="0"/>
              </a:spcBef>
              <a:buClrTx/>
              <a:buSzTx/>
              <a:buFontTx/>
              <a:buNone/>
            </a:pPr>
            <a:r>
              <a:rPr lang="es-ES" altLang="en-US" sz="2800" b="1" u="sng" dirty="0">
                <a:solidFill>
                  <a:srgbClr val="FF0000"/>
                </a:solidFill>
                <a:highlight>
                  <a:srgbClr val="FFFF00"/>
                </a:highlight>
                <a:latin typeface="Arial" panose="020B0604020202020204" pitchFamily="34" charset="0"/>
              </a:rPr>
              <a:t>Nhiệm vụ </a:t>
            </a:r>
            <a:r>
              <a:rPr lang="pt-BR" altLang="en-US" sz="2800" b="1" u="sng" dirty="0">
                <a:solidFill>
                  <a:srgbClr val="FF0000"/>
                </a:solidFill>
                <a:highlight>
                  <a:srgbClr val="FFFF00"/>
                </a:highlight>
                <a:latin typeface="Arial" panose="020B0604020202020204" pitchFamily="34" charset="0"/>
              </a:rPr>
              <a:t>1</a:t>
            </a:r>
            <a:r>
              <a:rPr lang="pt-BR" altLang="en-US" sz="2800" b="1" dirty="0">
                <a:solidFill>
                  <a:schemeClr val="bg1"/>
                </a:solidFill>
                <a:highlight>
                  <a:srgbClr val="FFFF00"/>
                </a:highlight>
                <a:latin typeface="Arial" panose="020B0604020202020204" pitchFamily="34" charset="0"/>
              </a:rPr>
              <a:t>. Tham mưu xây dựng kế hoạch y tế trường học, tổ chức thực hiện kế hoạch</a:t>
            </a:r>
          </a:p>
        </p:txBody>
      </p:sp>
      <p:sp>
        <p:nvSpPr>
          <p:cNvPr id="21509" name="Rectangle 2"/>
          <p:cNvSpPr/>
          <p:nvPr/>
        </p:nvSpPr>
        <p:spPr>
          <a:xfrm>
            <a:off x="304800" y="3124200"/>
            <a:ext cx="5502275" cy="286131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accent2"/>
              </a:buClr>
              <a:buSzPct val="75000"/>
              <a:buFont typeface="Monotype Sort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accent2"/>
              </a:buClr>
              <a:buSzPct val="75000"/>
              <a:buFont typeface="Wingdings" panose="05000000000000000000" pitchFamily="2" charset="2"/>
              <a:buChar char="u"/>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65000"/>
              <a:buFont typeface="Monotype Sorts" pitchFamily="2" charset="2"/>
              <a:buChar char="l"/>
              <a:defRPr sz="2000">
                <a:solidFill>
                  <a:schemeClr val="tx1"/>
                </a:solidFill>
                <a:latin typeface="+mn-lt"/>
              </a:defRPr>
            </a:lvl4pPr>
            <a:lvl5pPr marL="2057400" indent="-228600" algn="l" rtl="0" eaLnBrk="0" fontAlgn="base" hangingPunct="0">
              <a:spcBef>
                <a:spcPct val="20000"/>
              </a:spcBef>
              <a:spcAft>
                <a:spcPct val="0"/>
              </a:spcAft>
              <a:buClr>
                <a:schemeClr val="folHlink"/>
              </a:buClr>
              <a:buSzPct val="100000"/>
              <a:buChar char="»"/>
              <a:defRPr sz="2000">
                <a:solidFill>
                  <a:schemeClr val="tx1"/>
                </a:solidFill>
                <a:latin typeface="+mn-lt"/>
              </a:defRPr>
            </a:lvl5pPr>
          </a:lstStyle>
          <a:p>
            <a:pPr marL="236220" lvl="0" indent="-236220" algn="just">
              <a:spcBef>
                <a:spcPct val="0"/>
              </a:spcBef>
              <a:buClrTx/>
              <a:buSzTx/>
              <a:buFontTx/>
              <a:buNone/>
            </a:pPr>
            <a:r>
              <a:rPr lang="pt-BR" altLang="en-US" sz="2000" dirty="0">
                <a:solidFill>
                  <a:schemeClr val="bg1"/>
                </a:solidFill>
                <a:latin typeface="Arial" panose="020B0604020202020204" pitchFamily="34" charset="0"/>
              </a:rPr>
              <a:t>- Vào đầu năm học, cán bộ </a:t>
            </a:r>
            <a:r>
              <a:rPr lang="en-US" altLang="pt-BR" sz="2000" dirty="0">
                <a:solidFill>
                  <a:schemeClr val="bg1"/>
                </a:solidFill>
                <a:latin typeface="Arial" panose="020B0604020202020204" pitchFamily="34" charset="0"/>
              </a:rPr>
              <a:t>YTTH</a:t>
            </a:r>
            <a:r>
              <a:rPr lang="pt-BR" altLang="en-US" sz="2000" dirty="0">
                <a:solidFill>
                  <a:schemeClr val="bg1"/>
                </a:solidFill>
                <a:latin typeface="Arial" panose="020B0604020202020204" pitchFamily="34" charset="0"/>
              </a:rPr>
              <a:t> xây dựng kế hoạch hoạt động y tế của trường trình lãnh đạo nhà trường phê duyệt.</a:t>
            </a:r>
            <a:endParaRPr lang="en-US" altLang="en-US" sz="2000" dirty="0">
              <a:solidFill>
                <a:schemeClr val="bg1"/>
              </a:solidFill>
              <a:latin typeface="Arial" panose="020B0604020202020204" pitchFamily="34" charset="0"/>
            </a:endParaRPr>
          </a:p>
          <a:p>
            <a:pPr marL="236220" lvl="0" indent="-236220" algn="just">
              <a:spcBef>
                <a:spcPct val="0"/>
              </a:spcBef>
              <a:buClrTx/>
              <a:buSzTx/>
              <a:buFontTx/>
              <a:buNone/>
            </a:pPr>
            <a:r>
              <a:rPr lang="pt-BR" altLang="en-US" sz="2000" dirty="0">
                <a:solidFill>
                  <a:schemeClr val="bg1"/>
                </a:solidFill>
                <a:latin typeface="Arial" panose="020B0604020202020204" pitchFamily="34" charset="0"/>
              </a:rPr>
              <a:t>- Gửi một bản kế hoạch cho trạm y tế xã</a:t>
            </a:r>
            <a:r>
              <a:rPr lang="pt-BR" altLang="en-US" sz="2000">
                <a:solidFill>
                  <a:schemeClr val="bg1"/>
                </a:solidFill>
                <a:latin typeface="Arial" panose="020B0604020202020204" pitchFamily="34" charset="0"/>
              </a:rPr>
              <a:t>, phường để </a:t>
            </a:r>
            <a:r>
              <a:rPr lang="pt-BR" altLang="en-US" sz="2000" dirty="0">
                <a:solidFill>
                  <a:schemeClr val="bg1"/>
                </a:solidFill>
                <a:latin typeface="Arial" panose="020B0604020202020204" pitchFamily="34" charset="0"/>
              </a:rPr>
              <a:t>báo cáo và phối hợp triển khai thực hiện.</a:t>
            </a:r>
            <a:endParaRPr lang="en-US" altLang="en-US" sz="2000" dirty="0">
              <a:solidFill>
                <a:schemeClr val="bg1"/>
              </a:solidFill>
              <a:latin typeface="Arial" panose="020B0604020202020204" pitchFamily="34" charset="0"/>
            </a:endParaRPr>
          </a:p>
          <a:p>
            <a:pPr marL="236220" lvl="0" indent="-236220" algn="just">
              <a:spcBef>
                <a:spcPct val="0"/>
              </a:spcBef>
              <a:buClrTx/>
              <a:buSzTx/>
              <a:buFontTx/>
              <a:buNone/>
            </a:pPr>
            <a:r>
              <a:rPr lang="pt-BR" altLang="en-US" sz="2000" dirty="0">
                <a:solidFill>
                  <a:schemeClr val="bg1"/>
                </a:solidFill>
                <a:latin typeface="Arial" panose="020B0604020202020204" pitchFamily="34" charset="0"/>
              </a:rPr>
              <a:t>-  Định kỳ kiểm tra, rà soát lại các nội dung của kế hoạch, đánh giá kết quả và tiến độ thực hiện;</a:t>
            </a:r>
            <a:endParaRPr lang="en-US" altLang="en-US" sz="2000" dirty="0">
              <a:solidFill>
                <a:schemeClr val="bg1"/>
              </a:solidFill>
              <a:latin typeface="Arial" panose="020B0604020202020204" pitchFamily="34" charset="0"/>
            </a:endParaRPr>
          </a:p>
        </p:txBody>
      </p:sp>
      <p:pic>
        <p:nvPicPr>
          <p:cNvPr id="21510" name="Picture 11" descr="Kế hoạch nhà trường tuần 7 (2019-2020)"/>
          <p:cNvPicPr>
            <a:picLocks noChangeAspect="1"/>
          </p:cNvPicPr>
          <p:nvPr/>
        </p:nvPicPr>
        <p:blipFill>
          <a:blip r:embed="rId3"/>
          <a:stretch>
            <a:fillRect/>
          </a:stretch>
        </p:blipFill>
        <p:spPr>
          <a:xfrm>
            <a:off x="6124575" y="2808288"/>
            <a:ext cx="2640013" cy="1660525"/>
          </a:xfrm>
          <a:prstGeom prst="rect">
            <a:avLst/>
          </a:prstGeom>
          <a:noFill/>
          <a:ln w="9525">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p:cNvSpPr>
          <p:nvPr>
            <p:ph type="title"/>
          </p:nvPr>
        </p:nvSpPr>
        <p:spPr>
          <a:xfrm>
            <a:off x="533400" y="457200"/>
            <a:ext cx="7856538" cy="762000"/>
          </a:xfrm>
        </p:spPr>
        <p:txBody>
          <a:bodyPr vert="horz" wrap="square" lIns="90488" tIns="44450" rIns="90488" bIns="44450" anchor="b" anchorCtr="0"/>
          <a:lstStyle/>
          <a:p>
            <a:r>
              <a:rPr lang="en-US" altLang="en-US" sz="2800" dirty="0">
                <a:solidFill>
                  <a:schemeClr val="bg1"/>
                </a:solidFill>
                <a:latin typeface="Arial" panose="020B0604020202020204" pitchFamily="34" charset="0"/>
                <a:cs typeface="Arial" panose="020B0604020202020204" pitchFamily="34" charset="0"/>
              </a:rPr>
              <a:t>3. NHIỆM VỤ CỦA NHÂN VIÊN Y TẾ TRONG TRƯỜNG HỌC</a:t>
            </a:r>
            <a:endParaRPr lang="en-US" altLang="en-US" sz="2800" dirty="0">
              <a:solidFill>
                <a:schemeClr val="bg1"/>
              </a:solidFill>
              <a:latin typeface="Arial" panose="020B0604020202020204" pitchFamily="34" charset="0"/>
              <a:ea typeface="Arial" panose="020B0604020202020204" pitchFamily="34" charset="0"/>
            </a:endParaRPr>
          </a:p>
        </p:txBody>
      </p:sp>
      <p:sp>
        <p:nvSpPr>
          <p:cNvPr id="23555" name="Rectangle 1"/>
          <p:cNvSpPr/>
          <p:nvPr/>
        </p:nvSpPr>
        <p:spPr>
          <a:xfrm>
            <a:off x="228600" y="2130425"/>
            <a:ext cx="4318000" cy="156966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accent2"/>
              </a:buClr>
              <a:buSzPct val="75000"/>
              <a:buFont typeface="Monotype Sort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accent2"/>
              </a:buClr>
              <a:buSzPct val="75000"/>
              <a:buFont typeface="Wingdings" panose="05000000000000000000" pitchFamily="2" charset="2"/>
              <a:buChar char="u"/>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65000"/>
              <a:buFont typeface="Monotype Sorts" pitchFamily="2" charset="2"/>
              <a:buChar char="l"/>
              <a:defRPr sz="2000">
                <a:solidFill>
                  <a:schemeClr val="tx1"/>
                </a:solidFill>
                <a:latin typeface="+mn-lt"/>
              </a:defRPr>
            </a:lvl4pPr>
            <a:lvl5pPr marL="2057400" indent="-228600" algn="l" rtl="0" eaLnBrk="0" fontAlgn="base" hangingPunct="0">
              <a:spcBef>
                <a:spcPct val="20000"/>
              </a:spcBef>
              <a:spcAft>
                <a:spcPct val="0"/>
              </a:spcAft>
              <a:buClr>
                <a:schemeClr val="folHlink"/>
              </a:buClr>
              <a:buSzPct val="100000"/>
              <a:buChar char="»"/>
              <a:defRPr sz="2000">
                <a:solidFill>
                  <a:schemeClr val="tx1"/>
                </a:solidFill>
                <a:latin typeface="+mn-lt"/>
              </a:defRPr>
            </a:lvl5pPr>
          </a:lstStyle>
          <a:p>
            <a:pPr marL="0" lvl="0" indent="0" algn="just">
              <a:spcBef>
                <a:spcPct val="0"/>
              </a:spcBef>
              <a:buClrTx/>
              <a:buSzTx/>
              <a:buFontTx/>
              <a:buNone/>
            </a:pPr>
            <a:r>
              <a:rPr lang="pt-BR" altLang="en-US" sz="2400" b="1" u="sng" dirty="0">
                <a:solidFill>
                  <a:srgbClr val="FF0000"/>
                </a:solidFill>
                <a:highlight>
                  <a:srgbClr val="FFFF00"/>
                </a:highlight>
                <a:latin typeface="Arial" panose="020B0604020202020204" pitchFamily="34" charset="0"/>
              </a:rPr>
              <a:t>Nhiệm </a:t>
            </a:r>
            <a:r>
              <a:rPr lang="pt-BR" altLang="en-US" sz="2400" b="1" u="sng">
                <a:solidFill>
                  <a:srgbClr val="FF0000"/>
                </a:solidFill>
                <a:highlight>
                  <a:srgbClr val="FFFF00"/>
                </a:highlight>
                <a:latin typeface="Arial" panose="020B0604020202020204" pitchFamily="34" charset="0"/>
              </a:rPr>
              <a:t>vụ 2.</a:t>
            </a:r>
            <a:r>
              <a:rPr lang="pt-BR" altLang="en-US" sz="2400" b="1">
                <a:solidFill>
                  <a:srgbClr val="FF0000"/>
                </a:solidFill>
                <a:highlight>
                  <a:srgbClr val="FFFF00"/>
                </a:highlight>
                <a:latin typeface="Arial" panose="020B0604020202020204" pitchFamily="34" charset="0"/>
              </a:rPr>
              <a:t> </a:t>
            </a:r>
            <a:endParaRPr lang="pt-BR" altLang="en-US" sz="2400" b="1" dirty="0">
              <a:solidFill>
                <a:srgbClr val="FF0000"/>
              </a:solidFill>
              <a:highlight>
                <a:srgbClr val="FFFF00"/>
              </a:highlight>
              <a:latin typeface="Arial" panose="020B0604020202020204" pitchFamily="34" charset="0"/>
            </a:endParaRPr>
          </a:p>
          <a:p>
            <a:pPr marL="0" lvl="0" indent="0" algn="just">
              <a:spcBef>
                <a:spcPct val="0"/>
              </a:spcBef>
              <a:buClrTx/>
              <a:buSzTx/>
              <a:buFontTx/>
              <a:buNone/>
            </a:pPr>
            <a:r>
              <a:rPr lang="pt-BR" altLang="en-US" sz="2400" dirty="0">
                <a:solidFill>
                  <a:schemeClr val="bg1"/>
                </a:solidFill>
                <a:latin typeface="Arial" panose="020B0604020202020204" pitchFamily="34" charset="0"/>
              </a:rPr>
              <a:t>Tham gia tổ chức kiểm tra sức khỏe cho trẻ em, học sinh đầu năm </a:t>
            </a:r>
            <a:r>
              <a:rPr lang="pt-BR" altLang="en-US" sz="2400">
                <a:solidFill>
                  <a:schemeClr val="bg1"/>
                </a:solidFill>
                <a:latin typeface="Arial" panose="020B0604020202020204" pitchFamily="34" charset="0"/>
              </a:rPr>
              <a:t>học </a:t>
            </a:r>
            <a:endParaRPr lang="pt-BR" altLang="en-US" sz="2400" dirty="0">
              <a:solidFill>
                <a:schemeClr val="bg1"/>
              </a:solidFill>
              <a:latin typeface="Arial" panose="020B0604020202020204" pitchFamily="34" charset="0"/>
            </a:endParaRPr>
          </a:p>
        </p:txBody>
      </p:sp>
      <p:pic>
        <p:nvPicPr>
          <p:cNvPr id="23556" name="Picture 5"/>
          <p:cNvPicPr>
            <a:picLocks noChangeAspect="1"/>
          </p:cNvPicPr>
          <p:nvPr/>
        </p:nvPicPr>
        <p:blipFill>
          <a:blip r:embed="rId2"/>
          <a:stretch>
            <a:fillRect/>
          </a:stretch>
        </p:blipFill>
        <p:spPr>
          <a:xfrm>
            <a:off x="4724400" y="2841625"/>
            <a:ext cx="4343400" cy="3074988"/>
          </a:xfrm>
          <a:prstGeom prst="rect">
            <a:avLst/>
          </a:prstGeom>
          <a:noFill/>
          <a:ln w="12700">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p:cNvSpPr>
          <p:nvPr>
            <p:ph type="title"/>
          </p:nvPr>
        </p:nvSpPr>
        <p:spPr>
          <a:xfrm>
            <a:off x="533400" y="533400"/>
            <a:ext cx="7856538" cy="762000"/>
          </a:xfrm>
        </p:spPr>
        <p:txBody>
          <a:bodyPr vert="horz" wrap="square" lIns="90488" tIns="44450" rIns="90488" bIns="44450" anchor="b" anchorCtr="0"/>
          <a:lstStyle/>
          <a:p>
            <a:r>
              <a:rPr lang="en-US" altLang="en-US" sz="2800" dirty="0">
                <a:solidFill>
                  <a:schemeClr val="bg1"/>
                </a:solidFill>
                <a:latin typeface="Arial" panose="020B0604020202020204" pitchFamily="34" charset="0"/>
                <a:cs typeface="Arial" panose="020B0604020202020204" pitchFamily="34" charset="0"/>
              </a:rPr>
              <a:t>2. NHIỆM VỤ CỦA NHÂN VIÊN Y TẾ TRONG TRƯỜNG HỌC</a:t>
            </a:r>
            <a:endParaRPr lang="en-US" altLang="en-US" sz="2800" dirty="0">
              <a:solidFill>
                <a:schemeClr val="bg1"/>
              </a:solidFill>
              <a:latin typeface="Arial" panose="020B0604020202020204" pitchFamily="34" charset="0"/>
              <a:ea typeface="Arial" panose="020B0604020202020204" pitchFamily="34" charset="0"/>
            </a:endParaRPr>
          </a:p>
        </p:txBody>
      </p:sp>
      <p:sp>
        <p:nvSpPr>
          <p:cNvPr id="24579" name="Rectangle 1"/>
          <p:cNvSpPr/>
          <p:nvPr/>
        </p:nvSpPr>
        <p:spPr>
          <a:xfrm>
            <a:off x="254000" y="1800225"/>
            <a:ext cx="8507413" cy="522288"/>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accent2"/>
              </a:buClr>
              <a:buSzPct val="75000"/>
              <a:buFont typeface="Monotype Sort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accent2"/>
              </a:buClr>
              <a:buSzPct val="75000"/>
              <a:buFont typeface="Wingdings" panose="05000000000000000000" pitchFamily="2" charset="2"/>
              <a:buChar char="u"/>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65000"/>
              <a:buFont typeface="Monotype Sorts" pitchFamily="2" charset="2"/>
              <a:buChar char="l"/>
              <a:defRPr sz="2000">
                <a:solidFill>
                  <a:schemeClr val="tx1"/>
                </a:solidFill>
                <a:latin typeface="+mn-lt"/>
              </a:defRPr>
            </a:lvl4pPr>
            <a:lvl5pPr marL="2057400" indent="-228600" algn="l" rtl="0" eaLnBrk="0" fontAlgn="base" hangingPunct="0">
              <a:spcBef>
                <a:spcPct val="20000"/>
              </a:spcBef>
              <a:spcAft>
                <a:spcPct val="0"/>
              </a:spcAft>
              <a:buClr>
                <a:schemeClr val="folHlink"/>
              </a:buClr>
              <a:buSzPct val="100000"/>
              <a:buChar char="»"/>
              <a:defRPr sz="2000">
                <a:solidFill>
                  <a:schemeClr val="tx1"/>
                </a:solidFill>
                <a:latin typeface="+mn-lt"/>
              </a:defRPr>
            </a:lvl5pPr>
          </a:lstStyle>
          <a:p>
            <a:pPr marL="0" lvl="0" indent="0">
              <a:spcBef>
                <a:spcPct val="0"/>
              </a:spcBef>
              <a:buClrTx/>
              <a:buSzTx/>
              <a:buFontTx/>
              <a:buNone/>
            </a:pPr>
            <a:r>
              <a:rPr lang="pt-BR" altLang="en-US" sz="2800" b="1" u="sng" dirty="0">
                <a:solidFill>
                  <a:schemeClr val="bg1"/>
                </a:solidFill>
                <a:highlight>
                  <a:srgbClr val="FFFF00"/>
                </a:highlight>
                <a:latin typeface="Arial" panose="020B0604020202020204" pitchFamily="34" charset="0"/>
              </a:rPr>
              <a:t>Nhiệm </a:t>
            </a:r>
            <a:r>
              <a:rPr lang="pt-BR" altLang="en-US" sz="2800" b="1" u="sng">
                <a:solidFill>
                  <a:schemeClr val="bg1"/>
                </a:solidFill>
                <a:highlight>
                  <a:srgbClr val="FFFF00"/>
                </a:highlight>
                <a:latin typeface="Arial" panose="020B0604020202020204" pitchFamily="34" charset="0"/>
              </a:rPr>
              <a:t>vụ 2</a:t>
            </a:r>
            <a:r>
              <a:rPr lang="pt-BR" altLang="en-US" sz="2800" b="1">
                <a:solidFill>
                  <a:schemeClr val="bg1"/>
                </a:solidFill>
                <a:highlight>
                  <a:srgbClr val="FFFF00"/>
                </a:highlight>
                <a:latin typeface="Arial" panose="020B0604020202020204" pitchFamily="34" charset="0"/>
              </a:rPr>
              <a:t> </a:t>
            </a:r>
            <a:endParaRPr lang="pt-BR" altLang="en-US" sz="2800" b="1" dirty="0">
              <a:solidFill>
                <a:schemeClr val="bg1"/>
              </a:solidFill>
              <a:highlight>
                <a:srgbClr val="FFFF00"/>
              </a:highlight>
              <a:latin typeface="Arial" panose="020B0604020202020204" pitchFamily="34" charset="0"/>
            </a:endParaRPr>
          </a:p>
        </p:txBody>
      </p:sp>
      <p:sp>
        <p:nvSpPr>
          <p:cNvPr id="5" name="Rectangle 4"/>
          <p:cNvSpPr/>
          <p:nvPr/>
        </p:nvSpPr>
        <p:spPr>
          <a:xfrm>
            <a:off x="254000" y="2348230"/>
            <a:ext cx="4973320" cy="4015105"/>
          </a:xfrm>
          <a:prstGeom prst="rect">
            <a:avLst/>
          </a:prstGeom>
        </p:spPr>
        <p:txBody>
          <a:bodyPr wrap="square">
            <a:spAutoFit/>
          </a:bodyPr>
          <a:lstStyle/>
          <a:p>
            <a:pPr marL="342900" indent="-342900" algn="just">
              <a:spcBef>
                <a:spcPts val="300"/>
              </a:spcBef>
              <a:spcAft>
                <a:spcPts val="300"/>
              </a:spcAft>
              <a:buFont typeface="Arial Narrow" panose="020B0606020202030204" pitchFamily="34" charset="0"/>
              <a:buAutoNum type="alphaLcParenR"/>
            </a:pPr>
            <a:r>
              <a:rPr lang="pt-BR" altLang="x-none" sz="2000" i="1" dirty="0">
                <a:solidFill>
                  <a:schemeClr val="bg1"/>
                </a:solidFill>
                <a:latin typeface="Arial" panose="020B0604020202020204" pitchFamily="34" charset="0"/>
                <a:cs typeface="Calibri" panose="020F0502020204030204" pitchFamily="34" charset="0"/>
              </a:rPr>
              <a:t>Kiểm tra sức khỏe</a:t>
            </a:r>
            <a:endParaRPr sz="2000" dirty="0">
              <a:solidFill>
                <a:schemeClr val="bg1"/>
              </a:solidFill>
              <a:latin typeface="Arial" panose="020B0604020202020204" pitchFamily="34" charset="0"/>
              <a:cs typeface="Calibri" panose="020F0502020204030204" pitchFamily="34" charset="0"/>
            </a:endParaRPr>
          </a:p>
          <a:p>
            <a:pPr marL="193675" indent="-193675" algn="just">
              <a:spcBef>
                <a:spcPts val="300"/>
              </a:spcBef>
              <a:spcAft>
                <a:spcPts val="300"/>
              </a:spcAft>
              <a:buNone/>
            </a:pPr>
            <a:r>
              <a:rPr lang="pt-BR" altLang="x-none" sz="2000" dirty="0">
                <a:solidFill>
                  <a:schemeClr val="bg1"/>
                </a:solidFill>
                <a:latin typeface="Arial" panose="020B0604020202020204" pitchFamily="34" charset="0"/>
                <a:cs typeface="Calibri" panose="020F0502020204030204" pitchFamily="34" charset="0"/>
              </a:rPr>
              <a:t>- Lập kế hoạch kiểm tra sức khỏe cho học sinh đầu năm học (nội dung theo TT13)</a:t>
            </a:r>
            <a:endParaRPr sz="2000" dirty="0">
              <a:solidFill>
                <a:schemeClr val="bg1"/>
              </a:solidFill>
              <a:latin typeface="Arial" panose="020B0604020202020204" pitchFamily="34" charset="0"/>
              <a:cs typeface="Calibri" panose="020F0502020204030204" pitchFamily="34" charset="0"/>
            </a:endParaRPr>
          </a:p>
          <a:p>
            <a:pPr marL="193675" indent="-193675" algn="just">
              <a:spcBef>
                <a:spcPts val="300"/>
              </a:spcBef>
              <a:spcAft>
                <a:spcPts val="300"/>
              </a:spcAft>
              <a:buNone/>
            </a:pPr>
            <a:r>
              <a:rPr lang="pt-BR" altLang="x-none" sz="2000" dirty="0">
                <a:solidFill>
                  <a:schemeClr val="bg1"/>
                </a:solidFill>
                <a:latin typeface="Arial" panose="020B0604020202020204" pitchFamily="34" charset="0"/>
                <a:cs typeface="Calibri" panose="020F0502020204030204" pitchFamily="34" charset="0"/>
              </a:rPr>
              <a:t>- Sau khi có kết quả khám, tiến h</a:t>
            </a:r>
            <a:r>
              <a:rPr lang="pt-BR" altLang="x-none" sz="2000" dirty="0">
                <a:solidFill>
                  <a:schemeClr val="bg1"/>
                </a:solidFill>
                <a:latin typeface="Arial" panose="020B0604020202020204" pitchFamily="34" charset="0"/>
                <a:ea typeface="Calibri" panose="020F0502020204030204" pitchFamily="34" charset="0"/>
              </a:rPr>
              <a:t>à</a:t>
            </a:r>
            <a:r>
              <a:rPr lang="pt-BR" altLang="x-none" sz="2000" dirty="0">
                <a:solidFill>
                  <a:schemeClr val="bg1"/>
                </a:solidFill>
                <a:latin typeface="Arial" panose="020B0604020202020204" pitchFamily="34" charset="0"/>
                <a:cs typeface="Calibri" panose="020F0502020204030204" pitchFamily="34" charset="0"/>
              </a:rPr>
              <a:t>nh phân loại tình trạng dinh dưỡng, bệnh tật v</a:t>
            </a:r>
            <a:r>
              <a:rPr lang="pt-BR" altLang="x-none" sz="2000" dirty="0">
                <a:solidFill>
                  <a:schemeClr val="bg1"/>
                </a:solidFill>
                <a:latin typeface="Arial" panose="020B0604020202020204" pitchFamily="34" charset="0"/>
                <a:ea typeface="Calibri" panose="020F0502020204030204" pitchFamily="34" charset="0"/>
              </a:rPr>
              <a:t>à</a:t>
            </a:r>
            <a:r>
              <a:rPr lang="pt-BR" altLang="x-none" sz="2000" dirty="0">
                <a:solidFill>
                  <a:schemeClr val="bg1"/>
                </a:solidFill>
                <a:latin typeface="Arial" panose="020B0604020202020204" pitchFamily="34" charset="0"/>
                <a:cs typeface="Calibri" panose="020F0502020204030204" pitchFamily="34" charset="0"/>
              </a:rPr>
              <a:t> sức khỏe học sinh.</a:t>
            </a:r>
            <a:endParaRPr sz="2000" dirty="0">
              <a:solidFill>
                <a:schemeClr val="bg1"/>
              </a:solidFill>
              <a:latin typeface="Arial" panose="020B0604020202020204" pitchFamily="34" charset="0"/>
              <a:cs typeface="Calibri" panose="020F0502020204030204" pitchFamily="34" charset="0"/>
            </a:endParaRPr>
          </a:p>
          <a:p>
            <a:pPr marL="193675" indent="-193675" algn="just">
              <a:spcBef>
                <a:spcPts val="300"/>
              </a:spcBef>
              <a:spcAft>
                <a:spcPts val="300"/>
              </a:spcAft>
              <a:buNone/>
            </a:pPr>
            <a:r>
              <a:rPr lang="pt-BR" altLang="x-none" sz="2000" dirty="0">
                <a:solidFill>
                  <a:schemeClr val="bg1"/>
                </a:solidFill>
                <a:latin typeface="Arial" panose="020B0604020202020204" pitchFamily="34" charset="0"/>
                <a:cs typeface="Calibri" panose="020F0502020204030204" pitchFamily="34" charset="0"/>
              </a:rPr>
              <a:t>- Lập danh sách những học sinh bị mắc bệnh, tật cần phải theo dõi, chăm sóc (danh sách học sinh bị suy dinh dưỡng, thừa cân-béo phì, cận thị, cong vẹo cột sống,  hen phế quản</a:t>
            </a:r>
            <a:r>
              <a:rPr lang="en-US" altLang="pt-BR" sz="2000" dirty="0">
                <a:solidFill>
                  <a:schemeClr val="bg1"/>
                </a:solidFill>
                <a:latin typeface="Arial" panose="020B0604020202020204" pitchFamily="34" charset="0"/>
                <a:cs typeface="Calibri" panose="020F0502020204030204" pitchFamily="34" charset="0"/>
              </a:rPr>
              <a:t>, </a:t>
            </a:r>
            <a:r>
              <a:rPr lang="pt-BR" altLang="x-none" sz="2000" dirty="0">
                <a:solidFill>
                  <a:schemeClr val="bg1"/>
                </a:solidFill>
                <a:cs typeface="Calibri" panose="020F0502020204030204" pitchFamily="34" charset="0"/>
                <a:sym typeface="+mn-ea"/>
              </a:rPr>
              <a:t>các bệnh tim </a:t>
            </a:r>
            <a:r>
              <a:rPr lang="en-US" altLang="pt-BR" sz="2000" dirty="0">
                <a:solidFill>
                  <a:schemeClr val="bg1"/>
                </a:solidFill>
                <a:cs typeface="Calibri" panose="020F0502020204030204" pitchFamily="34" charset="0"/>
                <a:sym typeface="+mn-ea"/>
              </a:rPr>
              <a:t>khác</a:t>
            </a:r>
            <a:r>
              <a:rPr lang="pt-BR" altLang="x-none" sz="2000" dirty="0">
                <a:solidFill>
                  <a:schemeClr val="bg1"/>
                </a:solidFill>
                <a:latin typeface="Arial" panose="020B0604020202020204" pitchFamily="34" charset="0"/>
                <a:cs typeface="Calibri" panose="020F0502020204030204" pitchFamily="34" charset="0"/>
              </a:rPr>
              <a:t>...). </a:t>
            </a:r>
            <a:endParaRPr sz="2000" dirty="0">
              <a:solidFill>
                <a:schemeClr val="bg1"/>
              </a:solidFill>
              <a:latin typeface="Arial" panose="020B0604020202020204" pitchFamily="34" charset="0"/>
              <a:ea typeface="Calibri" panose="020F0502020204030204" pitchFamily="34" charset="0"/>
            </a:endParaRPr>
          </a:p>
        </p:txBody>
      </p:sp>
      <p:pic>
        <p:nvPicPr>
          <p:cNvPr id="24581" name="Picture 2"/>
          <p:cNvPicPr>
            <a:picLocks noChangeAspect="1"/>
          </p:cNvPicPr>
          <p:nvPr/>
        </p:nvPicPr>
        <p:blipFill>
          <a:blip r:embed="rId2"/>
          <a:stretch>
            <a:fillRect/>
          </a:stretch>
        </p:blipFill>
        <p:spPr>
          <a:xfrm>
            <a:off x="5295900" y="1766888"/>
            <a:ext cx="3448050" cy="4905375"/>
          </a:xfrm>
          <a:prstGeom prst="rect">
            <a:avLst/>
          </a:prstGeom>
          <a:noFill/>
          <a:ln w="9525">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p:cNvSpPr>
          <p:nvPr>
            <p:ph type="title"/>
          </p:nvPr>
        </p:nvSpPr>
        <p:spPr>
          <a:xfrm>
            <a:off x="533400" y="457200"/>
            <a:ext cx="7856538" cy="762000"/>
          </a:xfrm>
          <a:blipFill rotWithShape="1">
            <a:blip r:embed="rId2"/>
          </a:blipFill>
        </p:spPr>
        <p:txBody>
          <a:bodyPr vert="horz" wrap="square" lIns="90488" tIns="44450" rIns="90488" bIns="44450" anchor="b" anchorCtr="0"/>
          <a:lstStyle/>
          <a:p>
            <a:r>
              <a:rPr lang="en-US" altLang="en-US" sz="2800" dirty="0">
                <a:solidFill>
                  <a:schemeClr val="bg1"/>
                </a:solidFill>
                <a:latin typeface="Arial" panose="020B0604020202020204" pitchFamily="34" charset="0"/>
                <a:cs typeface="Arial" panose="020B0604020202020204" pitchFamily="34" charset="0"/>
              </a:rPr>
              <a:t>2. NHIỆM VỤ CỦA NHÂN VIÊN Y TẾ TRONG TRƯỜNG HỌC</a:t>
            </a:r>
            <a:endParaRPr lang="en-US" altLang="en-US" sz="2800" dirty="0">
              <a:solidFill>
                <a:schemeClr val="bg1"/>
              </a:solidFill>
              <a:latin typeface="Arial" panose="020B0604020202020204" pitchFamily="34" charset="0"/>
              <a:ea typeface="Arial" panose="020B0604020202020204" pitchFamily="34" charset="0"/>
            </a:endParaRPr>
          </a:p>
        </p:txBody>
      </p:sp>
      <p:sp>
        <p:nvSpPr>
          <p:cNvPr id="25603" name="Rectangle 1"/>
          <p:cNvSpPr/>
          <p:nvPr/>
        </p:nvSpPr>
        <p:spPr>
          <a:xfrm>
            <a:off x="254000" y="1600200"/>
            <a:ext cx="8507413" cy="522288"/>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accent2"/>
              </a:buClr>
              <a:buSzPct val="75000"/>
              <a:buFont typeface="Monotype Sort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accent2"/>
              </a:buClr>
              <a:buSzPct val="75000"/>
              <a:buFont typeface="Wingdings" panose="05000000000000000000" pitchFamily="2" charset="2"/>
              <a:buChar char="u"/>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65000"/>
              <a:buFont typeface="Monotype Sorts" pitchFamily="2" charset="2"/>
              <a:buChar char="l"/>
              <a:defRPr sz="2000">
                <a:solidFill>
                  <a:schemeClr val="tx1"/>
                </a:solidFill>
                <a:latin typeface="+mn-lt"/>
              </a:defRPr>
            </a:lvl4pPr>
            <a:lvl5pPr marL="2057400" indent="-228600" algn="l" rtl="0" eaLnBrk="0" fontAlgn="base" hangingPunct="0">
              <a:spcBef>
                <a:spcPct val="20000"/>
              </a:spcBef>
              <a:spcAft>
                <a:spcPct val="0"/>
              </a:spcAft>
              <a:buClr>
                <a:schemeClr val="folHlink"/>
              </a:buClr>
              <a:buSzPct val="100000"/>
              <a:buChar char="»"/>
              <a:defRPr sz="2000">
                <a:solidFill>
                  <a:schemeClr val="tx1"/>
                </a:solidFill>
                <a:latin typeface="+mn-lt"/>
              </a:defRPr>
            </a:lvl5pPr>
          </a:lstStyle>
          <a:p>
            <a:pPr marL="0" lvl="0" indent="0">
              <a:spcBef>
                <a:spcPct val="0"/>
              </a:spcBef>
              <a:buClrTx/>
              <a:buSzTx/>
              <a:buFontTx/>
              <a:buNone/>
            </a:pPr>
            <a:r>
              <a:rPr lang="pt-BR" altLang="en-US" sz="2800" b="1" u="sng" dirty="0">
                <a:solidFill>
                  <a:srgbClr val="FF0000"/>
                </a:solidFill>
                <a:highlight>
                  <a:srgbClr val="FFFF00"/>
                </a:highlight>
                <a:latin typeface="Arial" panose="020B0604020202020204" pitchFamily="34" charset="0"/>
              </a:rPr>
              <a:t>Nhiệm </a:t>
            </a:r>
            <a:r>
              <a:rPr lang="pt-BR" altLang="en-US" sz="2800" b="1" u="sng">
                <a:solidFill>
                  <a:srgbClr val="FF0000"/>
                </a:solidFill>
                <a:highlight>
                  <a:srgbClr val="FFFF00"/>
                </a:highlight>
                <a:latin typeface="Arial" panose="020B0604020202020204" pitchFamily="34" charset="0"/>
              </a:rPr>
              <a:t>vụ 2</a:t>
            </a:r>
            <a:r>
              <a:rPr lang="pt-BR" altLang="en-US" sz="2800" b="1">
                <a:solidFill>
                  <a:srgbClr val="FF0000"/>
                </a:solidFill>
                <a:highlight>
                  <a:srgbClr val="FFFF00"/>
                </a:highlight>
                <a:latin typeface="Arial" panose="020B0604020202020204" pitchFamily="34" charset="0"/>
              </a:rPr>
              <a:t>.</a:t>
            </a:r>
            <a:r>
              <a:rPr lang="pt-BR" altLang="en-US" sz="2800" b="1">
                <a:solidFill>
                  <a:srgbClr val="FF0000"/>
                </a:solidFill>
                <a:latin typeface="Arial" panose="020B0604020202020204" pitchFamily="34" charset="0"/>
              </a:rPr>
              <a:t> </a:t>
            </a:r>
            <a:endParaRPr lang="pt-BR" altLang="en-US" sz="2800" b="1" dirty="0">
              <a:solidFill>
                <a:srgbClr val="FF0000"/>
              </a:solidFill>
              <a:latin typeface="Arial" panose="020B0604020202020204" pitchFamily="34" charset="0"/>
            </a:endParaRPr>
          </a:p>
        </p:txBody>
      </p:sp>
      <p:sp>
        <p:nvSpPr>
          <p:cNvPr id="5" name="Rectangle 4"/>
          <p:cNvSpPr/>
          <p:nvPr/>
        </p:nvSpPr>
        <p:spPr>
          <a:xfrm>
            <a:off x="288925" y="2117725"/>
            <a:ext cx="5502275" cy="4708525"/>
          </a:xfrm>
          <a:prstGeom prst="rect">
            <a:avLst/>
          </a:prstGeom>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pt-BR" sz="2000" b="0" i="1" u="none" strike="noStrike" kern="1200" cap="none" spc="0" normalizeH="0" baseline="0" noProof="0" dirty="0">
                <a:ln>
                  <a:noFill/>
                </a:ln>
                <a:solidFill>
                  <a:schemeClr val="bg1"/>
                </a:solidFill>
                <a:effectLst/>
                <a:uLnTx/>
                <a:uFillTx/>
                <a:latin typeface="Arial" panose="020B0604020202020204" pitchFamily="34" charset="0"/>
                <a:ea typeface="+mn-ea"/>
                <a:cs typeface="+mn-cs"/>
              </a:rPr>
              <a:t>b) Theo dõi, chăm sóc sức khỏe</a:t>
            </a:r>
            <a:endParaRPr kumimoji="0" lang="en-US" sz="2000" b="0" i="0" u="none" strike="noStrike" kern="1200" cap="none" spc="0" normalizeH="0" baseline="0" noProof="0" dirty="0">
              <a:ln>
                <a:noFill/>
              </a:ln>
              <a:solidFill>
                <a:schemeClr val="bg1"/>
              </a:solidFill>
              <a:effectLst/>
              <a:uLnTx/>
              <a:uFillTx/>
              <a:latin typeface="Arial" panose="020B0604020202020204" pitchFamily="34" charset="0"/>
              <a:ea typeface="+mn-ea"/>
              <a:cs typeface="+mn-cs"/>
            </a:endParaRPr>
          </a:p>
          <a:p>
            <a:pPr marL="55880" marR="0" lvl="0" indent="288925" algn="just" defTabSz="914400" rtl="0" eaLnBrk="0" fontAlgn="base" latinLnBrk="0" hangingPunct="0">
              <a:lnSpc>
                <a:spcPct val="100000"/>
              </a:lnSpc>
              <a:spcBef>
                <a:spcPct val="0"/>
              </a:spcBef>
              <a:spcAft>
                <a:spcPct val="0"/>
              </a:spcAft>
              <a:buClrTx/>
              <a:buSzTx/>
              <a:buFontTx/>
              <a:buNone/>
              <a:defRPr/>
            </a:pPr>
            <a:r>
              <a:rPr kumimoji="0" lang="pt-BR" sz="2000" b="0" i="0" u="none" strike="noStrike" kern="1200" cap="none" spc="0" normalizeH="0" baseline="0" noProof="0">
                <a:ln>
                  <a:noFill/>
                </a:ln>
                <a:solidFill>
                  <a:schemeClr val="bg1"/>
                </a:solidFill>
                <a:effectLst/>
                <a:uLnTx/>
                <a:uFillTx/>
                <a:latin typeface="Arial" panose="020B0604020202020204" pitchFamily="34" charset="0"/>
                <a:ea typeface="+mn-ea"/>
                <a:cs typeface="+mn-cs"/>
              </a:rPr>
              <a:t>- Định </a:t>
            </a:r>
            <a:r>
              <a:rPr kumimoji="0" lang="pt-BR" sz="20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kỳ kiểm tra các học sinh có những vấn đề về sức khỏe (kiểm tra thị lực cho học sinh bị cận thị 3 - 6 tháng 1 lần; cân đo chiều cao, cân nặng cho những học sinh bị suy dinh dưỡng, thừa cân, béo phì).</a:t>
            </a:r>
          </a:p>
          <a:p>
            <a:pPr marL="0" marR="0" lvl="0" indent="0" algn="l" defTabSz="914400" rtl="0" eaLnBrk="0" fontAlgn="base" latinLnBrk="0" hangingPunct="0">
              <a:lnSpc>
                <a:spcPct val="100000"/>
              </a:lnSpc>
              <a:spcBef>
                <a:spcPct val="0"/>
              </a:spcBef>
              <a:spcAft>
                <a:spcPct val="0"/>
              </a:spcAft>
              <a:buClrTx/>
              <a:buSzTx/>
              <a:buFontTx/>
              <a:buNone/>
              <a:defRPr/>
            </a:pPr>
            <a:r>
              <a:rPr kumimoji="0" lang="pt-BR" sz="2000" b="0" i="1" u="none" strike="noStrike" kern="1200" cap="none" spc="0" normalizeH="0" baseline="0" noProof="0">
                <a:ln>
                  <a:noFill/>
                </a:ln>
                <a:solidFill>
                  <a:schemeClr val="bg1"/>
                </a:solidFill>
                <a:effectLst/>
                <a:uLnTx/>
                <a:uFillTx/>
                <a:latin typeface="Arial" panose="020B0604020202020204" pitchFamily="34" charset="0"/>
                <a:ea typeface="+mn-ea"/>
                <a:cs typeface="+mn-cs"/>
              </a:rPr>
              <a:t>c</a:t>
            </a:r>
            <a:r>
              <a:rPr kumimoji="0" lang="pt-BR" sz="2000" b="0" i="1" u="none" strike="noStrike" kern="1200" cap="none" spc="0" normalizeH="0" baseline="0" noProof="0" dirty="0">
                <a:ln>
                  <a:noFill/>
                </a:ln>
                <a:solidFill>
                  <a:schemeClr val="bg1"/>
                </a:solidFill>
                <a:effectLst/>
                <a:uLnTx/>
                <a:uFillTx/>
                <a:latin typeface="Arial" panose="020B0604020202020204" pitchFamily="34" charset="0"/>
                <a:ea typeface="+mn-ea"/>
                <a:cs typeface="+mn-cs"/>
              </a:rPr>
              <a:t>) Thông báo tình trạng sức khỏe học sinh</a:t>
            </a:r>
            <a:endParaRPr kumimoji="0" lang="en-US" sz="2000" b="0" i="0" u="none" strike="noStrike" kern="1200" cap="none" spc="0" normalizeH="0" baseline="0" noProof="0" dirty="0">
              <a:ln>
                <a:noFill/>
              </a:ln>
              <a:solidFill>
                <a:schemeClr val="bg1"/>
              </a:solidFill>
              <a:effectLst/>
              <a:uLnTx/>
              <a:uFillTx/>
              <a:latin typeface="Arial" panose="020B0604020202020204" pitchFamily="34" charset="0"/>
              <a:ea typeface="+mn-ea"/>
              <a:cs typeface="+mn-cs"/>
            </a:endParaRPr>
          </a:p>
          <a:p>
            <a:pPr marL="0" marR="0" lvl="0" indent="344805" algn="just" defTabSz="914400" rtl="0" eaLnBrk="0" fontAlgn="base" latinLnBrk="0" hangingPunct="0">
              <a:lnSpc>
                <a:spcPct val="100000"/>
              </a:lnSpc>
              <a:spcBef>
                <a:spcPct val="0"/>
              </a:spcBef>
              <a:spcAft>
                <a:spcPct val="0"/>
              </a:spcAft>
              <a:buClrTx/>
              <a:buSzTx/>
              <a:buFontTx/>
              <a:buNone/>
              <a:defRPr/>
            </a:pPr>
            <a:r>
              <a:rPr kumimoji="0" lang="pt-BR" sz="20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 Thông báo cho giáo viên chủ nhiệm, giáo viên giáo dục thể chất, nhân viên nhà ăn để có kế hoạch chăm sóc và theo dõi học sinh.</a:t>
            </a:r>
            <a:endParaRPr kumimoji="0" lang="en-US" sz="2000" b="0" i="0" u="none" strike="noStrike" kern="1200" cap="none" spc="0" normalizeH="0" baseline="0" noProof="0" dirty="0">
              <a:ln>
                <a:noFill/>
              </a:ln>
              <a:solidFill>
                <a:schemeClr val="bg1"/>
              </a:solidFill>
              <a:effectLst/>
              <a:uLnTx/>
              <a:uFillTx/>
              <a:latin typeface="Arial" panose="020B0604020202020204" pitchFamily="34" charset="0"/>
              <a:ea typeface="+mn-ea"/>
              <a:cs typeface="+mn-cs"/>
            </a:endParaRPr>
          </a:p>
          <a:p>
            <a:pPr marL="0" marR="0" lvl="0" indent="344805" algn="just" defTabSz="914400" rtl="0" eaLnBrk="0" fontAlgn="base" latinLnBrk="0" hangingPunct="0">
              <a:lnSpc>
                <a:spcPct val="100000"/>
              </a:lnSpc>
              <a:spcBef>
                <a:spcPct val="0"/>
              </a:spcBef>
              <a:spcAft>
                <a:spcPct val="0"/>
              </a:spcAft>
              <a:buClrTx/>
              <a:buSzTx/>
              <a:buFontTx/>
              <a:buNone/>
              <a:defRPr/>
            </a:pPr>
            <a:r>
              <a:rPr kumimoji="0" lang="pt-BR" sz="20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 Thông báo và tùy theo tình hình bệnh tật của học sinh để tư vấn cho gia đình các biện pháp chăm sóc sức khỏe học sinh. </a:t>
            </a:r>
            <a:endParaRPr kumimoji="0" lang="en-US" sz="2000" b="0" i="0" u="none" strike="noStrike" kern="1200" cap="none" spc="0" normalizeH="0" baseline="0" noProof="0" dirty="0">
              <a:ln>
                <a:noFill/>
              </a:ln>
              <a:solidFill>
                <a:schemeClr val="bg1"/>
              </a:solidFill>
              <a:effectLst/>
              <a:uLnTx/>
              <a:uFillTx/>
              <a:latin typeface="Arial" panose="020B0604020202020204" pitchFamily="34" charset="0"/>
              <a:ea typeface="+mn-ea"/>
              <a:cs typeface="+mn-cs"/>
            </a:endParaRPr>
          </a:p>
          <a:p>
            <a:pPr marL="0" marR="0" lvl="0" indent="344805" algn="just" defTabSz="914400" rtl="0" eaLnBrk="0" fontAlgn="base" latinLnBrk="0" hangingPunct="0">
              <a:lnSpc>
                <a:spcPct val="100000"/>
              </a:lnSpc>
              <a:spcBef>
                <a:spcPct val="0"/>
              </a:spcBef>
              <a:spcAft>
                <a:spcPct val="0"/>
              </a:spcAft>
              <a:buClrTx/>
              <a:buSzTx/>
              <a:buFontTx/>
              <a:buNone/>
              <a:defRPr/>
            </a:pPr>
            <a:r>
              <a:rPr kumimoji="0" lang="pt-BR" sz="20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 Báo cáo kết quả khám cho lãnh đạo </a:t>
            </a:r>
            <a:r>
              <a:rPr kumimoji="0" lang="pt-BR" sz="2000" b="0" i="0" u="none" strike="noStrike" kern="1200" cap="none" spc="0" normalizeH="0" baseline="0" noProof="0">
                <a:ln>
                  <a:noFill/>
                </a:ln>
                <a:solidFill>
                  <a:schemeClr val="bg1"/>
                </a:solidFill>
                <a:effectLst/>
                <a:uLnTx/>
                <a:uFillTx/>
                <a:latin typeface="Arial" panose="020B0604020202020204" pitchFamily="34" charset="0"/>
                <a:ea typeface="+mn-ea"/>
                <a:cs typeface="+mn-cs"/>
              </a:rPr>
              <a:t>nhà trường.</a:t>
            </a:r>
            <a:endParaRPr kumimoji="0" lang="en-US" sz="2000" b="0" i="0" u="none" strike="noStrike" kern="1200" cap="none" spc="0" normalizeH="0" baseline="0" noProof="0" dirty="0">
              <a:ln>
                <a:noFill/>
              </a:ln>
              <a:solidFill>
                <a:schemeClr val="bg1"/>
              </a:solidFill>
              <a:effectLst/>
              <a:uLnTx/>
              <a:uFillTx/>
              <a:latin typeface="Calibri" panose="020F0502020204030204"/>
              <a:ea typeface="Calibri" panose="020F0502020204030204"/>
              <a:cs typeface="Times New Roman" panose="02020603050405020304"/>
            </a:endParaRPr>
          </a:p>
        </p:txBody>
      </p:sp>
      <p:pic>
        <p:nvPicPr>
          <p:cNvPr id="25605" name="Picture 1"/>
          <p:cNvPicPr>
            <a:picLocks noChangeAspect="1"/>
          </p:cNvPicPr>
          <p:nvPr/>
        </p:nvPicPr>
        <p:blipFill>
          <a:blip r:embed="rId3"/>
          <a:stretch>
            <a:fillRect/>
          </a:stretch>
        </p:blipFill>
        <p:spPr>
          <a:xfrm>
            <a:off x="6172200" y="2732088"/>
            <a:ext cx="2447925" cy="3486150"/>
          </a:xfrm>
          <a:prstGeom prst="rect">
            <a:avLst/>
          </a:prstGeom>
          <a:noFill/>
          <a:ln w="9525">
            <a:noFill/>
          </a:ln>
        </p:spPr>
      </p:pic>
    </p:spTree>
  </p:cSld>
  <p:clrMapOvr>
    <a:masterClrMapping/>
  </p:clrMapOvr>
</p:sld>
</file>

<file path=ppt/theme/theme1.xml><?xml version="1.0" encoding="utf-8"?>
<a:theme xmlns:a="http://schemas.openxmlformats.org/drawingml/2006/main" name="dbllines">
  <a:themeElements>
    <a:clrScheme name="">
      <a:dk1>
        <a:srgbClr val="474747"/>
      </a:dk1>
      <a:lt1>
        <a:srgbClr val="FFFFFF"/>
      </a:lt1>
      <a:dk2>
        <a:srgbClr val="063DE8"/>
      </a:dk2>
      <a:lt2>
        <a:srgbClr val="FAFD00"/>
      </a:lt2>
      <a:accent1>
        <a:srgbClr val="DC0081"/>
      </a:accent1>
      <a:accent2>
        <a:srgbClr val="FAFD00"/>
      </a:accent2>
      <a:accent3>
        <a:srgbClr val="AAAFF2"/>
      </a:accent3>
      <a:accent4>
        <a:srgbClr val="DADADA"/>
      </a:accent4>
      <a:accent5>
        <a:srgbClr val="EBAAC1"/>
      </a:accent5>
      <a:accent6>
        <a:srgbClr val="E3E500"/>
      </a:accent6>
      <a:hlink>
        <a:srgbClr val="FE9B03"/>
      </a:hlink>
      <a:folHlink>
        <a:srgbClr val="D989B8"/>
      </a:folHlink>
    </a:clrScheme>
    <a:fontScheme name="dbllines">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sz="2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sz="2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blline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blline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blline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blline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blline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blline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blline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395</TotalTime>
  <Pages>88</Pages>
  <Words>4858</Words>
  <Application>Microsoft Office PowerPoint</Application>
  <PresentationFormat>On-screen Show (4:3)</PresentationFormat>
  <Paragraphs>479</Paragraphs>
  <Slides>41</Slides>
  <Notes>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41</vt:i4>
      </vt:variant>
    </vt:vector>
  </HeadingPairs>
  <TitlesOfParts>
    <vt:vector size="49" baseType="lpstr">
      <vt:lpstr>Arial</vt:lpstr>
      <vt:lpstr>Arial Narrow</vt:lpstr>
      <vt:lpstr>Calibri</vt:lpstr>
      <vt:lpstr>Courier New</vt:lpstr>
      <vt:lpstr>Monotype Sorts</vt:lpstr>
      <vt:lpstr>Times New Roman</vt:lpstr>
      <vt:lpstr>Wingdings</vt:lpstr>
      <vt:lpstr>dbllines</vt:lpstr>
      <vt:lpstr>HƯỚNG DẪN TRIỂN KHAI CÔNG TÁC  Y TẾ TRƯỜNG HỌC TẠI CÁC CƠ SỞ GIÁO DỤC</vt:lpstr>
      <vt:lpstr>NỘI DUNG</vt:lpstr>
      <vt:lpstr>1.1. KHÁI NIỆM VỀ YTTH</vt:lpstr>
      <vt:lpstr>1.2. VAI TRÒ CỦA YTTH</vt:lpstr>
      <vt:lpstr>1.3.  NỘI DUNG CỦA CÔNG TÁC YTTH.</vt:lpstr>
      <vt:lpstr>3. NHIỆM VỤ CỦA NHÂN VIÊN Y TẾ TRONG TRƯỜNG HỌC</vt:lpstr>
      <vt:lpstr>3. NHIỆM VỤ CỦA NHÂN VIÊN Y TẾ TRONG TRƯỜNG HỌC</vt:lpstr>
      <vt:lpstr>2. NHIỆM VỤ CỦA NHÂN VIÊN Y TẾ TRONG TRƯỜNG HỌC</vt:lpstr>
      <vt:lpstr>2. NHIỆM VỤ CỦA NHÂN VIÊN Y TẾ TRONG TRƯỜNG HỌC</vt:lpstr>
      <vt:lpstr>2. NHIỆM VỤ CỦA NHÂN VIÊN Y TẾ TRONG TRƯỜNG HỌC</vt:lpstr>
      <vt:lpstr>3. NHIỆM VỤ CỦA NHÂN VIÊN Y TẾ TRONG TRƯỜNG HỌC</vt:lpstr>
      <vt:lpstr>3. NHIỆM VỤ CỦA NHÂN VIÊN Y TẾ TRONG TRƯỜNG HỌC</vt:lpstr>
      <vt:lpstr>2. NHIỆM VỤ CỦA NHÂN VIÊN Y TẾ TRONG TRƯỜNG HỌC</vt:lpstr>
      <vt:lpstr>2. NHIỆM VỤ CỦA NHÂN VIÊN Y TẾ TRONG TRƯỜNG HỌC</vt:lpstr>
      <vt:lpstr>2. NHIỆM VỤ CỦA NHÂN VIÊN Y TẾ TRONG TRƯỜNG HỌC</vt:lpstr>
      <vt:lpstr>2. NHIỆM VỤ CỦA NHÂN VIÊN Y TẾ TRONG TRƯỜNG HỌC</vt:lpstr>
      <vt:lpstr>2. NHIỆM VỤ CỦA NHÂN VIÊN Y TẾ TRONG TRƯỜNG HỌC</vt:lpstr>
      <vt:lpstr>2. NHIỆM VỤ CỦA NHÂN VIÊN Y TẾ TRONG TRƯỜNG HỌC</vt:lpstr>
      <vt:lpstr>2. NHIỆM VỤ CỦA NHÂN VIÊN Y TẾ TRONG TRƯỜNG HỌC</vt:lpstr>
      <vt:lpstr>2. NHIỆM VỤ CỦA NHÂN VIÊN Y TẾ TRONG TRƯỜNG HỌC</vt:lpstr>
      <vt:lpstr>2. NHIỆM VỤ CỦA NHÂN VIÊN Y TẾ TRONG TRƯỜNG HỌC</vt:lpstr>
      <vt:lpstr>2. NHIỆM VỤ CỦA NHÂN VIÊN Y TẾ TRONG TRƯỜNG HỌC</vt:lpstr>
      <vt:lpstr>2. NHIỆM VỤ CỦA NHÂN VIÊN Y TẾ TRONG TRƯỜNG HỌC</vt:lpstr>
      <vt:lpstr>2. NHIỆM VỤ CỦA NHÂN VIÊN Y TẾ TRONG TRƯỜNG HỌC</vt:lpstr>
      <vt:lpstr>3. CĂN CỨ THỰC HIỆN</vt:lpstr>
      <vt:lpstr>3. CĂN CỨ THỰC HIỆN</vt:lpstr>
      <vt:lpstr>3. CĂN CỨ THỰC HIỆN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TRÂN TRỌNG CẢM ƠN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INFECTIOUS DISEASE EPIDEMIOLOGY:  INTRODUCTION</dc:title>
  <dc:creator>UNC Hospitals</dc:creator>
  <cp:lastModifiedBy>Admin</cp:lastModifiedBy>
  <cp:revision>278</cp:revision>
  <cp:lastPrinted>1999-08-17T21:03:00Z</cp:lastPrinted>
  <dcterms:created xsi:type="dcterms:W3CDTF">1997-03-23T18:24:00Z</dcterms:created>
  <dcterms:modified xsi:type="dcterms:W3CDTF">2025-12-08T16:17:08Z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9DBF5E623471406E81FFA74251FC0403_13</vt:lpwstr>
  </property>
  <property fmtid="{D5CDD505-2E9C-101B-9397-08002B2CF9AE}" pid="3" name="KSOProductBuildVer">
    <vt:lpwstr>1033-12.2.0.13266</vt:lpwstr>
  </property>
</Properties>
</file>