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462" r:id="rId2"/>
    <p:sldId id="417" r:id="rId3"/>
    <p:sldId id="599" r:id="rId4"/>
    <p:sldId id="600" r:id="rId5"/>
    <p:sldId id="601" r:id="rId6"/>
    <p:sldId id="602" r:id="rId7"/>
    <p:sldId id="603" r:id="rId8"/>
    <p:sldId id="604" r:id="rId9"/>
    <p:sldId id="605" r:id="rId10"/>
    <p:sldId id="520" r:id="rId11"/>
    <p:sldId id="596" r:id="rId12"/>
    <p:sldId id="597" r:id="rId13"/>
    <p:sldId id="598" r:id="rId14"/>
    <p:sldId id="594" r:id="rId15"/>
    <p:sldId id="521" r:id="rId16"/>
    <p:sldId id="576" r:id="rId17"/>
    <p:sldId id="607" r:id="rId18"/>
    <p:sldId id="606" r:id="rId19"/>
    <p:sldId id="536" r:id="rId20"/>
    <p:sldId id="537" r:id="rId21"/>
    <p:sldId id="538" r:id="rId22"/>
    <p:sldId id="539" r:id="rId23"/>
    <p:sldId id="540" r:id="rId24"/>
    <p:sldId id="541" r:id="rId25"/>
    <p:sldId id="543" r:id="rId26"/>
    <p:sldId id="542" r:id="rId27"/>
    <p:sldId id="545" r:id="rId28"/>
    <p:sldId id="3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3F5060-BF19-4A18-BFE3-B49412DE45C9}">
          <p14:sldIdLst>
            <p14:sldId id="462"/>
            <p14:sldId id="417"/>
            <p14:sldId id="599"/>
            <p14:sldId id="600"/>
            <p14:sldId id="601"/>
            <p14:sldId id="602"/>
            <p14:sldId id="603"/>
            <p14:sldId id="604"/>
            <p14:sldId id="605"/>
            <p14:sldId id="520"/>
            <p14:sldId id="596"/>
            <p14:sldId id="597"/>
            <p14:sldId id="598"/>
            <p14:sldId id="594"/>
            <p14:sldId id="521"/>
            <p14:sldId id="576"/>
            <p14:sldId id="607"/>
            <p14:sldId id="606"/>
            <p14:sldId id="536"/>
            <p14:sldId id="537"/>
            <p14:sldId id="538"/>
            <p14:sldId id="539"/>
            <p14:sldId id="540"/>
            <p14:sldId id="541"/>
            <p14:sldId id="543"/>
            <p14:sldId id="542"/>
            <p14:sldId id="545"/>
          </p14:sldIdLst>
        </p14:section>
        <p14:section name="Untitled Section" id="{FFB78B8D-C82B-4169-AD35-CFF5E41BB568}">
          <p14:sldIdLst>
            <p14:sldId id="363"/>
          </p14:sldIdLst>
        </p14:section>
        <p14:section name="Untitled Section" id="{C82970B6-4927-4A1C-8093-4F542EC061B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613"/>
    <a:srgbClr val="7192DB"/>
    <a:srgbClr val="8FAADC"/>
    <a:srgbClr val="95440D"/>
    <a:srgbClr val="B35311"/>
    <a:srgbClr val="C55A11"/>
    <a:srgbClr val="4B7228"/>
    <a:srgbClr val="96450E"/>
    <a:srgbClr val="A44C10"/>
    <a:srgbClr val="9C0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8051" autoAdjust="0"/>
  </p:normalViewPr>
  <p:slideViewPr>
    <p:cSldViewPr snapToGrid="0" snapToObjects="1">
      <p:cViewPr varScale="1">
        <p:scale>
          <a:sx n="73" d="100"/>
          <a:sy n="73" d="100"/>
        </p:scale>
        <p:origin x="763" y="58"/>
      </p:cViewPr>
      <p:guideLst>
        <p:guide orient="horz" pos="2160"/>
        <p:guide pos="3840"/>
      </p:guideLst>
    </p:cSldViewPr>
  </p:slideViewPr>
  <p:outlineViewPr>
    <p:cViewPr>
      <p:scale>
        <a:sx n="33" d="100"/>
        <a:sy n="33" d="100"/>
      </p:scale>
      <p:origin x="0" y="14466"/>
    </p:cViewPr>
  </p:outlineViewPr>
  <p:notesTextViewPr>
    <p:cViewPr>
      <p:scale>
        <a:sx n="1" d="1"/>
        <a:sy n="1" d="1"/>
      </p:scale>
      <p:origin x="0" y="0"/>
    </p:cViewPr>
  </p:notesTextViewPr>
  <p:sorterViewPr>
    <p:cViewPr>
      <p:scale>
        <a:sx n="100" d="100"/>
        <a:sy n="100" d="100"/>
      </p:scale>
      <p:origin x="0" y="23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 Pham" userId="146563b4-576c-4563-a723-cce140c6eacb" providerId="ADAL" clId="{B9E0C20F-1E4A-4F94-8634-81B43C776995}"/>
    <pc:docChg chg="modSld">
      <pc:chgData name="Trung Pham" userId="146563b4-576c-4563-a723-cce140c6eacb" providerId="ADAL" clId="{B9E0C20F-1E4A-4F94-8634-81B43C776995}" dt="2024-09-26T07:49:42.721" v="1" actId="14100"/>
      <pc:docMkLst>
        <pc:docMk/>
      </pc:docMkLst>
      <pc:sldChg chg="modSp mod">
        <pc:chgData name="Trung Pham" userId="146563b4-576c-4563-a723-cce140c6eacb" providerId="ADAL" clId="{B9E0C20F-1E4A-4F94-8634-81B43C776995}" dt="2024-09-26T07:49:42.721" v="1" actId="14100"/>
        <pc:sldMkLst>
          <pc:docMk/>
          <pc:sldMk cId="2556529236" sldId="429"/>
        </pc:sldMkLst>
        <pc:spChg chg="mod">
          <ac:chgData name="Trung Pham" userId="146563b4-576c-4563-a723-cce140c6eacb" providerId="ADAL" clId="{B9E0C20F-1E4A-4F94-8634-81B43C776995}" dt="2024-09-26T07:49:42.721" v="1" actId="14100"/>
          <ac:spMkLst>
            <pc:docMk/>
            <pc:sldMk cId="2556529236" sldId="429"/>
            <ac:spMk id="1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8DBD1-4466-420F-93D7-7AF9EF5AF13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D1C2759D-CEFC-4337-9AF9-7D0F62E68159}">
      <dgm:prSet phldrT="[Text]"/>
      <dgm:spPr/>
      <dgm:t>
        <a:bodyPr/>
        <a:lstStyle/>
        <a:p>
          <a:r>
            <a:rPr lang="en-US" b="1">
              <a:solidFill>
                <a:schemeClr val="accent5">
                  <a:lumMod val="50000"/>
                </a:schemeClr>
              </a:solidFill>
            </a:rPr>
            <a:t> Các nhóm bệnh truyền nhiễm theo nguyên nhân</a:t>
          </a:r>
        </a:p>
      </dgm:t>
    </dgm:pt>
    <dgm:pt modelId="{DBE8E3B1-23C1-4CDB-948E-87631C7B3944}" type="parTrans" cxnId="{888B9828-6CA6-40FE-BDA9-56BCD165EEAF}">
      <dgm:prSet/>
      <dgm:spPr/>
      <dgm:t>
        <a:bodyPr/>
        <a:lstStyle/>
        <a:p>
          <a:endParaRPr lang="en-US">
            <a:solidFill>
              <a:schemeClr val="accent5">
                <a:lumMod val="50000"/>
              </a:schemeClr>
            </a:solidFill>
          </a:endParaRPr>
        </a:p>
      </dgm:t>
    </dgm:pt>
    <dgm:pt modelId="{92ED3908-7A0F-42C5-B682-AB1C9BC119F7}" type="sibTrans" cxnId="{888B9828-6CA6-40FE-BDA9-56BCD165EEAF}">
      <dgm:prSet/>
      <dgm:spPr/>
      <dgm:t>
        <a:bodyPr/>
        <a:lstStyle/>
        <a:p>
          <a:endParaRPr lang="en-US">
            <a:solidFill>
              <a:schemeClr val="accent5">
                <a:lumMod val="50000"/>
              </a:schemeClr>
            </a:solidFill>
          </a:endParaRPr>
        </a:p>
      </dgm:t>
    </dgm:pt>
    <dgm:pt modelId="{A4B93236-C744-4F14-8181-5088BD638A9D}">
      <dgm:prSet phldrT="[Text]"/>
      <dgm:spPr/>
      <dgm:t>
        <a:bodyPr/>
        <a:lstStyle/>
        <a:p>
          <a:r>
            <a:rPr lang="en-US" b="1">
              <a:solidFill>
                <a:schemeClr val="accent5">
                  <a:lumMod val="50000"/>
                </a:schemeClr>
              </a:solidFill>
            </a:rPr>
            <a:t>Vi-rút</a:t>
          </a:r>
        </a:p>
      </dgm:t>
    </dgm:pt>
    <dgm:pt modelId="{D4113777-DF7D-4A06-A19D-21535F28B8FB}" type="parTrans" cxnId="{3DA804BD-6E13-468A-96E7-A9991B6815B1}">
      <dgm:prSet/>
      <dgm:spPr/>
      <dgm:t>
        <a:bodyPr/>
        <a:lstStyle/>
        <a:p>
          <a:endParaRPr lang="en-US">
            <a:solidFill>
              <a:schemeClr val="accent5">
                <a:lumMod val="50000"/>
              </a:schemeClr>
            </a:solidFill>
          </a:endParaRPr>
        </a:p>
      </dgm:t>
    </dgm:pt>
    <dgm:pt modelId="{686A4157-0ED4-4223-ACCD-14A06D2415A0}" type="sibTrans" cxnId="{3DA804BD-6E13-468A-96E7-A9991B6815B1}">
      <dgm:prSet/>
      <dgm:spPr/>
      <dgm:t>
        <a:bodyPr/>
        <a:lstStyle/>
        <a:p>
          <a:endParaRPr lang="en-US">
            <a:solidFill>
              <a:schemeClr val="accent5">
                <a:lumMod val="50000"/>
              </a:schemeClr>
            </a:solidFill>
          </a:endParaRPr>
        </a:p>
      </dgm:t>
    </dgm:pt>
    <dgm:pt modelId="{68B407A5-F7F0-4BE0-BB0E-97B3A07F4EF9}">
      <dgm:prSet phldrT="[Text]"/>
      <dgm:spPr/>
      <dgm:t>
        <a:bodyPr/>
        <a:lstStyle/>
        <a:p>
          <a:r>
            <a:rPr lang="en-US" b="1">
              <a:solidFill>
                <a:schemeClr val="accent5">
                  <a:lumMod val="50000"/>
                </a:schemeClr>
              </a:solidFill>
            </a:rPr>
            <a:t>Vi khuẩn</a:t>
          </a:r>
        </a:p>
      </dgm:t>
    </dgm:pt>
    <dgm:pt modelId="{54B003BA-CA1D-40FD-96DA-155C5C5614BE}" type="parTrans" cxnId="{3D86B315-D2A0-4FCD-9536-8AAEC32193D6}">
      <dgm:prSet/>
      <dgm:spPr/>
      <dgm:t>
        <a:bodyPr/>
        <a:lstStyle/>
        <a:p>
          <a:endParaRPr lang="en-US">
            <a:solidFill>
              <a:schemeClr val="accent5">
                <a:lumMod val="50000"/>
              </a:schemeClr>
            </a:solidFill>
          </a:endParaRPr>
        </a:p>
      </dgm:t>
    </dgm:pt>
    <dgm:pt modelId="{BCB45C71-8BBD-4115-BCC6-642834F9BF8D}" type="sibTrans" cxnId="{3D86B315-D2A0-4FCD-9536-8AAEC32193D6}">
      <dgm:prSet/>
      <dgm:spPr/>
      <dgm:t>
        <a:bodyPr/>
        <a:lstStyle/>
        <a:p>
          <a:endParaRPr lang="en-US">
            <a:solidFill>
              <a:schemeClr val="accent5">
                <a:lumMod val="50000"/>
              </a:schemeClr>
            </a:solidFill>
          </a:endParaRPr>
        </a:p>
      </dgm:t>
    </dgm:pt>
    <dgm:pt modelId="{D43A258A-7EBE-4281-A48A-0361F7A29B99}">
      <dgm:prSet phldrT="[Text]"/>
      <dgm:spPr/>
      <dgm:t>
        <a:bodyPr/>
        <a:lstStyle/>
        <a:p>
          <a:r>
            <a:rPr lang="en-US" b="1">
              <a:solidFill>
                <a:schemeClr val="accent5">
                  <a:lumMod val="50000"/>
                </a:schemeClr>
              </a:solidFill>
            </a:rPr>
            <a:t>Ký sinh trùng</a:t>
          </a:r>
        </a:p>
      </dgm:t>
    </dgm:pt>
    <dgm:pt modelId="{9DC2E148-5DEA-44EA-A1FA-BE6F407C5968}" type="parTrans" cxnId="{882A3B62-0A39-40A2-B093-C92109C4F640}">
      <dgm:prSet/>
      <dgm:spPr/>
      <dgm:t>
        <a:bodyPr/>
        <a:lstStyle/>
        <a:p>
          <a:endParaRPr lang="en-US">
            <a:solidFill>
              <a:schemeClr val="accent5">
                <a:lumMod val="50000"/>
              </a:schemeClr>
            </a:solidFill>
          </a:endParaRPr>
        </a:p>
      </dgm:t>
    </dgm:pt>
    <dgm:pt modelId="{F998D949-0685-46C4-AA61-AB13CE74FB14}" type="sibTrans" cxnId="{882A3B62-0A39-40A2-B093-C92109C4F640}">
      <dgm:prSet/>
      <dgm:spPr/>
      <dgm:t>
        <a:bodyPr/>
        <a:lstStyle/>
        <a:p>
          <a:endParaRPr lang="en-US">
            <a:solidFill>
              <a:schemeClr val="accent5">
                <a:lumMod val="50000"/>
              </a:schemeClr>
            </a:solidFill>
          </a:endParaRPr>
        </a:p>
      </dgm:t>
    </dgm:pt>
    <dgm:pt modelId="{C13BB5FE-691B-4D81-B232-C13050DF3AB6}">
      <dgm:prSet phldrT="[Text]"/>
      <dgm:spPr/>
      <dgm:t>
        <a:bodyPr/>
        <a:lstStyle/>
        <a:p>
          <a:r>
            <a:rPr lang="en-US" b="1">
              <a:solidFill>
                <a:schemeClr val="accent5">
                  <a:lumMod val="50000"/>
                </a:schemeClr>
              </a:solidFill>
            </a:rPr>
            <a:t>Nấm</a:t>
          </a:r>
        </a:p>
      </dgm:t>
    </dgm:pt>
    <dgm:pt modelId="{CB04FD0C-8067-43CD-8773-60313EA4470B}" type="parTrans" cxnId="{0F3A4EDF-5482-4406-A7D0-3BF86789550D}">
      <dgm:prSet/>
      <dgm:spPr/>
      <dgm:t>
        <a:bodyPr/>
        <a:lstStyle/>
        <a:p>
          <a:endParaRPr lang="en-US">
            <a:solidFill>
              <a:schemeClr val="accent5">
                <a:lumMod val="50000"/>
              </a:schemeClr>
            </a:solidFill>
          </a:endParaRPr>
        </a:p>
      </dgm:t>
    </dgm:pt>
    <dgm:pt modelId="{503D7BCD-FEA4-4855-9846-9D7CEE177A3E}" type="sibTrans" cxnId="{0F3A4EDF-5482-4406-A7D0-3BF86789550D}">
      <dgm:prSet/>
      <dgm:spPr/>
      <dgm:t>
        <a:bodyPr/>
        <a:lstStyle/>
        <a:p>
          <a:endParaRPr lang="en-US">
            <a:solidFill>
              <a:schemeClr val="accent5">
                <a:lumMod val="50000"/>
              </a:schemeClr>
            </a:solidFill>
          </a:endParaRPr>
        </a:p>
      </dgm:t>
    </dgm:pt>
    <dgm:pt modelId="{AFF6E0D9-3608-4F6D-AF34-0F26AE615443}" type="pres">
      <dgm:prSet presAssocID="{9F48DBD1-4466-420F-93D7-7AF9EF5AF139}" presName="diagram" presStyleCnt="0">
        <dgm:presLayoutVars>
          <dgm:chPref val="1"/>
          <dgm:dir/>
          <dgm:animOne val="branch"/>
          <dgm:animLvl val="lvl"/>
          <dgm:resizeHandles val="exact"/>
        </dgm:presLayoutVars>
      </dgm:prSet>
      <dgm:spPr/>
      <dgm:t>
        <a:bodyPr/>
        <a:lstStyle/>
        <a:p>
          <a:endParaRPr lang="en-US"/>
        </a:p>
      </dgm:t>
    </dgm:pt>
    <dgm:pt modelId="{BE6CB583-9C0E-407F-821B-26440D996F75}" type="pres">
      <dgm:prSet presAssocID="{D1C2759D-CEFC-4337-9AF9-7D0F62E68159}" presName="root1" presStyleCnt="0"/>
      <dgm:spPr/>
    </dgm:pt>
    <dgm:pt modelId="{D9AACDAA-B231-4165-9049-C5DC7E2B5AEC}" type="pres">
      <dgm:prSet presAssocID="{D1C2759D-CEFC-4337-9AF9-7D0F62E68159}" presName="LevelOneTextNode" presStyleLbl="node0" presStyleIdx="0" presStyleCnt="1" custScaleX="157176" custScaleY="152164">
        <dgm:presLayoutVars>
          <dgm:chPref val="3"/>
        </dgm:presLayoutVars>
      </dgm:prSet>
      <dgm:spPr/>
      <dgm:t>
        <a:bodyPr/>
        <a:lstStyle/>
        <a:p>
          <a:endParaRPr lang="en-US"/>
        </a:p>
      </dgm:t>
    </dgm:pt>
    <dgm:pt modelId="{72A662BB-DE75-4307-B682-912973DF9B86}" type="pres">
      <dgm:prSet presAssocID="{D1C2759D-CEFC-4337-9AF9-7D0F62E68159}" presName="level2hierChild" presStyleCnt="0"/>
      <dgm:spPr/>
    </dgm:pt>
    <dgm:pt modelId="{859DDFAF-5C16-474E-A82D-1A8B48A03742}" type="pres">
      <dgm:prSet presAssocID="{D4113777-DF7D-4A06-A19D-21535F28B8FB}" presName="conn2-1" presStyleLbl="parChTrans1D2" presStyleIdx="0" presStyleCnt="4"/>
      <dgm:spPr/>
      <dgm:t>
        <a:bodyPr/>
        <a:lstStyle/>
        <a:p>
          <a:endParaRPr lang="en-US"/>
        </a:p>
      </dgm:t>
    </dgm:pt>
    <dgm:pt modelId="{3A1D6E77-7D1C-41DC-A6D8-2F8E986E2095}" type="pres">
      <dgm:prSet presAssocID="{D4113777-DF7D-4A06-A19D-21535F28B8FB}" presName="connTx" presStyleLbl="parChTrans1D2" presStyleIdx="0" presStyleCnt="4"/>
      <dgm:spPr/>
      <dgm:t>
        <a:bodyPr/>
        <a:lstStyle/>
        <a:p>
          <a:endParaRPr lang="en-US"/>
        </a:p>
      </dgm:t>
    </dgm:pt>
    <dgm:pt modelId="{BE57C62C-BA12-4BD5-B3F4-97D214FC24DC}" type="pres">
      <dgm:prSet presAssocID="{A4B93236-C744-4F14-8181-5088BD638A9D}" presName="root2" presStyleCnt="0"/>
      <dgm:spPr/>
    </dgm:pt>
    <dgm:pt modelId="{05694D04-2C09-44F2-8891-99F407A9C210}" type="pres">
      <dgm:prSet presAssocID="{A4B93236-C744-4F14-8181-5088BD638A9D}" presName="LevelTwoTextNode" presStyleLbl="node2" presStyleIdx="0" presStyleCnt="4">
        <dgm:presLayoutVars>
          <dgm:chPref val="3"/>
        </dgm:presLayoutVars>
      </dgm:prSet>
      <dgm:spPr/>
      <dgm:t>
        <a:bodyPr/>
        <a:lstStyle/>
        <a:p>
          <a:endParaRPr lang="en-US"/>
        </a:p>
      </dgm:t>
    </dgm:pt>
    <dgm:pt modelId="{38305A58-B052-49F2-9239-61991453CC0A}" type="pres">
      <dgm:prSet presAssocID="{A4B93236-C744-4F14-8181-5088BD638A9D}" presName="level3hierChild" presStyleCnt="0"/>
      <dgm:spPr/>
    </dgm:pt>
    <dgm:pt modelId="{E3419D05-DE5E-4250-9894-04D07788E276}" type="pres">
      <dgm:prSet presAssocID="{54B003BA-CA1D-40FD-96DA-155C5C5614BE}" presName="conn2-1" presStyleLbl="parChTrans1D2" presStyleIdx="1" presStyleCnt="4"/>
      <dgm:spPr/>
      <dgm:t>
        <a:bodyPr/>
        <a:lstStyle/>
        <a:p>
          <a:endParaRPr lang="en-US"/>
        </a:p>
      </dgm:t>
    </dgm:pt>
    <dgm:pt modelId="{F4F6784C-B547-49F4-A288-C37DFB0A9C1B}" type="pres">
      <dgm:prSet presAssocID="{54B003BA-CA1D-40FD-96DA-155C5C5614BE}" presName="connTx" presStyleLbl="parChTrans1D2" presStyleIdx="1" presStyleCnt="4"/>
      <dgm:spPr/>
      <dgm:t>
        <a:bodyPr/>
        <a:lstStyle/>
        <a:p>
          <a:endParaRPr lang="en-US"/>
        </a:p>
      </dgm:t>
    </dgm:pt>
    <dgm:pt modelId="{4D4C0DD9-74BE-4C85-AB62-0C641AAA24DE}" type="pres">
      <dgm:prSet presAssocID="{68B407A5-F7F0-4BE0-BB0E-97B3A07F4EF9}" presName="root2" presStyleCnt="0"/>
      <dgm:spPr/>
    </dgm:pt>
    <dgm:pt modelId="{C4AFC343-DBBB-45A4-8CE6-2BF0005F9467}" type="pres">
      <dgm:prSet presAssocID="{68B407A5-F7F0-4BE0-BB0E-97B3A07F4EF9}" presName="LevelTwoTextNode" presStyleLbl="node2" presStyleIdx="1" presStyleCnt="4">
        <dgm:presLayoutVars>
          <dgm:chPref val="3"/>
        </dgm:presLayoutVars>
      </dgm:prSet>
      <dgm:spPr/>
      <dgm:t>
        <a:bodyPr/>
        <a:lstStyle/>
        <a:p>
          <a:endParaRPr lang="en-US"/>
        </a:p>
      </dgm:t>
    </dgm:pt>
    <dgm:pt modelId="{97B0E351-336A-4247-BFB1-1749E1867451}" type="pres">
      <dgm:prSet presAssocID="{68B407A5-F7F0-4BE0-BB0E-97B3A07F4EF9}" presName="level3hierChild" presStyleCnt="0"/>
      <dgm:spPr/>
    </dgm:pt>
    <dgm:pt modelId="{6813386B-B9F9-4E9E-87A8-A9B46932F097}" type="pres">
      <dgm:prSet presAssocID="{CB04FD0C-8067-43CD-8773-60313EA4470B}" presName="conn2-1" presStyleLbl="parChTrans1D2" presStyleIdx="2" presStyleCnt="4"/>
      <dgm:spPr/>
      <dgm:t>
        <a:bodyPr/>
        <a:lstStyle/>
        <a:p>
          <a:endParaRPr lang="en-US"/>
        </a:p>
      </dgm:t>
    </dgm:pt>
    <dgm:pt modelId="{4F97C76D-83AD-45A0-B376-1B3EBB8B8DFD}" type="pres">
      <dgm:prSet presAssocID="{CB04FD0C-8067-43CD-8773-60313EA4470B}" presName="connTx" presStyleLbl="parChTrans1D2" presStyleIdx="2" presStyleCnt="4"/>
      <dgm:spPr/>
      <dgm:t>
        <a:bodyPr/>
        <a:lstStyle/>
        <a:p>
          <a:endParaRPr lang="en-US"/>
        </a:p>
      </dgm:t>
    </dgm:pt>
    <dgm:pt modelId="{F695D4AE-351F-462A-87E1-8C4C74F1090A}" type="pres">
      <dgm:prSet presAssocID="{C13BB5FE-691B-4D81-B232-C13050DF3AB6}" presName="root2" presStyleCnt="0"/>
      <dgm:spPr/>
    </dgm:pt>
    <dgm:pt modelId="{84572A9A-F38E-44C1-8361-8713C4F4767C}" type="pres">
      <dgm:prSet presAssocID="{C13BB5FE-691B-4D81-B232-C13050DF3AB6}" presName="LevelTwoTextNode" presStyleLbl="node2" presStyleIdx="2" presStyleCnt="4" custLinFactNeighborX="-1044" custLinFactNeighborY="-1136">
        <dgm:presLayoutVars>
          <dgm:chPref val="3"/>
        </dgm:presLayoutVars>
      </dgm:prSet>
      <dgm:spPr/>
      <dgm:t>
        <a:bodyPr/>
        <a:lstStyle/>
        <a:p>
          <a:endParaRPr lang="en-US"/>
        </a:p>
      </dgm:t>
    </dgm:pt>
    <dgm:pt modelId="{656DEF69-35AA-4999-A2D0-6333707454F1}" type="pres">
      <dgm:prSet presAssocID="{C13BB5FE-691B-4D81-B232-C13050DF3AB6}" presName="level3hierChild" presStyleCnt="0"/>
      <dgm:spPr/>
    </dgm:pt>
    <dgm:pt modelId="{A16A16F9-148B-4F94-B194-CED51DA23654}" type="pres">
      <dgm:prSet presAssocID="{9DC2E148-5DEA-44EA-A1FA-BE6F407C5968}" presName="conn2-1" presStyleLbl="parChTrans1D2" presStyleIdx="3" presStyleCnt="4"/>
      <dgm:spPr/>
      <dgm:t>
        <a:bodyPr/>
        <a:lstStyle/>
        <a:p>
          <a:endParaRPr lang="en-US"/>
        </a:p>
      </dgm:t>
    </dgm:pt>
    <dgm:pt modelId="{B06AC687-4CD6-4043-9517-BD1A33CEAA8D}" type="pres">
      <dgm:prSet presAssocID="{9DC2E148-5DEA-44EA-A1FA-BE6F407C5968}" presName="connTx" presStyleLbl="parChTrans1D2" presStyleIdx="3" presStyleCnt="4"/>
      <dgm:spPr/>
      <dgm:t>
        <a:bodyPr/>
        <a:lstStyle/>
        <a:p>
          <a:endParaRPr lang="en-US"/>
        </a:p>
      </dgm:t>
    </dgm:pt>
    <dgm:pt modelId="{314CF132-1F55-47FB-BB82-7C82AC11BFBE}" type="pres">
      <dgm:prSet presAssocID="{D43A258A-7EBE-4281-A48A-0361F7A29B99}" presName="root2" presStyleCnt="0"/>
      <dgm:spPr/>
    </dgm:pt>
    <dgm:pt modelId="{936BD0A2-F443-4971-AE9D-9EA11EA6D7DB}" type="pres">
      <dgm:prSet presAssocID="{D43A258A-7EBE-4281-A48A-0361F7A29B99}" presName="LevelTwoTextNode" presStyleLbl="node2" presStyleIdx="3" presStyleCnt="4">
        <dgm:presLayoutVars>
          <dgm:chPref val="3"/>
        </dgm:presLayoutVars>
      </dgm:prSet>
      <dgm:spPr/>
      <dgm:t>
        <a:bodyPr/>
        <a:lstStyle/>
        <a:p>
          <a:endParaRPr lang="en-US"/>
        </a:p>
      </dgm:t>
    </dgm:pt>
    <dgm:pt modelId="{CFE0CA47-5A1C-4F1F-B5B5-2D5D9F024EAF}" type="pres">
      <dgm:prSet presAssocID="{D43A258A-7EBE-4281-A48A-0361F7A29B99}" presName="level3hierChild" presStyleCnt="0"/>
      <dgm:spPr/>
    </dgm:pt>
  </dgm:ptLst>
  <dgm:cxnLst>
    <dgm:cxn modelId="{7DBBD6A4-FC21-47E5-98C0-22C9DA8B5C2E}" type="presOf" srcId="{CB04FD0C-8067-43CD-8773-60313EA4470B}" destId="{6813386B-B9F9-4E9E-87A8-A9B46932F097}" srcOrd="0" destOrd="0" presId="urn:microsoft.com/office/officeart/2005/8/layout/hierarchy2"/>
    <dgm:cxn modelId="{A80618FB-5EA0-4552-86BB-D63A16A80D4E}" type="presOf" srcId="{A4B93236-C744-4F14-8181-5088BD638A9D}" destId="{05694D04-2C09-44F2-8891-99F407A9C210}" srcOrd="0" destOrd="0" presId="urn:microsoft.com/office/officeart/2005/8/layout/hierarchy2"/>
    <dgm:cxn modelId="{3C811E48-2E00-47C3-A126-B1778123F347}" type="presOf" srcId="{D4113777-DF7D-4A06-A19D-21535F28B8FB}" destId="{3A1D6E77-7D1C-41DC-A6D8-2F8E986E2095}" srcOrd="1" destOrd="0" presId="urn:microsoft.com/office/officeart/2005/8/layout/hierarchy2"/>
    <dgm:cxn modelId="{882A3B62-0A39-40A2-B093-C92109C4F640}" srcId="{D1C2759D-CEFC-4337-9AF9-7D0F62E68159}" destId="{D43A258A-7EBE-4281-A48A-0361F7A29B99}" srcOrd="3" destOrd="0" parTransId="{9DC2E148-5DEA-44EA-A1FA-BE6F407C5968}" sibTransId="{F998D949-0685-46C4-AA61-AB13CE74FB14}"/>
    <dgm:cxn modelId="{0F3A4EDF-5482-4406-A7D0-3BF86789550D}" srcId="{D1C2759D-CEFC-4337-9AF9-7D0F62E68159}" destId="{C13BB5FE-691B-4D81-B232-C13050DF3AB6}" srcOrd="2" destOrd="0" parTransId="{CB04FD0C-8067-43CD-8773-60313EA4470B}" sibTransId="{503D7BCD-FEA4-4855-9846-9D7CEE177A3E}"/>
    <dgm:cxn modelId="{E7DE0AD9-9F01-43F9-832E-F27AC34FC674}" type="presOf" srcId="{68B407A5-F7F0-4BE0-BB0E-97B3A07F4EF9}" destId="{C4AFC343-DBBB-45A4-8CE6-2BF0005F9467}" srcOrd="0" destOrd="0" presId="urn:microsoft.com/office/officeart/2005/8/layout/hierarchy2"/>
    <dgm:cxn modelId="{3D86B315-D2A0-4FCD-9536-8AAEC32193D6}" srcId="{D1C2759D-CEFC-4337-9AF9-7D0F62E68159}" destId="{68B407A5-F7F0-4BE0-BB0E-97B3A07F4EF9}" srcOrd="1" destOrd="0" parTransId="{54B003BA-CA1D-40FD-96DA-155C5C5614BE}" sibTransId="{BCB45C71-8BBD-4115-BCC6-642834F9BF8D}"/>
    <dgm:cxn modelId="{1F47528E-041F-4572-82FC-339E819FDFB8}" type="presOf" srcId="{9DC2E148-5DEA-44EA-A1FA-BE6F407C5968}" destId="{B06AC687-4CD6-4043-9517-BD1A33CEAA8D}" srcOrd="1" destOrd="0" presId="urn:microsoft.com/office/officeart/2005/8/layout/hierarchy2"/>
    <dgm:cxn modelId="{3DA804BD-6E13-468A-96E7-A9991B6815B1}" srcId="{D1C2759D-CEFC-4337-9AF9-7D0F62E68159}" destId="{A4B93236-C744-4F14-8181-5088BD638A9D}" srcOrd="0" destOrd="0" parTransId="{D4113777-DF7D-4A06-A19D-21535F28B8FB}" sibTransId="{686A4157-0ED4-4223-ACCD-14A06D2415A0}"/>
    <dgm:cxn modelId="{888B9828-6CA6-40FE-BDA9-56BCD165EEAF}" srcId="{9F48DBD1-4466-420F-93D7-7AF9EF5AF139}" destId="{D1C2759D-CEFC-4337-9AF9-7D0F62E68159}" srcOrd="0" destOrd="0" parTransId="{DBE8E3B1-23C1-4CDB-948E-87631C7B3944}" sibTransId="{92ED3908-7A0F-42C5-B682-AB1C9BC119F7}"/>
    <dgm:cxn modelId="{E323AB94-8317-43B3-B616-BD6428C1D35D}" type="presOf" srcId="{D43A258A-7EBE-4281-A48A-0361F7A29B99}" destId="{936BD0A2-F443-4971-AE9D-9EA11EA6D7DB}" srcOrd="0" destOrd="0" presId="urn:microsoft.com/office/officeart/2005/8/layout/hierarchy2"/>
    <dgm:cxn modelId="{DEC02AAA-ACB1-4F90-BDEF-3C8C8B3727AF}" type="presOf" srcId="{CB04FD0C-8067-43CD-8773-60313EA4470B}" destId="{4F97C76D-83AD-45A0-B376-1B3EBB8B8DFD}" srcOrd="1" destOrd="0" presId="urn:microsoft.com/office/officeart/2005/8/layout/hierarchy2"/>
    <dgm:cxn modelId="{E0209D9E-4B76-4AC5-B5DC-349FBC6B7451}" type="presOf" srcId="{9F48DBD1-4466-420F-93D7-7AF9EF5AF139}" destId="{AFF6E0D9-3608-4F6D-AF34-0F26AE615443}" srcOrd="0" destOrd="0" presId="urn:microsoft.com/office/officeart/2005/8/layout/hierarchy2"/>
    <dgm:cxn modelId="{A004A7FE-BEFB-46BF-B355-C3E4AB42815B}" type="presOf" srcId="{54B003BA-CA1D-40FD-96DA-155C5C5614BE}" destId="{F4F6784C-B547-49F4-A288-C37DFB0A9C1B}" srcOrd="1" destOrd="0" presId="urn:microsoft.com/office/officeart/2005/8/layout/hierarchy2"/>
    <dgm:cxn modelId="{791AB710-AEF1-4D69-911E-F5F448AEE492}" type="presOf" srcId="{D1C2759D-CEFC-4337-9AF9-7D0F62E68159}" destId="{D9AACDAA-B231-4165-9049-C5DC7E2B5AEC}" srcOrd="0" destOrd="0" presId="urn:microsoft.com/office/officeart/2005/8/layout/hierarchy2"/>
    <dgm:cxn modelId="{448A2D1E-D06E-4619-8306-D174CD41F553}" type="presOf" srcId="{9DC2E148-5DEA-44EA-A1FA-BE6F407C5968}" destId="{A16A16F9-148B-4F94-B194-CED51DA23654}" srcOrd="0" destOrd="0" presId="urn:microsoft.com/office/officeart/2005/8/layout/hierarchy2"/>
    <dgm:cxn modelId="{B83B58F4-F571-49C5-8943-B5E709E6E72A}" type="presOf" srcId="{54B003BA-CA1D-40FD-96DA-155C5C5614BE}" destId="{E3419D05-DE5E-4250-9894-04D07788E276}" srcOrd="0" destOrd="0" presId="urn:microsoft.com/office/officeart/2005/8/layout/hierarchy2"/>
    <dgm:cxn modelId="{1BEB18DE-A8C2-43C3-8FC3-309EE8FEF011}" type="presOf" srcId="{D4113777-DF7D-4A06-A19D-21535F28B8FB}" destId="{859DDFAF-5C16-474E-A82D-1A8B48A03742}" srcOrd="0" destOrd="0" presId="urn:microsoft.com/office/officeart/2005/8/layout/hierarchy2"/>
    <dgm:cxn modelId="{1D7C261A-EAC5-4206-8CB9-323C740365CF}" type="presOf" srcId="{C13BB5FE-691B-4D81-B232-C13050DF3AB6}" destId="{84572A9A-F38E-44C1-8361-8713C4F4767C}" srcOrd="0" destOrd="0" presId="urn:microsoft.com/office/officeart/2005/8/layout/hierarchy2"/>
    <dgm:cxn modelId="{706000C8-E53C-479E-8A2E-B465CF24FB98}" type="presParOf" srcId="{AFF6E0D9-3608-4F6D-AF34-0F26AE615443}" destId="{BE6CB583-9C0E-407F-821B-26440D996F75}" srcOrd="0" destOrd="0" presId="urn:microsoft.com/office/officeart/2005/8/layout/hierarchy2"/>
    <dgm:cxn modelId="{8A15DB6D-2BF3-4B35-8F8C-120452222DB8}" type="presParOf" srcId="{BE6CB583-9C0E-407F-821B-26440D996F75}" destId="{D9AACDAA-B231-4165-9049-C5DC7E2B5AEC}" srcOrd="0" destOrd="0" presId="urn:microsoft.com/office/officeart/2005/8/layout/hierarchy2"/>
    <dgm:cxn modelId="{70D9044C-3DA1-4B37-96B9-61E5C8034783}" type="presParOf" srcId="{BE6CB583-9C0E-407F-821B-26440D996F75}" destId="{72A662BB-DE75-4307-B682-912973DF9B86}" srcOrd="1" destOrd="0" presId="urn:microsoft.com/office/officeart/2005/8/layout/hierarchy2"/>
    <dgm:cxn modelId="{82B32206-27AA-4063-AECB-C89424B37CE3}" type="presParOf" srcId="{72A662BB-DE75-4307-B682-912973DF9B86}" destId="{859DDFAF-5C16-474E-A82D-1A8B48A03742}" srcOrd="0" destOrd="0" presId="urn:microsoft.com/office/officeart/2005/8/layout/hierarchy2"/>
    <dgm:cxn modelId="{AED8493B-2796-417A-BD03-D874E0A17152}" type="presParOf" srcId="{859DDFAF-5C16-474E-A82D-1A8B48A03742}" destId="{3A1D6E77-7D1C-41DC-A6D8-2F8E986E2095}" srcOrd="0" destOrd="0" presId="urn:microsoft.com/office/officeart/2005/8/layout/hierarchy2"/>
    <dgm:cxn modelId="{4BDF38A7-28A4-49DE-B403-671219FA307B}" type="presParOf" srcId="{72A662BB-DE75-4307-B682-912973DF9B86}" destId="{BE57C62C-BA12-4BD5-B3F4-97D214FC24DC}" srcOrd="1" destOrd="0" presId="urn:microsoft.com/office/officeart/2005/8/layout/hierarchy2"/>
    <dgm:cxn modelId="{11764E34-806A-437A-9C8C-0F46A3A8FDD5}" type="presParOf" srcId="{BE57C62C-BA12-4BD5-B3F4-97D214FC24DC}" destId="{05694D04-2C09-44F2-8891-99F407A9C210}" srcOrd="0" destOrd="0" presId="urn:microsoft.com/office/officeart/2005/8/layout/hierarchy2"/>
    <dgm:cxn modelId="{AA355AFC-4F9D-440A-9DE7-C69431370D1C}" type="presParOf" srcId="{BE57C62C-BA12-4BD5-B3F4-97D214FC24DC}" destId="{38305A58-B052-49F2-9239-61991453CC0A}" srcOrd="1" destOrd="0" presId="urn:microsoft.com/office/officeart/2005/8/layout/hierarchy2"/>
    <dgm:cxn modelId="{6A1EDEAB-2959-466A-B7E8-D3B968762642}" type="presParOf" srcId="{72A662BB-DE75-4307-B682-912973DF9B86}" destId="{E3419D05-DE5E-4250-9894-04D07788E276}" srcOrd="2" destOrd="0" presId="urn:microsoft.com/office/officeart/2005/8/layout/hierarchy2"/>
    <dgm:cxn modelId="{2F8E1030-7C90-4D6C-B8BE-028AE7472C98}" type="presParOf" srcId="{E3419D05-DE5E-4250-9894-04D07788E276}" destId="{F4F6784C-B547-49F4-A288-C37DFB0A9C1B}" srcOrd="0" destOrd="0" presId="urn:microsoft.com/office/officeart/2005/8/layout/hierarchy2"/>
    <dgm:cxn modelId="{1B60D210-96CA-4071-ACA0-C7EB7F2435F0}" type="presParOf" srcId="{72A662BB-DE75-4307-B682-912973DF9B86}" destId="{4D4C0DD9-74BE-4C85-AB62-0C641AAA24DE}" srcOrd="3" destOrd="0" presId="urn:microsoft.com/office/officeart/2005/8/layout/hierarchy2"/>
    <dgm:cxn modelId="{7E9B181E-4BEC-4B1E-8354-84B43FC6C6B5}" type="presParOf" srcId="{4D4C0DD9-74BE-4C85-AB62-0C641AAA24DE}" destId="{C4AFC343-DBBB-45A4-8CE6-2BF0005F9467}" srcOrd="0" destOrd="0" presId="urn:microsoft.com/office/officeart/2005/8/layout/hierarchy2"/>
    <dgm:cxn modelId="{6465E197-7D3A-4692-A266-0BBDAB5D8767}" type="presParOf" srcId="{4D4C0DD9-74BE-4C85-AB62-0C641AAA24DE}" destId="{97B0E351-336A-4247-BFB1-1749E1867451}" srcOrd="1" destOrd="0" presId="urn:microsoft.com/office/officeart/2005/8/layout/hierarchy2"/>
    <dgm:cxn modelId="{B07C7B91-D21A-4ACB-9187-6859E5E38E35}" type="presParOf" srcId="{72A662BB-DE75-4307-B682-912973DF9B86}" destId="{6813386B-B9F9-4E9E-87A8-A9B46932F097}" srcOrd="4" destOrd="0" presId="urn:microsoft.com/office/officeart/2005/8/layout/hierarchy2"/>
    <dgm:cxn modelId="{4A01AAEB-1637-420C-8C8E-C1C232225641}" type="presParOf" srcId="{6813386B-B9F9-4E9E-87A8-A9B46932F097}" destId="{4F97C76D-83AD-45A0-B376-1B3EBB8B8DFD}" srcOrd="0" destOrd="0" presId="urn:microsoft.com/office/officeart/2005/8/layout/hierarchy2"/>
    <dgm:cxn modelId="{66F60E11-0689-4324-8A02-BADA0F1AE5BD}" type="presParOf" srcId="{72A662BB-DE75-4307-B682-912973DF9B86}" destId="{F695D4AE-351F-462A-87E1-8C4C74F1090A}" srcOrd="5" destOrd="0" presId="urn:microsoft.com/office/officeart/2005/8/layout/hierarchy2"/>
    <dgm:cxn modelId="{F82EA7F4-80DB-4321-B4B8-F14512E2EBBE}" type="presParOf" srcId="{F695D4AE-351F-462A-87E1-8C4C74F1090A}" destId="{84572A9A-F38E-44C1-8361-8713C4F4767C}" srcOrd="0" destOrd="0" presId="urn:microsoft.com/office/officeart/2005/8/layout/hierarchy2"/>
    <dgm:cxn modelId="{B137FAA4-DCB8-4800-9683-79D949E0A9FE}" type="presParOf" srcId="{F695D4AE-351F-462A-87E1-8C4C74F1090A}" destId="{656DEF69-35AA-4999-A2D0-6333707454F1}" srcOrd="1" destOrd="0" presId="urn:microsoft.com/office/officeart/2005/8/layout/hierarchy2"/>
    <dgm:cxn modelId="{CBA0D294-479F-46D3-8855-DC81AFB8271B}" type="presParOf" srcId="{72A662BB-DE75-4307-B682-912973DF9B86}" destId="{A16A16F9-148B-4F94-B194-CED51DA23654}" srcOrd="6" destOrd="0" presId="urn:microsoft.com/office/officeart/2005/8/layout/hierarchy2"/>
    <dgm:cxn modelId="{7FFF6161-B43F-40B7-B8D3-B4BBC4D462D0}" type="presParOf" srcId="{A16A16F9-148B-4F94-B194-CED51DA23654}" destId="{B06AC687-4CD6-4043-9517-BD1A33CEAA8D}" srcOrd="0" destOrd="0" presId="urn:microsoft.com/office/officeart/2005/8/layout/hierarchy2"/>
    <dgm:cxn modelId="{58CF44F3-83BD-46FE-8D63-F10396835389}" type="presParOf" srcId="{72A662BB-DE75-4307-B682-912973DF9B86}" destId="{314CF132-1F55-47FB-BB82-7C82AC11BFBE}" srcOrd="7" destOrd="0" presId="urn:microsoft.com/office/officeart/2005/8/layout/hierarchy2"/>
    <dgm:cxn modelId="{5F6C6CED-F84E-4955-AD38-B471C26F1ACA}" type="presParOf" srcId="{314CF132-1F55-47FB-BB82-7C82AC11BFBE}" destId="{936BD0A2-F443-4971-AE9D-9EA11EA6D7DB}" srcOrd="0" destOrd="0" presId="urn:microsoft.com/office/officeart/2005/8/layout/hierarchy2"/>
    <dgm:cxn modelId="{D0C0B67C-9A3B-4AED-B0AA-810C46806599}" type="presParOf" srcId="{314CF132-1F55-47FB-BB82-7C82AC11BFBE}" destId="{CFE0CA47-5A1C-4F1F-B5B5-2D5D9F024EAF}" srcOrd="1" destOrd="0" presId="urn:microsoft.com/office/officeart/2005/8/layout/hierarchy2"/>
  </dgm:cxnLst>
  <dgm:bg>
    <a:effectLst>
      <a:outerShdw blurRad="50800" dist="50800" dir="5400000" algn="ctr" rotWithShape="0">
        <a:schemeClr val="accent2">
          <a:lumMod val="20000"/>
          <a:lumOff val="80000"/>
        </a:scheme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284000-8739-42E7-998D-5E62A1ED9B70}" type="doc">
      <dgm:prSet loTypeId="urn:microsoft.com/office/officeart/2005/8/layout/radial5" loCatId="relationship" qsTypeId="urn:microsoft.com/office/officeart/2005/8/quickstyle/3d2" qsCatId="3D" csTypeId="urn:microsoft.com/office/officeart/2005/8/colors/colorful3" csCatId="colorful" phldr="1"/>
      <dgm:spPr/>
      <dgm:t>
        <a:bodyPr/>
        <a:lstStyle/>
        <a:p>
          <a:endParaRPr lang="en-US"/>
        </a:p>
      </dgm:t>
    </dgm:pt>
    <dgm:pt modelId="{71618CE5-D434-40A1-AEE9-BF62B67446B9}">
      <dgm:prSet phldrT="[Text]" custT="1"/>
      <dgm:spPr/>
      <dgm:t>
        <a:bodyPr/>
        <a:lstStyle/>
        <a:p>
          <a:r>
            <a:rPr lang="en-US" sz="1800" b="1">
              <a:latin typeface="Arial" panose="020B0604020202020204" pitchFamily="34" charset="0"/>
              <a:cs typeface="Arial" panose="020B0604020202020204" pitchFamily="34" charset="0"/>
            </a:rPr>
            <a:t>Các nhóm BTN theo đường lây truyền</a:t>
          </a:r>
          <a:endParaRPr lang="en-US" sz="1800" b="1"/>
        </a:p>
      </dgm:t>
    </dgm:pt>
    <dgm:pt modelId="{E6EC2321-E38D-4D58-95C6-4BD778F8157F}" type="parTrans" cxnId="{0C86E60D-0B72-4B45-8D82-D27E645A6CD4}">
      <dgm:prSet/>
      <dgm:spPr/>
      <dgm:t>
        <a:bodyPr/>
        <a:lstStyle/>
        <a:p>
          <a:endParaRPr lang="en-US" b="1"/>
        </a:p>
      </dgm:t>
    </dgm:pt>
    <dgm:pt modelId="{DA8E441C-52AB-4793-9528-F7C8902B0A96}" type="sibTrans" cxnId="{0C86E60D-0B72-4B45-8D82-D27E645A6CD4}">
      <dgm:prSet/>
      <dgm:spPr/>
      <dgm:t>
        <a:bodyPr/>
        <a:lstStyle/>
        <a:p>
          <a:endParaRPr lang="en-US" b="1"/>
        </a:p>
      </dgm:t>
    </dgm:pt>
    <dgm:pt modelId="{7F7DC644-55FF-4FA1-9F7B-9130529F750C}">
      <dgm:prSet phldrT="[Text]" custT="1"/>
      <dgm:spPr/>
      <dgm:t>
        <a:bodyPr/>
        <a:lstStyle/>
        <a:p>
          <a:r>
            <a:rPr lang="en-US" sz="2000" b="1"/>
            <a:t>Đường hô hấp</a:t>
          </a:r>
        </a:p>
      </dgm:t>
    </dgm:pt>
    <dgm:pt modelId="{2FCB6F5F-4B57-401A-8D88-5A3238BB4DCC}" type="parTrans" cxnId="{868D0591-1F54-4ABB-BA6D-30B77BDBC2F6}">
      <dgm:prSet/>
      <dgm:spPr/>
      <dgm:t>
        <a:bodyPr/>
        <a:lstStyle/>
        <a:p>
          <a:endParaRPr lang="en-US" b="1"/>
        </a:p>
      </dgm:t>
    </dgm:pt>
    <dgm:pt modelId="{FA81B139-71D3-422F-89AE-999553F0AE91}" type="sibTrans" cxnId="{868D0591-1F54-4ABB-BA6D-30B77BDBC2F6}">
      <dgm:prSet/>
      <dgm:spPr/>
      <dgm:t>
        <a:bodyPr/>
        <a:lstStyle/>
        <a:p>
          <a:endParaRPr lang="en-US" b="1"/>
        </a:p>
      </dgm:t>
    </dgm:pt>
    <dgm:pt modelId="{90204E45-365D-470E-B05A-F96ECF08F42C}">
      <dgm:prSet phldrT="[Text]" custT="1"/>
      <dgm:spPr/>
      <dgm:t>
        <a:bodyPr/>
        <a:lstStyle/>
        <a:p>
          <a:r>
            <a:rPr lang="en-US" sz="2000" b="1"/>
            <a:t>Đường tiêu hóa</a:t>
          </a:r>
        </a:p>
      </dgm:t>
    </dgm:pt>
    <dgm:pt modelId="{45162D5B-27CF-43E6-B8F0-31696A6F78A0}" type="parTrans" cxnId="{3FE14A0E-D5DE-4189-8B0B-942C45E2D29F}">
      <dgm:prSet/>
      <dgm:spPr/>
      <dgm:t>
        <a:bodyPr/>
        <a:lstStyle/>
        <a:p>
          <a:endParaRPr lang="en-US" b="1"/>
        </a:p>
      </dgm:t>
    </dgm:pt>
    <dgm:pt modelId="{6828C900-6476-4284-9BA3-59F54CA1DA2F}" type="sibTrans" cxnId="{3FE14A0E-D5DE-4189-8B0B-942C45E2D29F}">
      <dgm:prSet/>
      <dgm:spPr/>
      <dgm:t>
        <a:bodyPr/>
        <a:lstStyle/>
        <a:p>
          <a:endParaRPr lang="en-US" b="1"/>
        </a:p>
      </dgm:t>
    </dgm:pt>
    <dgm:pt modelId="{8A9F6D37-026A-42D1-9323-3D16CD0B8E78}">
      <dgm:prSet phldrT="[Text]" custT="1"/>
      <dgm:spPr/>
      <dgm:t>
        <a:bodyPr/>
        <a:lstStyle/>
        <a:p>
          <a:r>
            <a:rPr lang="en-US" sz="2000" b="1"/>
            <a:t>Đường máu</a:t>
          </a:r>
        </a:p>
      </dgm:t>
    </dgm:pt>
    <dgm:pt modelId="{0F81432E-1872-4733-8445-3F0283289613}" type="parTrans" cxnId="{8DB7F5A5-591F-4BF0-B55E-B9F580AB1804}">
      <dgm:prSet/>
      <dgm:spPr/>
      <dgm:t>
        <a:bodyPr/>
        <a:lstStyle/>
        <a:p>
          <a:endParaRPr lang="en-US" b="1"/>
        </a:p>
      </dgm:t>
    </dgm:pt>
    <dgm:pt modelId="{85FA3A93-D967-4122-9510-383F40975F95}" type="sibTrans" cxnId="{8DB7F5A5-591F-4BF0-B55E-B9F580AB1804}">
      <dgm:prSet/>
      <dgm:spPr/>
      <dgm:t>
        <a:bodyPr/>
        <a:lstStyle/>
        <a:p>
          <a:endParaRPr lang="en-US" b="1"/>
        </a:p>
      </dgm:t>
    </dgm:pt>
    <dgm:pt modelId="{54F62D56-4C49-4F3E-9952-B6AA08B21CB3}">
      <dgm:prSet phldrT="[Text]" custT="1"/>
      <dgm:spPr/>
      <dgm:t>
        <a:bodyPr/>
        <a:lstStyle/>
        <a:p>
          <a:r>
            <a:rPr lang="en-US" sz="2000" b="1"/>
            <a:t>Đường da và niêm mạc</a:t>
          </a:r>
        </a:p>
      </dgm:t>
    </dgm:pt>
    <dgm:pt modelId="{C8BE6E28-2DD8-484D-A817-8B5CC3467D4B}" type="parTrans" cxnId="{DAC5AAE5-838B-4100-9EC3-0DEAC0B35BA4}">
      <dgm:prSet/>
      <dgm:spPr/>
      <dgm:t>
        <a:bodyPr/>
        <a:lstStyle/>
        <a:p>
          <a:endParaRPr lang="en-US" b="1"/>
        </a:p>
      </dgm:t>
    </dgm:pt>
    <dgm:pt modelId="{ED2B7941-C811-46C5-BB5C-7E128DBDC07C}" type="sibTrans" cxnId="{DAC5AAE5-838B-4100-9EC3-0DEAC0B35BA4}">
      <dgm:prSet/>
      <dgm:spPr/>
      <dgm:t>
        <a:bodyPr/>
        <a:lstStyle/>
        <a:p>
          <a:endParaRPr lang="en-US" b="1"/>
        </a:p>
      </dgm:t>
    </dgm:pt>
    <dgm:pt modelId="{2A53B8B8-B12E-4844-AD36-B166D857DB60}" type="pres">
      <dgm:prSet presAssocID="{3F284000-8739-42E7-998D-5E62A1ED9B70}" presName="Name0" presStyleCnt="0">
        <dgm:presLayoutVars>
          <dgm:chMax val="1"/>
          <dgm:dir/>
          <dgm:animLvl val="ctr"/>
          <dgm:resizeHandles val="exact"/>
        </dgm:presLayoutVars>
      </dgm:prSet>
      <dgm:spPr/>
      <dgm:t>
        <a:bodyPr/>
        <a:lstStyle/>
        <a:p>
          <a:endParaRPr lang="en-US"/>
        </a:p>
      </dgm:t>
    </dgm:pt>
    <dgm:pt modelId="{1317494D-C7D9-49CE-BC7D-A100578135A2}" type="pres">
      <dgm:prSet presAssocID="{71618CE5-D434-40A1-AEE9-BF62B67446B9}" presName="centerShape" presStyleLbl="node0" presStyleIdx="0" presStyleCnt="1" custScaleX="119396" custScaleY="109948"/>
      <dgm:spPr/>
      <dgm:t>
        <a:bodyPr/>
        <a:lstStyle/>
        <a:p>
          <a:endParaRPr lang="en-US"/>
        </a:p>
      </dgm:t>
    </dgm:pt>
    <dgm:pt modelId="{3B003595-78A9-4EF4-B384-49E9D6A59FD9}" type="pres">
      <dgm:prSet presAssocID="{2FCB6F5F-4B57-401A-8D88-5A3238BB4DCC}" presName="parTrans" presStyleLbl="sibTrans2D1" presStyleIdx="0" presStyleCnt="4"/>
      <dgm:spPr/>
      <dgm:t>
        <a:bodyPr/>
        <a:lstStyle/>
        <a:p>
          <a:endParaRPr lang="en-US"/>
        </a:p>
      </dgm:t>
    </dgm:pt>
    <dgm:pt modelId="{763F14A1-EBAE-43ED-AF49-9F625C957D04}" type="pres">
      <dgm:prSet presAssocID="{2FCB6F5F-4B57-401A-8D88-5A3238BB4DCC}" presName="connectorText" presStyleLbl="sibTrans2D1" presStyleIdx="0" presStyleCnt="4"/>
      <dgm:spPr/>
      <dgm:t>
        <a:bodyPr/>
        <a:lstStyle/>
        <a:p>
          <a:endParaRPr lang="en-US"/>
        </a:p>
      </dgm:t>
    </dgm:pt>
    <dgm:pt modelId="{5BDA55F1-3816-4804-9BEC-30BF76DD1CD2}" type="pres">
      <dgm:prSet presAssocID="{7F7DC644-55FF-4FA1-9F7B-9130529F750C}" presName="node" presStyleLbl="node1" presStyleIdx="0" presStyleCnt="4">
        <dgm:presLayoutVars>
          <dgm:bulletEnabled val="1"/>
        </dgm:presLayoutVars>
      </dgm:prSet>
      <dgm:spPr/>
      <dgm:t>
        <a:bodyPr/>
        <a:lstStyle/>
        <a:p>
          <a:endParaRPr lang="en-US"/>
        </a:p>
      </dgm:t>
    </dgm:pt>
    <dgm:pt modelId="{2C19CBE2-3D0D-4E80-96A7-4D64DE8DC9B2}" type="pres">
      <dgm:prSet presAssocID="{45162D5B-27CF-43E6-B8F0-31696A6F78A0}" presName="parTrans" presStyleLbl="sibTrans2D1" presStyleIdx="1" presStyleCnt="4"/>
      <dgm:spPr/>
      <dgm:t>
        <a:bodyPr/>
        <a:lstStyle/>
        <a:p>
          <a:endParaRPr lang="en-US"/>
        </a:p>
      </dgm:t>
    </dgm:pt>
    <dgm:pt modelId="{7790AF60-0881-4972-AF29-BFEC5501E838}" type="pres">
      <dgm:prSet presAssocID="{45162D5B-27CF-43E6-B8F0-31696A6F78A0}" presName="connectorText" presStyleLbl="sibTrans2D1" presStyleIdx="1" presStyleCnt="4"/>
      <dgm:spPr/>
      <dgm:t>
        <a:bodyPr/>
        <a:lstStyle/>
        <a:p>
          <a:endParaRPr lang="en-US"/>
        </a:p>
      </dgm:t>
    </dgm:pt>
    <dgm:pt modelId="{CDD0758E-72ED-474B-BFBB-ED40A8FE45E0}" type="pres">
      <dgm:prSet presAssocID="{90204E45-365D-470E-B05A-F96ECF08F42C}" presName="node" presStyleLbl="node1" presStyleIdx="1" presStyleCnt="4">
        <dgm:presLayoutVars>
          <dgm:bulletEnabled val="1"/>
        </dgm:presLayoutVars>
      </dgm:prSet>
      <dgm:spPr/>
      <dgm:t>
        <a:bodyPr/>
        <a:lstStyle/>
        <a:p>
          <a:endParaRPr lang="en-US"/>
        </a:p>
      </dgm:t>
    </dgm:pt>
    <dgm:pt modelId="{9F73D92D-0979-4AD7-B21F-D0C3216A4CFB}" type="pres">
      <dgm:prSet presAssocID="{0F81432E-1872-4733-8445-3F0283289613}" presName="parTrans" presStyleLbl="sibTrans2D1" presStyleIdx="2" presStyleCnt="4"/>
      <dgm:spPr/>
      <dgm:t>
        <a:bodyPr/>
        <a:lstStyle/>
        <a:p>
          <a:endParaRPr lang="en-US"/>
        </a:p>
      </dgm:t>
    </dgm:pt>
    <dgm:pt modelId="{6398447D-4E15-4000-8690-4DFD66E91D7A}" type="pres">
      <dgm:prSet presAssocID="{0F81432E-1872-4733-8445-3F0283289613}" presName="connectorText" presStyleLbl="sibTrans2D1" presStyleIdx="2" presStyleCnt="4"/>
      <dgm:spPr/>
      <dgm:t>
        <a:bodyPr/>
        <a:lstStyle/>
        <a:p>
          <a:endParaRPr lang="en-US"/>
        </a:p>
      </dgm:t>
    </dgm:pt>
    <dgm:pt modelId="{A4F507C5-F9A4-44C1-A0BE-8ECC66E92731}" type="pres">
      <dgm:prSet presAssocID="{8A9F6D37-026A-42D1-9323-3D16CD0B8E78}" presName="node" presStyleLbl="node1" presStyleIdx="2" presStyleCnt="4">
        <dgm:presLayoutVars>
          <dgm:bulletEnabled val="1"/>
        </dgm:presLayoutVars>
      </dgm:prSet>
      <dgm:spPr/>
      <dgm:t>
        <a:bodyPr/>
        <a:lstStyle/>
        <a:p>
          <a:endParaRPr lang="en-US"/>
        </a:p>
      </dgm:t>
    </dgm:pt>
    <dgm:pt modelId="{61C977B7-8169-4B13-9ED6-5144309EB697}" type="pres">
      <dgm:prSet presAssocID="{C8BE6E28-2DD8-484D-A817-8B5CC3467D4B}" presName="parTrans" presStyleLbl="sibTrans2D1" presStyleIdx="3" presStyleCnt="4"/>
      <dgm:spPr/>
      <dgm:t>
        <a:bodyPr/>
        <a:lstStyle/>
        <a:p>
          <a:endParaRPr lang="en-US"/>
        </a:p>
      </dgm:t>
    </dgm:pt>
    <dgm:pt modelId="{116A7538-2FD7-4EEA-921A-D68CC9D00779}" type="pres">
      <dgm:prSet presAssocID="{C8BE6E28-2DD8-484D-A817-8B5CC3467D4B}" presName="connectorText" presStyleLbl="sibTrans2D1" presStyleIdx="3" presStyleCnt="4"/>
      <dgm:spPr/>
      <dgm:t>
        <a:bodyPr/>
        <a:lstStyle/>
        <a:p>
          <a:endParaRPr lang="en-US"/>
        </a:p>
      </dgm:t>
    </dgm:pt>
    <dgm:pt modelId="{DB0935CC-C0CC-4809-B5D3-73F2B7F3A4AB}" type="pres">
      <dgm:prSet presAssocID="{54F62D56-4C49-4F3E-9952-B6AA08B21CB3}" presName="node" presStyleLbl="node1" presStyleIdx="3" presStyleCnt="4">
        <dgm:presLayoutVars>
          <dgm:bulletEnabled val="1"/>
        </dgm:presLayoutVars>
      </dgm:prSet>
      <dgm:spPr/>
      <dgm:t>
        <a:bodyPr/>
        <a:lstStyle/>
        <a:p>
          <a:endParaRPr lang="en-US"/>
        </a:p>
      </dgm:t>
    </dgm:pt>
  </dgm:ptLst>
  <dgm:cxnLst>
    <dgm:cxn modelId="{89442E63-74B1-490C-A25C-36141E00EF2B}" type="presOf" srcId="{8A9F6D37-026A-42D1-9323-3D16CD0B8E78}" destId="{A4F507C5-F9A4-44C1-A0BE-8ECC66E92731}" srcOrd="0" destOrd="0" presId="urn:microsoft.com/office/officeart/2005/8/layout/radial5"/>
    <dgm:cxn modelId="{86BEBE04-F1E4-45EB-91A1-2A871B8F3D85}" type="presOf" srcId="{C8BE6E28-2DD8-484D-A817-8B5CC3467D4B}" destId="{61C977B7-8169-4B13-9ED6-5144309EB697}" srcOrd="0" destOrd="0" presId="urn:microsoft.com/office/officeart/2005/8/layout/radial5"/>
    <dgm:cxn modelId="{3FE14A0E-D5DE-4189-8B0B-942C45E2D29F}" srcId="{71618CE5-D434-40A1-AEE9-BF62B67446B9}" destId="{90204E45-365D-470E-B05A-F96ECF08F42C}" srcOrd="1" destOrd="0" parTransId="{45162D5B-27CF-43E6-B8F0-31696A6F78A0}" sibTransId="{6828C900-6476-4284-9BA3-59F54CA1DA2F}"/>
    <dgm:cxn modelId="{DAC5AAE5-838B-4100-9EC3-0DEAC0B35BA4}" srcId="{71618CE5-D434-40A1-AEE9-BF62B67446B9}" destId="{54F62D56-4C49-4F3E-9952-B6AA08B21CB3}" srcOrd="3" destOrd="0" parTransId="{C8BE6E28-2DD8-484D-A817-8B5CC3467D4B}" sibTransId="{ED2B7941-C811-46C5-BB5C-7E128DBDC07C}"/>
    <dgm:cxn modelId="{8DB7F5A5-591F-4BF0-B55E-B9F580AB1804}" srcId="{71618CE5-D434-40A1-AEE9-BF62B67446B9}" destId="{8A9F6D37-026A-42D1-9323-3D16CD0B8E78}" srcOrd="2" destOrd="0" parTransId="{0F81432E-1872-4733-8445-3F0283289613}" sibTransId="{85FA3A93-D967-4122-9510-383F40975F95}"/>
    <dgm:cxn modelId="{868D0591-1F54-4ABB-BA6D-30B77BDBC2F6}" srcId="{71618CE5-D434-40A1-AEE9-BF62B67446B9}" destId="{7F7DC644-55FF-4FA1-9F7B-9130529F750C}" srcOrd="0" destOrd="0" parTransId="{2FCB6F5F-4B57-401A-8D88-5A3238BB4DCC}" sibTransId="{FA81B139-71D3-422F-89AE-999553F0AE91}"/>
    <dgm:cxn modelId="{154AEDE8-0D4E-4136-BC9F-21485F920DBB}" type="presOf" srcId="{45162D5B-27CF-43E6-B8F0-31696A6F78A0}" destId="{7790AF60-0881-4972-AF29-BFEC5501E838}" srcOrd="1" destOrd="0" presId="urn:microsoft.com/office/officeart/2005/8/layout/radial5"/>
    <dgm:cxn modelId="{8845ED66-EA2D-4896-8932-4EF0B903DF99}" type="presOf" srcId="{C8BE6E28-2DD8-484D-A817-8B5CC3467D4B}" destId="{116A7538-2FD7-4EEA-921A-D68CC9D00779}" srcOrd="1" destOrd="0" presId="urn:microsoft.com/office/officeart/2005/8/layout/radial5"/>
    <dgm:cxn modelId="{70B799BF-5A31-421D-8131-AEA8D9857DF3}" type="presOf" srcId="{90204E45-365D-470E-B05A-F96ECF08F42C}" destId="{CDD0758E-72ED-474B-BFBB-ED40A8FE45E0}" srcOrd="0" destOrd="0" presId="urn:microsoft.com/office/officeart/2005/8/layout/radial5"/>
    <dgm:cxn modelId="{FBD97B25-5C6E-4B8C-8181-7A4BEC0CA9E2}" type="presOf" srcId="{3F284000-8739-42E7-998D-5E62A1ED9B70}" destId="{2A53B8B8-B12E-4844-AD36-B166D857DB60}" srcOrd="0" destOrd="0" presId="urn:microsoft.com/office/officeart/2005/8/layout/radial5"/>
    <dgm:cxn modelId="{5E963674-58EE-4673-AA27-0BBED2B9A818}" type="presOf" srcId="{0F81432E-1872-4733-8445-3F0283289613}" destId="{9F73D92D-0979-4AD7-B21F-D0C3216A4CFB}" srcOrd="0" destOrd="0" presId="urn:microsoft.com/office/officeart/2005/8/layout/radial5"/>
    <dgm:cxn modelId="{0A7093D6-81EB-4DA2-A121-B54D76F65B79}" type="presOf" srcId="{71618CE5-D434-40A1-AEE9-BF62B67446B9}" destId="{1317494D-C7D9-49CE-BC7D-A100578135A2}" srcOrd="0" destOrd="0" presId="urn:microsoft.com/office/officeart/2005/8/layout/radial5"/>
    <dgm:cxn modelId="{92A55D28-E82E-4225-B3FC-4DA0C315B0A4}" type="presOf" srcId="{0F81432E-1872-4733-8445-3F0283289613}" destId="{6398447D-4E15-4000-8690-4DFD66E91D7A}" srcOrd="1" destOrd="0" presId="urn:microsoft.com/office/officeart/2005/8/layout/radial5"/>
    <dgm:cxn modelId="{3FAA81F7-179F-42A7-B61A-0D1A7DE90E2E}" type="presOf" srcId="{54F62D56-4C49-4F3E-9952-B6AA08B21CB3}" destId="{DB0935CC-C0CC-4809-B5D3-73F2B7F3A4AB}" srcOrd="0" destOrd="0" presId="urn:microsoft.com/office/officeart/2005/8/layout/radial5"/>
    <dgm:cxn modelId="{0C86E60D-0B72-4B45-8D82-D27E645A6CD4}" srcId="{3F284000-8739-42E7-998D-5E62A1ED9B70}" destId="{71618CE5-D434-40A1-AEE9-BF62B67446B9}" srcOrd="0" destOrd="0" parTransId="{E6EC2321-E38D-4D58-95C6-4BD778F8157F}" sibTransId="{DA8E441C-52AB-4793-9528-F7C8902B0A96}"/>
    <dgm:cxn modelId="{7E0C61CB-AFC0-45E0-B3FE-E7CB3914CF22}" type="presOf" srcId="{45162D5B-27CF-43E6-B8F0-31696A6F78A0}" destId="{2C19CBE2-3D0D-4E80-96A7-4D64DE8DC9B2}" srcOrd="0" destOrd="0" presId="urn:microsoft.com/office/officeart/2005/8/layout/radial5"/>
    <dgm:cxn modelId="{0E82711D-F324-4199-864A-41C29F1B6986}" type="presOf" srcId="{2FCB6F5F-4B57-401A-8D88-5A3238BB4DCC}" destId="{763F14A1-EBAE-43ED-AF49-9F625C957D04}" srcOrd="1" destOrd="0" presId="urn:microsoft.com/office/officeart/2005/8/layout/radial5"/>
    <dgm:cxn modelId="{4CF06F26-7736-45DA-AE2C-6DBCB3674745}" type="presOf" srcId="{2FCB6F5F-4B57-401A-8D88-5A3238BB4DCC}" destId="{3B003595-78A9-4EF4-B384-49E9D6A59FD9}" srcOrd="0" destOrd="0" presId="urn:microsoft.com/office/officeart/2005/8/layout/radial5"/>
    <dgm:cxn modelId="{E303BB9C-B255-446A-89E2-4CEB794049AB}" type="presOf" srcId="{7F7DC644-55FF-4FA1-9F7B-9130529F750C}" destId="{5BDA55F1-3816-4804-9BEC-30BF76DD1CD2}" srcOrd="0" destOrd="0" presId="urn:microsoft.com/office/officeart/2005/8/layout/radial5"/>
    <dgm:cxn modelId="{8F23A9FC-2AE4-4F61-972D-87759FD2E929}" type="presParOf" srcId="{2A53B8B8-B12E-4844-AD36-B166D857DB60}" destId="{1317494D-C7D9-49CE-BC7D-A100578135A2}" srcOrd="0" destOrd="0" presId="urn:microsoft.com/office/officeart/2005/8/layout/radial5"/>
    <dgm:cxn modelId="{D74AED0A-F111-439D-BED8-912B1B1B0CF7}" type="presParOf" srcId="{2A53B8B8-B12E-4844-AD36-B166D857DB60}" destId="{3B003595-78A9-4EF4-B384-49E9D6A59FD9}" srcOrd="1" destOrd="0" presId="urn:microsoft.com/office/officeart/2005/8/layout/radial5"/>
    <dgm:cxn modelId="{9A885962-3EE3-48B2-AEB8-21A14CEEA05E}" type="presParOf" srcId="{3B003595-78A9-4EF4-B384-49E9D6A59FD9}" destId="{763F14A1-EBAE-43ED-AF49-9F625C957D04}" srcOrd="0" destOrd="0" presId="urn:microsoft.com/office/officeart/2005/8/layout/radial5"/>
    <dgm:cxn modelId="{40F0710D-ABDC-4A80-AE7A-5254822504A6}" type="presParOf" srcId="{2A53B8B8-B12E-4844-AD36-B166D857DB60}" destId="{5BDA55F1-3816-4804-9BEC-30BF76DD1CD2}" srcOrd="2" destOrd="0" presId="urn:microsoft.com/office/officeart/2005/8/layout/radial5"/>
    <dgm:cxn modelId="{A418775B-C912-4D5D-B00F-CC678D93919E}" type="presParOf" srcId="{2A53B8B8-B12E-4844-AD36-B166D857DB60}" destId="{2C19CBE2-3D0D-4E80-96A7-4D64DE8DC9B2}" srcOrd="3" destOrd="0" presId="urn:microsoft.com/office/officeart/2005/8/layout/radial5"/>
    <dgm:cxn modelId="{0BBE58E3-96EE-4976-BB6F-930C8278425F}" type="presParOf" srcId="{2C19CBE2-3D0D-4E80-96A7-4D64DE8DC9B2}" destId="{7790AF60-0881-4972-AF29-BFEC5501E838}" srcOrd="0" destOrd="0" presId="urn:microsoft.com/office/officeart/2005/8/layout/radial5"/>
    <dgm:cxn modelId="{F5971571-09D9-4459-877A-1108D8D0FD70}" type="presParOf" srcId="{2A53B8B8-B12E-4844-AD36-B166D857DB60}" destId="{CDD0758E-72ED-474B-BFBB-ED40A8FE45E0}" srcOrd="4" destOrd="0" presId="urn:microsoft.com/office/officeart/2005/8/layout/radial5"/>
    <dgm:cxn modelId="{223966CE-C595-4D9A-AF5F-C5865CE3FC6A}" type="presParOf" srcId="{2A53B8B8-B12E-4844-AD36-B166D857DB60}" destId="{9F73D92D-0979-4AD7-B21F-D0C3216A4CFB}" srcOrd="5" destOrd="0" presId="urn:microsoft.com/office/officeart/2005/8/layout/radial5"/>
    <dgm:cxn modelId="{8238982A-7CC2-41EA-9AE8-0D30B23F74AF}" type="presParOf" srcId="{9F73D92D-0979-4AD7-B21F-D0C3216A4CFB}" destId="{6398447D-4E15-4000-8690-4DFD66E91D7A}" srcOrd="0" destOrd="0" presId="urn:microsoft.com/office/officeart/2005/8/layout/radial5"/>
    <dgm:cxn modelId="{C11A11B6-9EF3-458F-AC49-D7E5FC032D98}" type="presParOf" srcId="{2A53B8B8-B12E-4844-AD36-B166D857DB60}" destId="{A4F507C5-F9A4-44C1-A0BE-8ECC66E92731}" srcOrd="6" destOrd="0" presId="urn:microsoft.com/office/officeart/2005/8/layout/radial5"/>
    <dgm:cxn modelId="{4146ACC7-BAC4-43A1-AFC9-3F76112953A5}" type="presParOf" srcId="{2A53B8B8-B12E-4844-AD36-B166D857DB60}" destId="{61C977B7-8169-4B13-9ED6-5144309EB697}" srcOrd="7" destOrd="0" presId="urn:microsoft.com/office/officeart/2005/8/layout/radial5"/>
    <dgm:cxn modelId="{190BC9B4-C228-4EF3-8FC9-0204605BEB5B}" type="presParOf" srcId="{61C977B7-8169-4B13-9ED6-5144309EB697}" destId="{116A7538-2FD7-4EEA-921A-D68CC9D00779}" srcOrd="0" destOrd="0" presId="urn:microsoft.com/office/officeart/2005/8/layout/radial5"/>
    <dgm:cxn modelId="{47417A45-B8CE-4900-A25A-8E3BE0C0AA4B}" type="presParOf" srcId="{2A53B8B8-B12E-4844-AD36-B166D857DB60}" destId="{DB0935CC-C0CC-4809-B5D3-73F2B7F3A4A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CDAA-B231-4165-9049-C5DC7E2B5AEC}">
      <dsp:nvSpPr>
        <dsp:cNvPr id="0" name=""/>
        <dsp:cNvSpPr/>
      </dsp:nvSpPr>
      <dsp:spPr>
        <a:xfrm>
          <a:off x="1554937" y="1438710"/>
          <a:ext cx="3086547" cy="14940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solidFill>
                <a:schemeClr val="accent5">
                  <a:lumMod val="50000"/>
                </a:schemeClr>
              </a:solidFill>
            </a:rPr>
            <a:t> Các nhóm bệnh truyền nhiễm theo nguyên nhân</a:t>
          </a:r>
        </a:p>
      </dsp:txBody>
      <dsp:txXfrm>
        <a:off x="1598697" y="1482470"/>
        <a:ext cx="2999027" cy="1406541"/>
      </dsp:txXfrm>
    </dsp:sp>
    <dsp:sp modelId="{859DDFAF-5C16-474E-A82D-1A8B48A03742}">
      <dsp:nvSpPr>
        <dsp:cNvPr id="0" name=""/>
        <dsp:cNvSpPr/>
      </dsp:nvSpPr>
      <dsp:spPr>
        <a:xfrm rot="17692822">
          <a:off x="4100726" y="1318658"/>
          <a:ext cx="1867017" cy="40429"/>
        </a:xfrm>
        <a:custGeom>
          <a:avLst/>
          <a:gdLst/>
          <a:ahLst/>
          <a:cxnLst/>
          <a:rect l="0" t="0" r="0" b="0"/>
          <a:pathLst>
            <a:path>
              <a:moveTo>
                <a:pt x="0" y="20214"/>
              </a:moveTo>
              <a:lnTo>
                <a:pt x="1867017"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accent5">
                <a:lumMod val="50000"/>
              </a:schemeClr>
            </a:solidFill>
          </a:endParaRPr>
        </a:p>
      </dsp:txBody>
      <dsp:txXfrm>
        <a:off x="4987559" y="1292197"/>
        <a:ext cx="93350" cy="93350"/>
      </dsp:txXfrm>
    </dsp:sp>
    <dsp:sp modelId="{05694D04-2C09-44F2-8891-99F407A9C210}">
      <dsp:nvSpPr>
        <dsp:cNvPr id="0" name=""/>
        <dsp:cNvSpPr/>
      </dsp:nvSpPr>
      <dsp:spPr>
        <a:xfrm>
          <a:off x="5426985" y="1067"/>
          <a:ext cx="1963752" cy="98187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solidFill>
                <a:schemeClr val="accent5">
                  <a:lumMod val="50000"/>
                </a:schemeClr>
              </a:solidFill>
            </a:rPr>
            <a:t>Vi-rút</a:t>
          </a:r>
        </a:p>
      </dsp:txBody>
      <dsp:txXfrm>
        <a:off x="5455743" y="29825"/>
        <a:ext cx="1906236" cy="924360"/>
      </dsp:txXfrm>
    </dsp:sp>
    <dsp:sp modelId="{E3419D05-DE5E-4250-9894-04D07788E276}">
      <dsp:nvSpPr>
        <dsp:cNvPr id="0" name=""/>
        <dsp:cNvSpPr/>
      </dsp:nvSpPr>
      <dsp:spPr>
        <a:xfrm rot="19457599">
          <a:off x="4550561" y="1883237"/>
          <a:ext cx="967347" cy="40429"/>
        </a:xfrm>
        <a:custGeom>
          <a:avLst/>
          <a:gdLst/>
          <a:ahLst/>
          <a:cxnLst/>
          <a:rect l="0" t="0" r="0" b="0"/>
          <a:pathLst>
            <a:path>
              <a:moveTo>
                <a:pt x="0" y="20214"/>
              </a:moveTo>
              <a:lnTo>
                <a:pt x="967347"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5">
                <a:lumMod val="50000"/>
              </a:schemeClr>
            </a:solidFill>
          </a:endParaRPr>
        </a:p>
      </dsp:txBody>
      <dsp:txXfrm>
        <a:off x="5010051" y="1879268"/>
        <a:ext cx="48367" cy="48367"/>
      </dsp:txXfrm>
    </dsp:sp>
    <dsp:sp modelId="{C4AFC343-DBBB-45A4-8CE6-2BF0005F9467}">
      <dsp:nvSpPr>
        <dsp:cNvPr id="0" name=""/>
        <dsp:cNvSpPr/>
      </dsp:nvSpPr>
      <dsp:spPr>
        <a:xfrm>
          <a:off x="5426985" y="1130224"/>
          <a:ext cx="1963752" cy="98187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solidFill>
                <a:schemeClr val="accent5">
                  <a:lumMod val="50000"/>
                </a:schemeClr>
              </a:solidFill>
            </a:rPr>
            <a:t>Vi khuẩn</a:t>
          </a:r>
        </a:p>
      </dsp:txBody>
      <dsp:txXfrm>
        <a:off x="5455743" y="1158982"/>
        <a:ext cx="1906236" cy="924360"/>
      </dsp:txXfrm>
    </dsp:sp>
    <dsp:sp modelId="{6813386B-B9F9-4E9E-87A8-A9B46932F097}">
      <dsp:nvSpPr>
        <dsp:cNvPr id="0" name=""/>
        <dsp:cNvSpPr/>
      </dsp:nvSpPr>
      <dsp:spPr>
        <a:xfrm rot="2152990">
          <a:off x="4551887" y="2442238"/>
          <a:ext cx="944194" cy="40429"/>
        </a:xfrm>
        <a:custGeom>
          <a:avLst/>
          <a:gdLst/>
          <a:ahLst/>
          <a:cxnLst/>
          <a:rect l="0" t="0" r="0" b="0"/>
          <a:pathLst>
            <a:path>
              <a:moveTo>
                <a:pt x="0" y="20214"/>
              </a:moveTo>
              <a:lnTo>
                <a:pt x="944194"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5">
                <a:lumMod val="50000"/>
              </a:schemeClr>
            </a:solidFill>
          </a:endParaRPr>
        </a:p>
      </dsp:txBody>
      <dsp:txXfrm>
        <a:off x="5000379" y="2438848"/>
        <a:ext cx="47209" cy="47209"/>
      </dsp:txXfrm>
    </dsp:sp>
    <dsp:sp modelId="{84572A9A-F38E-44C1-8361-8713C4F4767C}">
      <dsp:nvSpPr>
        <dsp:cNvPr id="0" name=""/>
        <dsp:cNvSpPr/>
      </dsp:nvSpPr>
      <dsp:spPr>
        <a:xfrm>
          <a:off x="5406483" y="2248228"/>
          <a:ext cx="1963752" cy="98187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solidFill>
                <a:schemeClr val="accent5">
                  <a:lumMod val="50000"/>
                </a:schemeClr>
              </a:solidFill>
            </a:rPr>
            <a:t>Nấm</a:t>
          </a:r>
        </a:p>
      </dsp:txBody>
      <dsp:txXfrm>
        <a:off x="5435241" y="2276986"/>
        <a:ext cx="1906236" cy="924360"/>
      </dsp:txXfrm>
    </dsp:sp>
    <dsp:sp modelId="{A16A16F9-148B-4F94-B194-CED51DA23654}">
      <dsp:nvSpPr>
        <dsp:cNvPr id="0" name=""/>
        <dsp:cNvSpPr/>
      </dsp:nvSpPr>
      <dsp:spPr>
        <a:xfrm rot="3907178">
          <a:off x="4100726" y="3012394"/>
          <a:ext cx="1867017" cy="40429"/>
        </a:xfrm>
        <a:custGeom>
          <a:avLst/>
          <a:gdLst/>
          <a:ahLst/>
          <a:cxnLst/>
          <a:rect l="0" t="0" r="0" b="0"/>
          <a:pathLst>
            <a:path>
              <a:moveTo>
                <a:pt x="0" y="20214"/>
              </a:moveTo>
              <a:lnTo>
                <a:pt x="1867017" y="202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accent5">
                <a:lumMod val="50000"/>
              </a:schemeClr>
            </a:solidFill>
          </a:endParaRPr>
        </a:p>
      </dsp:txBody>
      <dsp:txXfrm>
        <a:off x="4987559" y="2985934"/>
        <a:ext cx="93350" cy="93350"/>
      </dsp:txXfrm>
    </dsp:sp>
    <dsp:sp modelId="{936BD0A2-F443-4971-AE9D-9EA11EA6D7DB}">
      <dsp:nvSpPr>
        <dsp:cNvPr id="0" name=""/>
        <dsp:cNvSpPr/>
      </dsp:nvSpPr>
      <dsp:spPr>
        <a:xfrm>
          <a:off x="5426985" y="3388539"/>
          <a:ext cx="1963752" cy="98187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a:solidFill>
                <a:schemeClr val="accent5">
                  <a:lumMod val="50000"/>
                </a:schemeClr>
              </a:solidFill>
            </a:rPr>
            <a:t>Ký sinh trùng</a:t>
          </a:r>
        </a:p>
      </dsp:txBody>
      <dsp:txXfrm>
        <a:off x="5455743" y="3417297"/>
        <a:ext cx="1906236" cy="924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7494D-C7D9-49CE-BC7D-A100578135A2}">
      <dsp:nvSpPr>
        <dsp:cNvPr id="0" name=""/>
        <dsp:cNvSpPr/>
      </dsp:nvSpPr>
      <dsp:spPr>
        <a:xfrm>
          <a:off x="3213434" y="1926074"/>
          <a:ext cx="1701131" cy="156651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Các nhóm BTN theo đường lây truyền</a:t>
          </a:r>
          <a:endParaRPr lang="en-US" sz="1800" b="1" kern="1200"/>
        </a:p>
      </dsp:txBody>
      <dsp:txXfrm>
        <a:off x="3462559" y="2155485"/>
        <a:ext cx="1202881" cy="1107696"/>
      </dsp:txXfrm>
    </dsp:sp>
    <dsp:sp modelId="{3B003595-78A9-4EF4-B384-49E9D6A59FD9}">
      <dsp:nvSpPr>
        <dsp:cNvPr id="0" name=""/>
        <dsp:cNvSpPr/>
      </dsp:nvSpPr>
      <dsp:spPr>
        <a:xfrm rot="16200000">
          <a:off x="3931949" y="1442184"/>
          <a:ext cx="264100" cy="48442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p>
      </dsp:txBody>
      <dsp:txXfrm>
        <a:off x="3971564" y="1578684"/>
        <a:ext cx="184870" cy="290655"/>
      </dsp:txXfrm>
    </dsp:sp>
    <dsp:sp modelId="{5BDA55F1-3816-4804-9BEC-30BF76DD1CD2}">
      <dsp:nvSpPr>
        <dsp:cNvPr id="0" name=""/>
        <dsp:cNvSpPr/>
      </dsp:nvSpPr>
      <dsp:spPr>
        <a:xfrm>
          <a:off x="3351609" y="2990"/>
          <a:ext cx="1424781" cy="142478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t>Đường hô hấp</a:t>
          </a:r>
        </a:p>
      </dsp:txBody>
      <dsp:txXfrm>
        <a:off x="3560263" y="211644"/>
        <a:ext cx="1007473" cy="1007473"/>
      </dsp:txXfrm>
    </dsp:sp>
    <dsp:sp modelId="{2C19CBE2-3D0D-4E80-96A7-4D64DE8DC9B2}">
      <dsp:nvSpPr>
        <dsp:cNvPr id="0" name=""/>
        <dsp:cNvSpPr/>
      </dsp:nvSpPr>
      <dsp:spPr>
        <a:xfrm>
          <a:off x="5009384" y="2467120"/>
          <a:ext cx="228427" cy="484425"/>
        </a:xfrm>
        <a:prstGeom prst="rightArrow">
          <a:avLst>
            <a:gd name="adj1" fmla="val 60000"/>
            <a:gd name="adj2" fmla="val 50000"/>
          </a:avLst>
        </a:prstGeom>
        <a:solidFill>
          <a:schemeClr val="accent3">
            <a:hueOff val="903533"/>
            <a:satOff val="33333"/>
            <a:lumOff val="-490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p>
      </dsp:txBody>
      <dsp:txXfrm>
        <a:off x="5009384" y="2564005"/>
        <a:ext cx="159899" cy="290655"/>
      </dsp:txXfrm>
    </dsp:sp>
    <dsp:sp modelId="{CDD0758E-72ED-474B-BFBB-ED40A8FE45E0}">
      <dsp:nvSpPr>
        <dsp:cNvPr id="0" name=""/>
        <dsp:cNvSpPr/>
      </dsp:nvSpPr>
      <dsp:spPr>
        <a:xfrm>
          <a:off x="5345561" y="1996942"/>
          <a:ext cx="1424781" cy="1424781"/>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t>Đường tiêu hóa</a:t>
          </a:r>
        </a:p>
      </dsp:txBody>
      <dsp:txXfrm>
        <a:off x="5554215" y="2205596"/>
        <a:ext cx="1007473" cy="1007473"/>
      </dsp:txXfrm>
    </dsp:sp>
    <dsp:sp modelId="{9F73D92D-0979-4AD7-B21F-D0C3216A4CFB}">
      <dsp:nvSpPr>
        <dsp:cNvPr id="0" name=""/>
        <dsp:cNvSpPr/>
      </dsp:nvSpPr>
      <dsp:spPr>
        <a:xfrm rot="5400000">
          <a:off x="3931949" y="3492056"/>
          <a:ext cx="264100" cy="484425"/>
        </a:xfrm>
        <a:prstGeom prst="rightArrow">
          <a:avLst>
            <a:gd name="adj1" fmla="val 60000"/>
            <a:gd name="adj2" fmla="val 50000"/>
          </a:avLst>
        </a:prstGeom>
        <a:solidFill>
          <a:schemeClr val="accent3">
            <a:hueOff val="1807066"/>
            <a:satOff val="66667"/>
            <a:lumOff val="-980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p>
      </dsp:txBody>
      <dsp:txXfrm>
        <a:off x="3971564" y="3549326"/>
        <a:ext cx="184870" cy="290655"/>
      </dsp:txXfrm>
    </dsp:sp>
    <dsp:sp modelId="{A4F507C5-F9A4-44C1-A0BE-8ECC66E92731}">
      <dsp:nvSpPr>
        <dsp:cNvPr id="0" name=""/>
        <dsp:cNvSpPr/>
      </dsp:nvSpPr>
      <dsp:spPr>
        <a:xfrm>
          <a:off x="3351609" y="3990894"/>
          <a:ext cx="1424781" cy="1424781"/>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t>Đường máu</a:t>
          </a:r>
        </a:p>
      </dsp:txBody>
      <dsp:txXfrm>
        <a:off x="3560263" y="4199548"/>
        <a:ext cx="1007473" cy="1007473"/>
      </dsp:txXfrm>
    </dsp:sp>
    <dsp:sp modelId="{61C977B7-8169-4B13-9ED6-5144309EB697}">
      <dsp:nvSpPr>
        <dsp:cNvPr id="0" name=""/>
        <dsp:cNvSpPr/>
      </dsp:nvSpPr>
      <dsp:spPr>
        <a:xfrm rot="10800000">
          <a:off x="2890187" y="2467120"/>
          <a:ext cx="228427" cy="484425"/>
        </a:xfrm>
        <a:prstGeom prst="rightArrow">
          <a:avLst>
            <a:gd name="adj1" fmla="val 60000"/>
            <a:gd name="adj2" fmla="val 50000"/>
          </a:avLst>
        </a:prstGeom>
        <a:solidFill>
          <a:schemeClr val="accent3">
            <a:hueOff val="2710599"/>
            <a:satOff val="100000"/>
            <a:lumOff val="-1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p>
      </dsp:txBody>
      <dsp:txXfrm rot="10800000">
        <a:off x="2958715" y="2564005"/>
        <a:ext cx="159899" cy="290655"/>
      </dsp:txXfrm>
    </dsp:sp>
    <dsp:sp modelId="{DB0935CC-C0CC-4809-B5D3-73F2B7F3A4AB}">
      <dsp:nvSpPr>
        <dsp:cNvPr id="0" name=""/>
        <dsp:cNvSpPr/>
      </dsp:nvSpPr>
      <dsp:spPr>
        <a:xfrm>
          <a:off x="1357657" y="1996942"/>
          <a:ext cx="1424781" cy="1424781"/>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t>Đường da và niêm mạc</a:t>
          </a: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A1D55D-0EF7-A34E-A74E-2F8973435C59}" type="datetimeFigureOut">
              <a:rPr lang="en-US" smtClean="0"/>
              <a:t>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7F1BBB-8788-D54F-A5FC-5D0E29696E66}" type="slidenum">
              <a:rPr lang="en-US" smtClean="0"/>
              <a:t>‹#›</a:t>
            </a:fld>
            <a:endParaRPr lang="en-US"/>
          </a:p>
        </p:txBody>
      </p:sp>
    </p:spTree>
    <p:extLst>
      <p:ext uri="{BB962C8B-B14F-4D97-AF65-F5344CB8AC3E}">
        <p14:creationId xmlns:p14="http://schemas.microsoft.com/office/powerpoint/2010/main" val="148070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CEAED-5F75-4C85-A679-BDF8488AB218}"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DF9B4-ACAE-4F10-8ED6-82888667B5B3}" type="slidenum">
              <a:rPr lang="en-US" smtClean="0"/>
              <a:t>‹#›</a:t>
            </a:fld>
            <a:endParaRPr lang="en-US"/>
          </a:p>
        </p:txBody>
      </p:sp>
    </p:spTree>
    <p:extLst>
      <p:ext uri="{BB962C8B-B14F-4D97-AF65-F5344CB8AC3E}">
        <p14:creationId xmlns:p14="http://schemas.microsoft.com/office/powerpoint/2010/main" val="386403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9C9A44C7-5E44-374B-B603-8904A479430B}" type="datetime1">
              <a:rPr lang="en-US" smtClean="0"/>
              <a:t>12/9/2025</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a:t>
            </a:fld>
            <a:endParaRPr lang="en-US"/>
          </a:p>
        </p:txBody>
      </p:sp>
    </p:spTree>
    <p:extLst>
      <p:ext uri="{BB962C8B-B14F-4D97-AF65-F5344CB8AC3E}">
        <p14:creationId xmlns:p14="http://schemas.microsoft.com/office/powerpoint/2010/main" val="392098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10</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DF9B4-ACAE-4F10-8ED6-82888667B5B3}" type="slidenum">
              <a:rPr lang="en-US" smtClean="0"/>
              <a:t>12</a:t>
            </a:fld>
            <a:endParaRPr lang="en-US"/>
          </a:p>
        </p:txBody>
      </p:sp>
    </p:spTree>
    <p:extLst>
      <p:ext uri="{BB962C8B-B14F-4D97-AF65-F5344CB8AC3E}">
        <p14:creationId xmlns:p14="http://schemas.microsoft.com/office/powerpoint/2010/main" val="234915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15</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16</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17</a:t>
            </a:fld>
            <a:endParaRPr lang="en-US"/>
          </a:p>
        </p:txBody>
      </p:sp>
    </p:spTree>
    <p:extLst>
      <p:ext uri="{BB962C8B-B14F-4D97-AF65-F5344CB8AC3E}">
        <p14:creationId xmlns:p14="http://schemas.microsoft.com/office/powerpoint/2010/main" val="409673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18</a:t>
            </a:fld>
            <a:endParaRPr lang="en-US"/>
          </a:p>
        </p:txBody>
      </p:sp>
    </p:spTree>
    <p:extLst>
      <p:ext uri="{BB962C8B-B14F-4D97-AF65-F5344CB8AC3E}">
        <p14:creationId xmlns:p14="http://schemas.microsoft.com/office/powerpoint/2010/main" val="242917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19</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20</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21</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22</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23</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24</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25</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26</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27</a:t>
            </a:fld>
            <a:endParaRPr lang="en-US"/>
          </a:p>
        </p:txBody>
      </p:sp>
    </p:spTree>
    <p:extLst>
      <p:ext uri="{BB962C8B-B14F-4D97-AF65-F5344CB8AC3E}">
        <p14:creationId xmlns:p14="http://schemas.microsoft.com/office/powerpoint/2010/main" val="406917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407606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3</a:t>
            </a:fld>
            <a:endParaRPr lang="en-US"/>
          </a:p>
        </p:txBody>
      </p:sp>
    </p:spTree>
    <p:extLst>
      <p:ext uri="{BB962C8B-B14F-4D97-AF65-F5344CB8AC3E}">
        <p14:creationId xmlns:p14="http://schemas.microsoft.com/office/powerpoint/2010/main" val="26502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4</a:t>
            </a:fld>
            <a:endParaRPr lang="en-US"/>
          </a:p>
        </p:txBody>
      </p:sp>
    </p:spTree>
    <p:extLst>
      <p:ext uri="{BB962C8B-B14F-4D97-AF65-F5344CB8AC3E}">
        <p14:creationId xmlns:p14="http://schemas.microsoft.com/office/powerpoint/2010/main" val="237238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5</a:t>
            </a:fld>
            <a:endParaRPr lang="en-US"/>
          </a:p>
        </p:txBody>
      </p:sp>
    </p:spTree>
    <p:extLst>
      <p:ext uri="{BB962C8B-B14F-4D97-AF65-F5344CB8AC3E}">
        <p14:creationId xmlns:p14="http://schemas.microsoft.com/office/powerpoint/2010/main" val="394975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6</a:t>
            </a:fld>
            <a:endParaRPr lang="en-US"/>
          </a:p>
        </p:txBody>
      </p:sp>
    </p:spTree>
    <p:extLst>
      <p:ext uri="{BB962C8B-B14F-4D97-AF65-F5344CB8AC3E}">
        <p14:creationId xmlns:p14="http://schemas.microsoft.com/office/powerpoint/2010/main" val="396819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7</a:t>
            </a:fld>
            <a:endParaRPr lang="en-US"/>
          </a:p>
        </p:txBody>
      </p:sp>
    </p:spTree>
    <p:extLst>
      <p:ext uri="{BB962C8B-B14F-4D97-AF65-F5344CB8AC3E}">
        <p14:creationId xmlns:p14="http://schemas.microsoft.com/office/powerpoint/2010/main" val="90843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8</a:t>
            </a:fld>
            <a:endParaRPr lang="en-US"/>
          </a:p>
        </p:txBody>
      </p:sp>
    </p:spTree>
    <p:extLst>
      <p:ext uri="{BB962C8B-B14F-4D97-AF65-F5344CB8AC3E}">
        <p14:creationId xmlns:p14="http://schemas.microsoft.com/office/powerpoint/2010/main" val="2768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DF9B4-ACAE-4F10-8ED6-82888667B5B3}" type="slidenum">
              <a:rPr lang="en-US" smtClean="0"/>
              <a:t>9</a:t>
            </a:fld>
            <a:endParaRPr lang="en-US"/>
          </a:p>
        </p:txBody>
      </p:sp>
    </p:spTree>
    <p:extLst>
      <p:ext uri="{BB962C8B-B14F-4D97-AF65-F5344CB8AC3E}">
        <p14:creationId xmlns:p14="http://schemas.microsoft.com/office/powerpoint/2010/main" val="135873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a:latin typeface="+mj-lt"/>
              </a:defRPr>
            </a:lvl1pPr>
          </a:lstStyle>
          <a:p>
            <a:r>
              <a:rPr lang="vi-VN"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Times New Roman" charset="0"/>
                <a:ea typeface="Times New Roman" charset="0"/>
                <a:cs typeface="Times New Roma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dirty="0"/>
              <a:t>Click to edit Master subtitle style</a:t>
            </a:r>
            <a:endParaRPr lang="en-US" dirty="0"/>
          </a:p>
        </p:txBody>
      </p:sp>
      <p:sp>
        <p:nvSpPr>
          <p:cNvPr id="4" name="Date Placeholder 3"/>
          <p:cNvSpPr>
            <a:spLocks noGrp="1"/>
          </p:cNvSpPr>
          <p:nvPr>
            <p:ph type="dt" sz="half" idx="10"/>
          </p:nvPr>
        </p:nvSpPr>
        <p:spPr/>
        <p:txBody>
          <a:bodyPr/>
          <a:lstStyle/>
          <a:p>
            <a:fld id="{6AF85A93-8C89-3D4C-8F93-A1745809994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1153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4" name="Date Placeholder 3"/>
          <p:cNvSpPr>
            <a:spLocks noGrp="1"/>
          </p:cNvSpPr>
          <p:nvPr>
            <p:ph type="dt" sz="half" idx="10"/>
          </p:nvPr>
        </p:nvSpPr>
        <p:spPr/>
        <p:txBody>
          <a:bodyPr/>
          <a:lstStyle/>
          <a:p>
            <a:fld id="{6AF85A93-8C89-3D4C-8F93-A1745809994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98227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4" name="Date Placeholder 3"/>
          <p:cNvSpPr>
            <a:spLocks noGrp="1"/>
          </p:cNvSpPr>
          <p:nvPr>
            <p:ph type="dt" sz="half" idx="10"/>
          </p:nvPr>
        </p:nvSpPr>
        <p:spPr/>
        <p:txBody>
          <a:bodyPr/>
          <a:lstStyle/>
          <a:p>
            <a:fld id="{6AF85A93-8C89-3D4C-8F93-A1745809994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27537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TH: Base 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57477"/>
      </p:ext>
    </p:extLst>
  </p:cSld>
  <p:clrMapOvr>
    <a:masterClrMapping/>
  </p:clrMapOvr>
  <p:extLst>
    <p:ext uri="{DCECCB84-F9BA-43D5-87BE-67443E8EF086}">
      <p15:sldGuideLst xmlns:p15="http://schemas.microsoft.com/office/powerpoint/2012/main">
        <p15:guide id="1" pos="480" userDrawn="1">
          <p15:clr>
            <a:srgbClr val="FBAE40"/>
          </p15:clr>
        </p15:guide>
        <p15:guide id="2" pos="7232" userDrawn="1">
          <p15:clr>
            <a:srgbClr val="FBAE40"/>
          </p15:clr>
        </p15:guide>
        <p15:guide id="18" orient="horz" pos="3960" userDrawn="1">
          <p15:clr>
            <a:srgbClr val="FBAE40"/>
          </p15:clr>
        </p15:guide>
        <p15:guide id="19" orient="horz" pos="360" userDrawn="1">
          <p15:clr>
            <a:srgbClr val="FBAE40"/>
          </p15:clr>
        </p15:guide>
        <p15:guide id="20" orient="horz" pos="1272" userDrawn="1">
          <p15:clr>
            <a:srgbClr val="FBAE40"/>
          </p15:clr>
        </p15:guide>
        <p15:guide id="21" orient="horz" pos="2184" userDrawn="1">
          <p15:clr>
            <a:srgbClr val="FBAE40"/>
          </p15:clr>
        </p15:guide>
        <p15:guide id="22" orient="horz" pos="1224" userDrawn="1">
          <p15:clr>
            <a:srgbClr val="FBAE40"/>
          </p15:clr>
        </p15:guide>
        <p15:guide id="23" orient="horz" pos="2136" userDrawn="1">
          <p15:clr>
            <a:srgbClr val="FBAE40"/>
          </p15:clr>
        </p15:guide>
        <p15:guide id="24" orient="horz" pos="3048" userDrawn="1">
          <p15:clr>
            <a:srgbClr val="FBAE40"/>
          </p15:clr>
        </p15:guide>
        <p15:guide id="25" orient="horz" pos="3096" userDrawn="1">
          <p15:clr>
            <a:srgbClr val="FBAE40"/>
          </p15:clr>
        </p15:guide>
        <p15:guide id="26" pos="1248" userDrawn="1">
          <p15:clr>
            <a:srgbClr val="FBAE40"/>
          </p15:clr>
        </p15:guide>
        <p15:guide id="27" pos="1344" userDrawn="1">
          <p15:clr>
            <a:srgbClr val="FBAE40"/>
          </p15:clr>
        </p15:guide>
        <p15:guide id="28" pos="2080" userDrawn="1">
          <p15:clr>
            <a:srgbClr val="FBAE40"/>
          </p15:clr>
        </p15:guide>
        <p15:guide id="29" pos="2176" userDrawn="1">
          <p15:clr>
            <a:srgbClr val="FBAE40"/>
          </p15:clr>
        </p15:guide>
        <p15:guide id="30" pos="2944" userDrawn="1">
          <p15:clr>
            <a:srgbClr val="FBAE40"/>
          </p15:clr>
        </p15:guide>
        <p15:guide id="31" pos="3040" userDrawn="1">
          <p15:clr>
            <a:srgbClr val="FBAE40"/>
          </p15:clr>
        </p15:guide>
        <p15:guide id="32" pos="3808" userDrawn="1">
          <p15:clr>
            <a:srgbClr val="FBAE40"/>
          </p15:clr>
        </p15:guide>
        <p15:guide id="33" pos="3904" userDrawn="1">
          <p15:clr>
            <a:srgbClr val="FBAE40"/>
          </p15:clr>
        </p15:guide>
        <p15:guide id="34" pos="4672" userDrawn="1">
          <p15:clr>
            <a:srgbClr val="FBAE40"/>
          </p15:clr>
        </p15:guide>
        <p15:guide id="35" pos="4768" userDrawn="1">
          <p15:clr>
            <a:srgbClr val="FBAE40"/>
          </p15:clr>
        </p15:guide>
        <p15:guide id="36" pos="5504" userDrawn="1">
          <p15:clr>
            <a:srgbClr val="FBAE40"/>
          </p15:clr>
        </p15:guide>
        <p15:guide id="37" pos="5600" userDrawn="1">
          <p15:clr>
            <a:srgbClr val="FBAE40"/>
          </p15:clr>
        </p15:guide>
        <p15:guide id="38" pos="6464" userDrawn="1">
          <p15:clr>
            <a:srgbClr val="FBAE40"/>
          </p15:clr>
        </p15:guide>
        <p15:guide id="39" pos="6368" userDrawn="1">
          <p15:clr>
            <a:srgbClr val="FBAE40"/>
          </p15:clr>
        </p15:guide>
        <p15:guide id="40" orient="horz" pos="768" userDrawn="1">
          <p15:clr>
            <a:srgbClr val="FBAE40"/>
          </p15:clr>
        </p15:guide>
        <p15:guide id="41" orient="horz" pos="816" userDrawn="1">
          <p15:clr>
            <a:srgbClr val="FBAE40"/>
          </p15:clr>
        </p15:guide>
        <p15:guide id="42" orient="horz" pos="1680" userDrawn="1">
          <p15:clr>
            <a:srgbClr val="FBAE40"/>
          </p15:clr>
        </p15:guide>
        <p15:guide id="43" orient="horz" pos="1728" userDrawn="1">
          <p15:clr>
            <a:srgbClr val="FBAE40"/>
          </p15:clr>
        </p15:guide>
        <p15:guide id="44" orient="horz" pos="2592" userDrawn="1">
          <p15:clr>
            <a:srgbClr val="FBAE40"/>
          </p15:clr>
        </p15:guide>
        <p15:guide id="45" orient="horz" pos="2640" userDrawn="1">
          <p15:clr>
            <a:srgbClr val="FBAE40"/>
          </p15:clr>
        </p15:guide>
        <p15:guide id="46" orient="horz" pos="3504" userDrawn="1">
          <p15:clr>
            <a:srgbClr val="FBAE40"/>
          </p15:clr>
        </p15:guide>
        <p15:guide id="47" orient="horz" pos="3552" userDrawn="1">
          <p15:clr>
            <a:srgbClr val="FBAE40"/>
          </p15:clr>
        </p15:guide>
        <p15:guide id="48"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9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b="1">
                <a:latin typeface="+mj-lt"/>
              </a:defRPr>
            </a:lvl1pPr>
          </a:lstStyle>
          <a:p>
            <a:r>
              <a:rPr lang="vi-VN" dirty="0"/>
              <a:t>Click to edit Master title style</a:t>
            </a:r>
            <a:endParaRPr lang="en-US" dirty="0"/>
          </a:p>
        </p:txBody>
      </p:sp>
      <p:sp>
        <p:nvSpPr>
          <p:cNvPr id="3" name="Content Placeholder 2"/>
          <p:cNvSpPr>
            <a:spLocks noGrp="1"/>
          </p:cNvSpPr>
          <p:nvPr>
            <p:ph idx="1" hasCustomPrompt="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vi-VN" dirty="0"/>
              <a:t>Click to edit master text styles</a:t>
            </a:r>
          </a:p>
          <a:p>
            <a:pPr lvl="1"/>
            <a:r>
              <a:rPr lang="vi-VN" dirty="0"/>
              <a:t>Second level</a:t>
            </a:r>
          </a:p>
          <a:p>
            <a:pPr lvl="2"/>
            <a:r>
              <a:rPr lang="vi-VN" dirty="0"/>
              <a:t>Third level</a:t>
            </a:r>
          </a:p>
          <a:p>
            <a:pPr lvl="3"/>
            <a:r>
              <a:rPr lang="vi-VN" dirty="0"/>
              <a:t>Fourth level</a:t>
            </a:r>
          </a:p>
          <a:p>
            <a:pPr lvl="4"/>
            <a:r>
              <a:rPr lang="vi-VN" dirty="0"/>
              <a:t>Fifth level</a:t>
            </a:r>
            <a:endParaRPr lang="en-US" dirty="0"/>
          </a:p>
        </p:txBody>
      </p:sp>
      <p:sp>
        <p:nvSpPr>
          <p:cNvPr id="4" name="Date Placeholder 3"/>
          <p:cNvSpPr>
            <a:spLocks noGrp="1"/>
          </p:cNvSpPr>
          <p:nvPr>
            <p:ph type="dt" sz="half" idx="10"/>
          </p:nvPr>
        </p:nvSpPr>
        <p:spPr/>
        <p:txBody>
          <a:bodyPr/>
          <a:lstStyle/>
          <a:p>
            <a:fld id="{6AF85A93-8C89-3D4C-8F93-A1745809994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43879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Click to edit Master text styles</a:t>
            </a:r>
          </a:p>
        </p:txBody>
      </p:sp>
      <p:sp>
        <p:nvSpPr>
          <p:cNvPr id="4" name="Date Placeholder 3"/>
          <p:cNvSpPr>
            <a:spLocks noGrp="1"/>
          </p:cNvSpPr>
          <p:nvPr>
            <p:ph type="dt" sz="half" idx="10"/>
          </p:nvPr>
        </p:nvSpPr>
        <p:spPr/>
        <p:txBody>
          <a:bodyPr/>
          <a:lstStyle/>
          <a:p>
            <a:fld id="{6AF85A93-8C89-3D4C-8F93-A1745809994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5" name="Date Placeholder 4"/>
          <p:cNvSpPr>
            <a:spLocks noGrp="1"/>
          </p:cNvSpPr>
          <p:nvPr>
            <p:ph type="dt" sz="half" idx="10"/>
          </p:nvPr>
        </p:nvSpPr>
        <p:spPr/>
        <p:txBody>
          <a:bodyPr/>
          <a:lstStyle/>
          <a:p>
            <a:fld id="{6AF85A93-8C89-3D4C-8F93-A1745809994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26944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7" name="Date Placeholder 6"/>
          <p:cNvSpPr>
            <a:spLocks noGrp="1"/>
          </p:cNvSpPr>
          <p:nvPr>
            <p:ph type="dt" sz="half" idx="10"/>
          </p:nvPr>
        </p:nvSpPr>
        <p:spPr/>
        <p:txBody>
          <a:bodyPr/>
          <a:lstStyle/>
          <a:p>
            <a:fld id="{6AF85A93-8C89-3D4C-8F93-A17458099944}"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214275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endParaRPr lang="en-US"/>
          </a:p>
        </p:txBody>
      </p:sp>
      <p:sp>
        <p:nvSpPr>
          <p:cNvPr id="3" name="Date Placeholder 2"/>
          <p:cNvSpPr>
            <a:spLocks noGrp="1"/>
          </p:cNvSpPr>
          <p:nvPr>
            <p:ph type="dt" sz="half" idx="10"/>
          </p:nvPr>
        </p:nvSpPr>
        <p:spPr/>
        <p:txBody>
          <a:bodyPr/>
          <a:lstStyle/>
          <a:p>
            <a:fld id="{6AF85A93-8C89-3D4C-8F93-A17458099944}"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160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85A93-8C89-3D4C-8F93-A17458099944}"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8694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Click to edit Master text styles</a:t>
            </a:r>
          </a:p>
        </p:txBody>
      </p:sp>
      <p:sp>
        <p:nvSpPr>
          <p:cNvPr id="5" name="Date Placeholder 4"/>
          <p:cNvSpPr>
            <a:spLocks noGrp="1"/>
          </p:cNvSpPr>
          <p:nvPr>
            <p:ph type="dt" sz="half" idx="10"/>
          </p:nvPr>
        </p:nvSpPr>
        <p:spPr/>
        <p:txBody>
          <a:bodyPr/>
          <a:lstStyle/>
          <a:p>
            <a:fld id="{6AF85A93-8C89-3D4C-8F93-A1745809994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15532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Click to edit Master text styles</a:t>
            </a:r>
          </a:p>
        </p:txBody>
      </p:sp>
      <p:sp>
        <p:nvSpPr>
          <p:cNvPr id="5" name="Date Placeholder 4"/>
          <p:cNvSpPr>
            <a:spLocks noGrp="1"/>
          </p:cNvSpPr>
          <p:nvPr>
            <p:ph type="dt" sz="half" idx="10"/>
          </p:nvPr>
        </p:nvSpPr>
        <p:spPr/>
        <p:txBody>
          <a:bodyPr/>
          <a:lstStyle/>
          <a:p>
            <a:fld id="{6AF85A93-8C89-3D4C-8F93-A1745809994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D24C-BAEA-B24A-B63A-4E3998968C9E}" type="slidenum">
              <a:rPr lang="en-US" smtClean="0"/>
              <a:t>‹#›</a:t>
            </a:fld>
            <a:endParaRPr lang="en-US"/>
          </a:p>
        </p:txBody>
      </p:sp>
    </p:spTree>
    <p:extLst>
      <p:ext uri="{BB962C8B-B14F-4D97-AF65-F5344CB8AC3E}">
        <p14:creationId xmlns:p14="http://schemas.microsoft.com/office/powerpoint/2010/main" val="89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85A93-8C89-3D4C-8F93-A17458099944}"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D24C-BAEA-B24A-B63A-4E3998968C9E}" type="slidenum">
              <a:rPr lang="en-US" smtClean="0"/>
              <a:t>‹#›</a:t>
            </a:fld>
            <a:endParaRPr lang="en-US"/>
          </a:p>
        </p:txBody>
      </p:sp>
    </p:spTree>
    <p:extLst>
      <p:ext uri="{BB962C8B-B14F-4D97-AF65-F5344CB8AC3E}">
        <p14:creationId xmlns:p14="http://schemas.microsoft.com/office/powerpoint/2010/main" val="162259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spect="1"/>
          </p:cNvSpPr>
          <p:nvPr/>
        </p:nvSpPr>
        <p:spPr>
          <a:xfrm>
            <a:off x="9186525" y="-6662"/>
            <a:ext cx="2178160" cy="1351127"/>
          </a:xfrm>
          <a:prstGeom prst="rect">
            <a:avLst/>
          </a:prstGeom>
          <a:solidFill>
            <a:srgbClr val="8FAADC"/>
          </a:solidFill>
          <a:ln>
            <a:noFill/>
          </a:ln>
          <a:effectLst/>
          <a:scene3d>
            <a:camera prst="orthographicFront"/>
            <a:lightRig rig="threePt" dir="t"/>
          </a:scene3d>
          <a:sp3d prstMaterial="softEdge">
            <a:bevelT w="139700" h="139700" prst="divot"/>
            <a:bevelB prst="convex"/>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Shape 10"/>
          <p:cNvSpPr>
            <a:spLocks noChangeAspect="1"/>
          </p:cNvSpPr>
          <p:nvPr/>
        </p:nvSpPr>
        <p:spPr>
          <a:xfrm>
            <a:off x="9187542" y="1923028"/>
            <a:ext cx="2177143" cy="3144563"/>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8FAADC"/>
          </a:solidFill>
          <a:ln>
            <a:noFill/>
          </a:ln>
          <a:effectLst/>
          <a:scene3d>
            <a:camera prst="orthographicFront"/>
            <a:lightRig rig="threePt" dir="t"/>
          </a:scene3d>
          <a:sp3d prstMaterial="softEdge">
            <a:bevelT w="139700" h="139700" prst="divot"/>
            <a:bevelB prst="convex"/>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Shape 11"/>
          <p:cNvSpPr>
            <a:spLocks noChangeAspect="1"/>
          </p:cNvSpPr>
          <p:nvPr/>
        </p:nvSpPr>
        <p:spPr>
          <a:xfrm>
            <a:off x="9187202" y="5497055"/>
            <a:ext cx="2178158" cy="1360945"/>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8FAADC"/>
          </a:solidFill>
          <a:ln>
            <a:noFill/>
          </a:ln>
          <a:effectLst/>
          <a:scene3d>
            <a:camera prst="orthographicFront"/>
            <a:lightRig rig="threePt" dir="t"/>
          </a:scene3d>
          <a:sp3d prstMaterial="softEdge">
            <a:bevelT w="139700" h="139700" prst="divot"/>
            <a:bevelB prst="convex"/>
          </a:sp3d>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a:p>
        </p:txBody>
      </p:sp>
      <p:sp>
        <p:nvSpPr>
          <p:cNvPr id="8" name="TextBox 7"/>
          <p:cNvSpPr txBox="1"/>
          <p:nvPr/>
        </p:nvSpPr>
        <p:spPr>
          <a:xfrm>
            <a:off x="936170" y="2617636"/>
            <a:ext cx="7532916" cy="3046988"/>
          </a:xfrm>
          <a:prstGeom prst="rect">
            <a:avLst/>
          </a:prstGeom>
          <a:noFill/>
        </p:spPr>
        <p:txBody>
          <a:bodyPr wrap="square" lIns="0" tIns="0" rIns="0" bIns="0" rtlCol="0" anchor="ctr">
            <a:spAutoFit/>
          </a:bodyPr>
          <a:lstStyle/>
          <a:p>
            <a:pPr algn="ctr"/>
            <a:r>
              <a:rPr lang="en-US" sz="4500" b="1" dirty="0">
                <a:solidFill>
                  <a:srgbClr val="002060"/>
                </a:solidFill>
                <a:effectLst>
                  <a:outerShdw blurRad="38100" dist="38100" dir="2700000" algn="tl">
                    <a:srgbClr val="000000">
                      <a:alpha val="43137"/>
                    </a:srgbClr>
                  </a:outerShdw>
                </a:effectLst>
              </a:rPr>
              <a:t>TỔNG QUAN VỀ CÁC BỆNH TRUYỀN NHIỄM</a:t>
            </a:r>
            <a:endParaRPr lang="en-US" sz="2800" b="1" dirty="0">
              <a:solidFill>
                <a:srgbClr val="002060"/>
              </a:solidFill>
              <a:cs typeface="Arial" panose="020B0604020202020204" pitchFamily="34" charset="0"/>
            </a:endParaRPr>
          </a:p>
          <a:p>
            <a:pPr algn="ctr"/>
            <a:endParaRPr lang="en-US" sz="2800" b="1" dirty="0">
              <a:solidFill>
                <a:srgbClr val="002060"/>
              </a:solidFill>
              <a:cs typeface="Arial" panose="020B0604020202020204" pitchFamily="34" charset="0"/>
            </a:endParaRPr>
          </a:p>
          <a:p>
            <a:pPr algn="ctr"/>
            <a:endParaRPr lang="en-US" sz="2800" b="1" dirty="0">
              <a:solidFill>
                <a:srgbClr val="002060"/>
              </a:solidFill>
              <a:cs typeface="Arial" panose="020B0604020202020204" pitchFamily="34" charset="0"/>
            </a:endParaRPr>
          </a:p>
          <a:p>
            <a:pPr algn="ctr"/>
            <a:endParaRPr lang="en-US" sz="2800" b="1" dirty="0">
              <a:solidFill>
                <a:srgbClr val="002060"/>
              </a:solidFill>
              <a:cs typeface="Arial" panose="020B0604020202020204" pitchFamily="34" charset="0"/>
            </a:endParaRPr>
          </a:p>
          <a:p>
            <a:pPr algn="ctr"/>
            <a:r>
              <a:rPr lang="en-US" sz="2400" b="1" dirty="0">
                <a:solidFill>
                  <a:srgbClr val="002060"/>
                </a:solidFill>
                <a:cs typeface="Arial" panose="020B0604020202020204" pitchFamily="34" charset="0"/>
              </a:rPr>
              <a:t>NINH BÌNH 2025</a:t>
            </a:r>
          </a:p>
        </p:txBody>
      </p:sp>
      <p:pic>
        <p:nvPicPr>
          <p:cNvPr id="9" name="Picture 8">
            <a:extLst>
              <a:ext uri="{FF2B5EF4-FFF2-40B4-BE49-F238E27FC236}">
                <a16:creationId xmlns:a16="http://schemas.microsoft.com/office/drawing/2014/main" id="{858BF934-C7C6-4501-988E-6C2E970B605F}"/>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88778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304693" y="1293338"/>
            <a:ext cx="10047248" cy="3914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50000"/>
              </a:lnSpc>
              <a:spcBef>
                <a:spcPts val="1200"/>
              </a:spcBef>
              <a:spcAft>
                <a:spcPts val="600"/>
              </a:spcAft>
            </a:pPr>
            <a:r>
              <a:rPr lang="en-US" sz="2800" dirty="0">
                <a:solidFill>
                  <a:srgbClr val="FF0000"/>
                </a:solidFill>
                <a:latin typeface="Arial" panose="020B0604020202020204" pitchFamily="34" charset="0"/>
                <a:cs typeface="Arial" panose="020B0604020202020204" pitchFamily="34" charset="0"/>
              </a:rPr>
              <a:t>2. </a:t>
            </a:r>
            <a:r>
              <a:rPr lang="en-US" sz="2800" dirty="0" err="1">
                <a:solidFill>
                  <a:srgbClr val="FF0000"/>
                </a:solidFill>
                <a:latin typeface="Arial" panose="020B0604020202020204" pitchFamily="34" charset="0"/>
                <a:cs typeface="Arial" panose="020B0604020202020204" pitchFamily="34" charset="0"/>
              </a:rPr>
              <a:t>Phân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loại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bệnh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truyền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nhiễm</a:t>
            </a:r>
            <a:endParaRPr lang="en-US" sz="2800" dirty="0">
              <a:solidFill>
                <a:srgbClr val="FF0000"/>
              </a:solidFill>
              <a:latin typeface="Arial" panose="020B0604020202020204" pitchFamily="34" charset="0"/>
              <a:cs typeface="Arial" panose="020B0604020202020204" pitchFamily="34" charset="0"/>
            </a:endParaRPr>
          </a:p>
          <a:p>
            <a:pPr marL="914400" lvl="1" indent="-457200">
              <a:spcBef>
                <a:spcPts val="1200"/>
              </a:spcBef>
              <a:spcAft>
                <a:spcPts val="600"/>
              </a:spcAft>
              <a:buFont typeface="Wingdings" pitchFamily="2" charset="2"/>
              <a:buChar char="§"/>
            </a:pPr>
            <a:r>
              <a:rPr lang="en-US" sz="2800" b="1" dirty="0">
                <a:solidFill>
                  <a:schemeClr val="accent5">
                    <a:lumMod val="50000"/>
                  </a:schemeClr>
                </a:solidFill>
                <a:latin typeface="Arial" panose="020B0604020202020204" pitchFamily="34" charset="0"/>
                <a:cs typeface="Arial" panose="020B0604020202020204" pitchFamily="34" charset="0"/>
              </a:rPr>
              <a:t>Theo </a:t>
            </a:r>
            <a:r>
              <a:rPr lang="en-US" sz="2800" b="1" dirty="0" err="1">
                <a:solidFill>
                  <a:schemeClr val="accent5">
                    <a:lumMod val="50000"/>
                  </a:schemeClr>
                </a:solidFill>
                <a:latin typeface="Arial" panose="020B0604020202020204" pitchFamily="34" charset="0"/>
                <a:cs typeface="Arial" panose="020B0604020202020204" pitchFamily="34" charset="0"/>
              </a:rPr>
              <a:t>mức</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độ</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nguy</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hiểm</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khả</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năng</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lây</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lan</a:t>
            </a:r>
            <a:endParaRPr lang="en-US" sz="2800" b="1" dirty="0">
              <a:solidFill>
                <a:schemeClr val="accent5">
                  <a:lumMod val="50000"/>
                </a:schemeClr>
              </a:solidFill>
              <a:latin typeface="Arial" panose="020B0604020202020204" pitchFamily="34" charset="0"/>
              <a:cs typeface="Arial" panose="020B0604020202020204" pitchFamily="34" charset="0"/>
            </a:endParaRPr>
          </a:p>
          <a:p>
            <a:pPr marL="914400" lvl="1" indent="-457200">
              <a:spcBef>
                <a:spcPts val="1200"/>
              </a:spcBef>
              <a:spcAft>
                <a:spcPts val="600"/>
              </a:spcAft>
              <a:buFont typeface="Wingdings" pitchFamily="2" charset="2"/>
              <a:buChar char="§"/>
            </a:pPr>
            <a:r>
              <a:rPr lang="vi-VN" sz="2800" b="1" dirty="0">
                <a:solidFill>
                  <a:schemeClr val="accent5">
                    <a:lumMod val="50000"/>
                  </a:schemeClr>
                </a:solidFill>
              </a:rPr>
              <a:t>Các nhóm bệnh truyền nhiễm theo nguyên nhân</a:t>
            </a:r>
            <a:endParaRPr lang="en-US" sz="2800" b="1" dirty="0">
              <a:solidFill>
                <a:schemeClr val="accent5">
                  <a:lumMod val="50000"/>
                </a:schemeClr>
              </a:solidFill>
            </a:endParaRPr>
          </a:p>
          <a:p>
            <a:pPr marL="914400" lvl="1" indent="-457200">
              <a:spcBef>
                <a:spcPts val="1200"/>
              </a:spcBef>
              <a:spcAft>
                <a:spcPts val="600"/>
              </a:spcAft>
              <a:buFont typeface="Wingdings" pitchFamily="2" charset="2"/>
              <a:buChar char="§"/>
            </a:pPr>
            <a:r>
              <a:rPr lang="vi-VN" sz="2800" b="1" dirty="0">
                <a:solidFill>
                  <a:schemeClr val="accent5">
                    <a:lumMod val="50000"/>
                  </a:schemeClr>
                </a:solidFill>
              </a:rPr>
              <a:t>Các nhóm bệnh truyền nhiễm theo đường lây truyền</a:t>
            </a:r>
            <a:endParaRPr lang="en-US" sz="2800" b="1" dirty="0">
              <a:solidFill>
                <a:schemeClr val="accent5">
                  <a:lumMod val="50000"/>
                </a:schemeClr>
              </a:solidFill>
            </a:endParaRPr>
          </a:p>
          <a:p>
            <a:pPr marL="800100" lvl="1" indent="-342900">
              <a:spcBef>
                <a:spcPts val="1200"/>
              </a:spcBef>
              <a:spcAft>
                <a:spcPts val="600"/>
              </a:spcAft>
              <a:buFont typeface="Wingdings" pitchFamily="2" charset="2"/>
              <a:buChar char="§"/>
            </a:pPr>
            <a:endParaRPr lang="en-US" sz="2000" dirty="0"/>
          </a:p>
        </p:txBody>
      </p:sp>
      <p:pic>
        <p:nvPicPr>
          <p:cNvPr id="13" name="Picture 12">
            <a:extLst>
              <a:ext uri="{FF2B5EF4-FFF2-40B4-BE49-F238E27FC236}">
                <a16:creationId xmlns:a16="http://schemas.microsoft.com/office/drawing/2014/main" id="{50087934-671D-4E7A-B636-B3F5BA8D771F}"/>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406767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DA3A-F69C-4F67-9E62-B6705EFA5F3F}"/>
              </a:ext>
            </a:extLst>
          </p:cNvPr>
          <p:cNvSpPr>
            <a:spLocks noGrp="1"/>
          </p:cNvSpPr>
          <p:nvPr>
            <p:ph type="title"/>
          </p:nvPr>
        </p:nvSpPr>
        <p:spPr>
          <a:xfrm>
            <a:off x="1332872" y="365126"/>
            <a:ext cx="10515600" cy="619122"/>
          </a:xfrm>
        </p:spPr>
        <p:txBody>
          <a:bodyPr>
            <a:normAutofit fontScale="90000"/>
          </a:bodyPr>
          <a:lstStyle/>
          <a:p>
            <a:r>
              <a:rPr lang="en-US" sz="2800" dirty="0">
                <a:solidFill>
                  <a:srgbClr val="FF0000"/>
                </a:solidFill>
                <a:latin typeface="Arial" panose="020B0604020202020204" pitchFamily="34" charset="0"/>
                <a:cs typeface="Arial" panose="020B0604020202020204" pitchFamily="34" charset="0"/>
              </a:rPr>
              <a:t>2.1. PHÂN LOẠI BỆNH TRUYỀN NHIỄM – NHÓM A</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 </a:t>
            </a:r>
            <a:r>
              <a:rPr lang="en-US" sz="2200" i="1" dirty="0">
                <a:solidFill>
                  <a:srgbClr val="FF0000"/>
                </a:solidFill>
                <a:latin typeface="Arial" panose="020B0604020202020204" pitchFamily="34" charset="0"/>
                <a:cs typeface="Arial" panose="020B0604020202020204" pitchFamily="34" charset="0"/>
              </a:rPr>
              <a:t>(</a:t>
            </a:r>
            <a:r>
              <a:rPr lang="en-US" sz="2200" i="1" dirty="0" err="1">
                <a:solidFill>
                  <a:srgbClr val="FF0000"/>
                </a:solidFill>
                <a:latin typeface="Arial" panose="020B0604020202020204" pitchFamily="34" charset="0"/>
                <a:cs typeface="Arial" panose="020B0604020202020204" pitchFamily="34" charset="0"/>
              </a:rPr>
              <a:t>Bệnh</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đặc</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biệt</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nguy</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hiểm</a:t>
            </a:r>
            <a:r>
              <a:rPr lang="en-US" sz="2200" i="1" dirty="0">
                <a:solidFill>
                  <a:srgbClr val="FF0000"/>
                </a:solidFill>
                <a:latin typeface="Arial" panose="020B0604020202020204" pitchFamily="34" charset="0"/>
                <a:cs typeface="Arial" panose="020B0604020202020204" pitchFamily="34" charset="0"/>
              </a:rPr>
              <a:t> – </a:t>
            </a:r>
            <a:r>
              <a:rPr lang="en-US" sz="2200" i="1" dirty="0" err="1">
                <a:solidFill>
                  <a:srgbClr val="FF0000"/>
                </a:solidFill>
                <a:latin typeface="Arial" panose="020B0604020202020204" pitchFamily="34" charset="0"/>
                <a:cs typeface="Arial" panose="020B0604020202020204" pitchFamily="34" charset="0"/>
              </a:rPr>
              <a:t>lây</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rất</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nhanh</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tử</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vong</a:t>
            </a:r>
            <a:r>
              <a:rPr lang="en-US" sz="2200" i="1"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cao</a:t>
            </a:r>
            <a:r>
              <a:rPr lang="en-US" sz="2200" i="1" dirty="0">
                <a:solidFill>
                  <a:srgbClr val="FF0000"/>
                </a:solidFill>
                <a:latin typeface="Arial" panose="020B0604020202020204" pitchFamily="34" charset="0"/>
                <a:cs typeface="Arial" panose="020B0604020202020204" pitchFamily="34" charset="0"/>
              </a:rPr>
              <a:t>)</a:t>
            </a:r>
            <a:endParaRPr lang="en-US" sz="2800" i="1"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3F868C8C-EFF5-4CF7-BEA3-03E0A6AF46CF}"/>
              </a:ext>
            </a:extLst>
          </p:cNvPr>
          <p:cNvGraphicFramePr>
            <a:graphicFrameLocks noGrp="1"/>
          </p:cNvGraphicFramePr>
          <p:nvPr>
            <p:ph idx="1"/>
            <p:extLst>
              <p:ext uri="{D42A27DB-BD31-4B8C-83A1-F6EECF244321}">
                <p14:modId xmlns:p14="http://schemas.microsoft.com/office/powerpoint/2010/main" val="4160176136"/>
              </p:ext>
            </p:extLst>
          </p:nvPr>
        </p:nvGraphicFramePr>
        <p:xfrm>
          <a:off x="704538" y="1543987"/>
          <a:ext cx="10972800" cy="4329766"/>
        </p:xfrm>
        <a:graphic>
          <a:graphicData uri="http://schemas.openxmlformats.org/drawingml/2006/table">
            <a:tbl>
              <a:tblPr>
                <a:tableStyleId>{5940675A-B579-460E-94D1-54222C63F5DA}</a:tableStyleId>
              </a:tblPr>
              <a:tblGrid>
                <a:gridCol w="700788">
                  <a:extLst>
                    <a:ext uri="{9D8B030D-6E8A-4147-A177-3AD203B41FA5}">
                      <a16:colId xmlns:a16="http://schemas.microsoft.com/office/drawing/2014/main" val="766089348"/>
                    </a:ext>
                  </a:extLst>
                </a:gridCol>
                <a:gridCol w="5020123">
                  <a:extLst>
                    <a:ext uri="{9D8B030D-6E8A-4147-A177-3AD203B41FA5}">
                      <a16:colId xmlns:a16="http://schemas.microsoft.com/office/drawing/2014/main" val="2319554169"/>
                    </a:ext>
                  </a:extLst>
                </a:gridCol>
                <a:gridCol w="5251889">
                  <a:extLst>
                    <a:ext uri="{9D8B030D-6E8A-4147-A177-3AD203B41FA5}">
                      <a16:colId xmlns:a16="http://schemas.microsoft.com/office/drawing/2014/main" val="191241276"/>
                    </a:ext>
                  </a:extLst>
                </a:gridCol>
              </a:tblGrid>
              <a:tr h="455606">
                <a:tc>
                  <a:txBody>
                    <a:bodyPr/>
                    <a:lstStyle/>
                    <a:p>
                      <a:pPr algn="ctr"/>
                      <a:r>
                        <a:rPr lang="en-US" sz="2000" b="1" dirty="0">
                          <a:latin typeface="Arial" panose="020B0604020202020204" pitchFamily="34" charset="0"/>
                          <a:cs typeface="Arial" panose="020B0604020202020204" pitchFamily="34" charset="0"/>
                        </a:rPr>
                        <a:t>STT</a:t>
                      </a:r>
                    </a:p>
                  </a:txBody>
                  <a:tcPr marL="62162" marR="62162" marT="31081" marB="31081" anchor="ctr"/>
                </a:tc>
                <a:tc>
                  <a:txBody>
                    <a:bodyPr/>
                    <a:lstStyle/>
                    <a:p>
                      <a:pPr algn="ctr"/>
                      <a:r>
                        <a:rPr lang="en-US" sz="2000" b="1" dirty="0" err="1">
                          <a:latin typeface="Arial" panose="020B0604020202020204" pitchFamily="34" charset="0"/>
                          <a:cs typeface="Arial" panose="020B0604020202020204" pitchFamily="34" charset="0"/>
                        </a:rPr>
                        <a:t>Bệnh</a:t>
                      </a:r>
                      <a:endParaRPr lang="en-US" sz="2000" b="1" dirty="0">
                        <a:latin typeface="Arial" panose="020B0604020202020204" pitchFamily="34" charset="0"/>
                        <a:cs typeface="Arial" panose="020B0604020202020204" pitchFamily="34" charset="0"/>
                      </a:endParaRPr>
                    </a:p>
                  </a:txBody>
                  <a:tcPr marL="62162" marR="62162" marT="31081" marB="31081" anchor="ctr"/>
                </a:tc>
                <a:tc>
                  <a:txBody>
                    <a:bodyPr/>
                    <a:lstStyle/>
                    <a:p>
                      <a:pPr algn="ctr"/>
                      <a:r>
                        <a:rPr lang="vi-VN" sz="2000" b="1" dirty="0">
                          <a:latin typeface="Arial" panose="020B0604020202020204" pitchFamily="34" charset="0"/>
                          <a:cs typeface="Arial" panose="020B0604020202020204" pitchFamily="34" charset="0"/>
                        </a:rPr>
                        <a:t>Đường lây truyền (ngắn gọn)</a:t>
                      </a:r>
                    </a:p>
                  </a:txBody>
                  <a:tcPr marL="62162" marR="62162" marT="31081" marB="31081" anchor="ctr"/>
                </a:tc>
                <a:extLst>
                  <a:ext uri="{0D108BD9-81ED-4DB2-BD59-A6C34878D82A}">
                    <a16:rowId xmlns:a16="http://schemas.microsoft.com/office/drawing/2014/main" val="1528494743"/>
                  </a:ext>
                </a:extLst>
              </a:tr>
              <a:tr h="463284">
                <a:tc>
                  <a:txBody>
                    <a:bodyPr/>
                    <a:lstStyle/>
                    <a:p>
                      <a:r>
                        <a:rPr lang="en-US" sz="2000">
                          <a:latin typeface="Arial" panose="020B0604020202020204" pitchFamily="34" charset="0"/>
                          <a:cs typeface="Arial" panose="020B0604020202020204" pitchFamily="34" charset="0"/>
                        </a:rPr>
                        <a:t>1</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Bại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liệt</a:t>
                      </a:r>
                      <a:endParaRPr lang="en-US" sz="2000" dirty="0">
                        <a:latin typeface="Arial" panose="020B0604020202020204" pitchFamily="34" charset="0"/>
                        <a:cs typeface="Arial" panose="020B0604020202020204" pitchFamily="34" charset="0"/>
                      </a:endParaRPr>
                    </a:p>
                  </a:txBody>
                  <a:tcPr marL="62162" marR="62162" marT="31081" marB="31081" anchor="ctr"/>
                </a:tc>
                <a:tc>
                  <a:txBody>
                    <a:bodyPr/>
                    <a:lstStyle/>
                    <a:p>
                      <a:r>
                        <a:rPr lang="vi-VN" sz="2000" dirty="0">
                          <a:latin typeface="Arial" panose="020B0604020202020204" pitchFamily="34" charset="0"/>
                          <a:cs typeface="Arial" panose="020B0604020202020204" pitchFamily="34" charset="0"/>
                        </a:rPr>
                        <a:t>Đường tiêu hóa – phân → miệng</a:t>
                      </a:r>
                    </a:p>
                  </a:txBody>
                  <a:tcPr marL="62162" marR="62162" marT="31081" marB="31081" anchor="ctr"/>
                </a:tc>
                <a:extLst>
                  <a:ext uri="{0D108BD9-81ED-4DB2-BD59-A6C34878D82A}">
                    <a16:rowId xmlns:a16="http://schemas.microsoft.com/office/drawing/2014/main" val="1722549037"/>
                  </a:ext>
                </a:extLst>
              </a:tr>
              <a:tr h="463284">
                <a:tc>
                  <a:txBody>
                    <a:bodyPr/>
                    <a:lstStyle/>
                    <a:p>
                      <a:r>
                        <a:rPr lang="en-US" sz="2000" dirty="0">
                          <a:latin typeface="Arial" panose="020B0604020202020204" pitchFamily="34" charset="0"/>
                          <a:cs typeface="Arial" panose="020B0604020202020204" pitchFamily="34" charset="0"/>
                        </a:rPr>
                        <a:t>2</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Cúm</a:t>
                      </a:r>
                      <a:r>
                        <a:rPr lang="en-US" sz="2000" dirty="0">
                          <a:latin typeface="Arial" panose="020B0604020202020204" pitchFamily="34" charset="0"/>
                          <a:cs typeface="Arial" panose="020B0604020202020204" pitchFamily="34" charset="0"/>
                        </a:rPr>
                        <a:t> A/H5N1</a:t>
                      </a:r>
                    </a:p>
                  </a:txBody>
                  <a:tcPr marL="62162" marR="62162" marT="31081" marB="31081" anchor="ctr"/>
                </a:tc>
                <a:tc>
                  <a:txBody>
                    <a:bodyPr/>
                    <a:lstStyle/>
                    <a:p>
                      <a:r>
                        <a:rPr lang="vi-VN" sz="2000">
                          <a:latin typeface="Arial" panose="020B0604020202020204" pitchFamily="34" charset="0"/>
                          <a:cs typeface="Arial" panose="020B0604020202020204" pitchFamily="34" charset="0"/>
                        </a:rPr>
                        <a:t>Từ gia cầm → người, giọt bắn, tiếp xúc</a:t>
                      </a:r>
                    </a:p>
                  </a:txBody>
                  <a:tcPr marL="62162" marR="62162" marT="31081" marB="31081" anchor="ctr"/>
                </a:tc>
                <a:extLst>
                  <a:ext uri="{0D108BD9-81ED-4DB2-BD59-A6C34878D82A}">
                    <a16:rowId xmlns:a16="http://schemas.microsoft.com/office/drawing/2014/main" val="3761409556"/>
                  </a:ext>
                </a:extLst>
              </a:tr>
              <a:tr h="390702">
                <a:tc>
                  <a:txBody>
                    <a:bodyPr/>
                    <a:lstStyle/>
                    <a:p>
                      <a:r>
                        <a:rPr lang="en-US" sz="2000">
                          <a:latin typeface="Arial" panose="020B0604020202020204" pitchFamily="34" charset="0"/>
                          <a:cs typeface="Arial" panose="020B0604020202020204" pitchFamily="34" charset="0"/>
                        </a:rPr>
                        <a:t>3</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hạch</a:t>
                      </a:r>
                      <a:endParaRPr lang="en-US" sz="2000" dirty="0">
                        <a:latin typeface="Arial" panose="020B0604020202020204" pitchFamily="34" charset="0"/>
                        <a:cs typeface="Arial" panose="020B0604020202020204" pitchFamily="34" charset="0"/>
                      </a:endParaRP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Bọ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chét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gặm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nhấm</a:t>
                      </a:r>
                      <a:endParaRPr lang="en-US" sz="2000" dirty="0">
                        <a:latin typeface="Arial" panose="020B0604020202020204" pitchFamily="34" charset="0"/>
                        <a:cs typeface="Arial" panose="020B0604020202020204" pitchFamily="34" charset="0"/>
                      </a:endParaRPr>
                    </a:p>
                  </a:txBody>
                  <a:tcPr marL="62162" marR="62162" marT="31081" marB="31081" anchor="ctr"/>
                </a:tc>
                <a:extLst>
                  <a:ext uri="{0D108BD9-81ED-4DB2-BD59-A6C34878D82A}">
                    <a16:rowId xmlns:a16="http://schemas.microsoft.com/office/drawing/2014/main" val="3647385875"/>
                  </a:ext>
                </a:extLst>
              </a:tr>
              <a:tr h="390702">
                <a:tc>
                  <a:txBody>
                    <a:bodyPr/>
                    <a:lstStyle/>
                    <a:p>
                      <a:r>
                        <a:rPr lang="en-US" sz="2000">
                          <a:latin typeface="Arial" panose="020B0604020202020204" pitchFamily="34" charset="0"/>
                          <a:cs typeface="Arial" panose="020B0604020202020204" pitchFamily="34" charset="0"/>
                        </a:rPr>
                        <a:t>4</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Đậu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endParaRPr lang="en-US" sz="2000" dirty="0">
                        <a:latin typeface="Arial" panose="020B0604020202020204" pitchFamily="34" charset="0"/>
                        <a:cs typeface="Arial" panose="020B0604020202020204" pitchFamily="34" charset="0"/>
                      </a:endParaRPr>
                    </a:p>
                  </a:txBody>
                  <a:tcPr marL="62162" marR="62162" marT="31081" marB="31081" anchor="ctr"/>
                </a:tc>
                <a:tc>
                  <a:txBody>
                    <a:bodyPr/>
                    <a:lstStyle/>
                    <a:p>
                      <a:r>
                        <a:rPr lang="en-US" sz="2000">
                          <a:latin typeface="Arial" panose="020B0604020202020204" pitchFamily="34" charset="0"/>
                          <a:cs typeface="Arial" panose="020B0604020202020204" pitchFamily="34" charset="0"/>
                        </a:rPr>
                        <a:t>Giọt bắn, tiếp xúc, khí dung</a:t>
                      </a:r>
                    </a:p>
                  </a:txBody>
                  <a:tcPr marL="62162" marR="62162" marT="31081" marB="31081" anchor="ctr"/>
                </a:tc>
                <a:extLst>
                  <a:ext uri="{0D108BD9-81ED-4DB2-BD59-A6C34878D82A}">
                    <a16:rowId xmlns:a16="http://schemas.microsoft.com/office/drawing/2014/main" val="4146434693"/>
                  </a:ext>
                </a:extLst>
              </a:tr>
              <a:tr h="669563">
                <a:tc>
                  <a:txBody>
                    <a:bodyPr/>
                    <a:lstStyle/>
                    <a:p>
                      <a:r>
                        <a:rPr lang="en-US" sz="2000" dirty="0">
                          <a:latin typeface="Arial" panose="020B0604020202020204" pitchFamily="34" charset="0"/>
                          <a:cs typeface="Arial" panose="020B0604020202020204" pitchFamily="34" charset="0"/>
                        </a:rPr>
                        <a:t>5</a:t>
                      </a:r>
                    </a:p>
                  </a:txBody>
                  <a:tcPr marL="62162" marR="62162" marT="31081" marB="31081" anchor="ctr"/>
                </a:tc>
                <a:tc>
                  <a:txBody>
                    <a:bodyPr/>
                    <a:lstStyle/>
                    <a:p>
                      <a:r>
                        <a:rPr lang="en-US" sz="2000" b="0" i="0" kern="1200" dirty="0" err="1">
                          <a:solidFill>
                            <a:schemeClr val="tx1"/>
                          </a:solidFill>
                          <a:effectLst/>
                          <a:latin typeface="Arial" panose="020B0604020202020204" pitchFamily="34" charset="0"/>
                          <a:ea typeface="+mn-ea"/>
                          <a:cs typeface="Arial" panose="020B0604020202020204" pitchFamily="34" charset="0"/>
                        </a:rPr>
                        <a:t>Bệnh</a:t>
                      </a:r>
                      <a:r>
                        <a:rPr lang="en-US" sz="2000" b="0" i="0" kern="1200" dirty="0">
                          <a:solidFill>
                            <a:schemeClr val="tx1"/>
                          </a:solidFill>
                          <a:effectLst/>
                          <a:latin typeface="Arial" panose="020B0604020202020204" pitchFamily="34" charset="0"/>
                          <a:ea typeface="+mn-ea"/>
                          <a:cs typeface="Arial" panose="020B0604020202020204" pitchFamily="34" charset="0"/>
                        </a:rPr>
                        <a:t> </a:t>
                      </a:r>
                      <a:r>
                        <a:rPr lang="en-US" sz="2000" b="0" i="0" kern="1200" dirty="0" err="1">
                          <a:solidFill>
                            <a:schemeClr val="tx1"/>
                          </a:solidFill>
                          <a:effectLst/>
                          <a:latin typeface="Arial" panose="020B0604020202020204" pitchFamily="34" charset="0"/>
                          <a:ea typeface="+mn-ea"/>
                          <a:cs typeface="Arial" panose="020B0604020202020204" pitchFamily="34" charset="0"/>
                        </a:rPr>
                        <a:t>sốt</a:t>
                      </a:r>
                      <a:r>
                        <a:rPr lang="en-US" sz="2000" b="0" i="0" kern="1200" dirty="0">
                          <a:solidFill>
                            <a:schemeClr val="tx1"/>
                          </a:solidFill>
                          <a:effectLst/>
                          <a:latin typeface="Arial" panose="020B0604020202020204" pitchFamily="34" charset="0"/>
                          <a:ea typeface="+mn-ea"/>
                          <a:cs typeface="Arial" panose="020B0604020202020204" pitchFamily="34" charset="0"/>
                        </a:rPr>
                        <a:t> </a:t>
                      </a:r>
                      <a:r>
                        <a:rPr lang="en-US" sz="2000" b="0" i="0" kern="1200" dirty="0" err="1">
                          <a:solidFill>
                            <a:schemeClr val="tx1"/>
                          </a:solidFill>
                          <a:effectLst/>
                          <a:latin typeface="Arial" panose="020B0604020202020204" pitchFamily="34" charset="0"/>
                          <a:ea typeface="+mn-ea"/>
                          <a:cs typeface="Arial" panose="020B0604020202020204" pitchFamily="34" charset="0"/>
                        </a:rPr>
                        <a:t>xuất</a:t>
                      </a:r>
                      <a:r>
                        <a:rPr lang="en-US" sz="2000" b="0" i="0" kern="1200" dirty="0">
                          <a:solidFill>
                            <a:schemeClr val="tx1"/>
                          </a:solidFill>
                          <a:effectLst/>
                          <a:latin typeface="Arial" panose="020B0604020202020204" pitchFamily="34" charset="0"/>
                          <a:ea typeface="+mn-ea"/>
                          <a:cs typeface="Arial" panose="020B0604020202020204" pitchFamily="34" charset="0"/>
                        </a:rPr>
                        <a:t> </a:t>
                      </a:r>
                      <a:r>
                        <a:rPr lang="en-US" sz="2000" b="0" i="0" kern="1200" dirty="0" err="1">
                          <a:solidFill>
                            <a:schemeClr val="tx1"/>
                          </a:solidFill>
                          <a:effectLst/>
                          <a:latin typeface="Arial" panose="020B0604020202020204" pitchFamily="34" charset="0"/>
                          <a:ea typeface="+mn-ea"/>
                          <a:cs typeface="Arial" panose="020B0604020202020204" pitchFamily="34" charset="0"/>
                        </a:rPr>
                        <a:t>huyết</a:t>
                      </a:r>
                      <a:r>
                        <a:rPr lang="en-US" sz="2000" b="0" i="0" kern="1200" dirty="0">
                          <a:solidFill>
                            <a:schemeClr val="tx1"/>
                          </a:solidFill>
                          <a:effectLst/>
                          <a:latin typeface="Arial" panose="020B0604020202020204" pitchFamily="34" charset="0"/>
                          <a:ea typeface="+mn-ea"/>
                          <a:cs typeface="Arial" panose="020B0604020202020204" pitchFamily="34" charset="0"/>
                        </a:rPr>
                        <a:t> do vi </a:t>
                      </a:r>
                      <a:r>
                        <a:rPr lang="en-US" sz="2000" b="0" i="0" kern="1200" dirty="0" err="1">
                          <a:solidFill>
                            <a:schemeClr val="tx1"/>
                          </a:solidFill>
                          <a:effectLst/>
                          <a:latin typeface="Arial" panose="020B0604020202020204" pitchFamily="34" charset="0"/>
                          <a:ea typeface="+mn-ea"/>
                          <a:cs typeface="Arial" panose="020B0604020202020204" pitchFamily="34" charset="0"/>
                        </a:rPr>
                        <a:t>rút</a:t>
                      </a:r>
                      <a:r>
                        <a:rPr lang="en-US" sz="2000" b="0" i="0" kern="1200" dirty="0">
                          <a:solidFill>
                            <a:schemeClr val="tx1"/>
                          </a:solidFill>
                          <a:effectLst/>
                          <a:latin typeface="Arial" panose="020B0604020202020204" pitchFamily="34" charset="0"/>
                          <a:ea typeface="+mn-ea"/>
                          <a:cs typeface="Arial" panose="020B0604020202020204" pitchFamily="34" charset="0"/>
                        </a:rPr>
                        <a:t> Ê - </a:t>
                      </a:r>
                      <a:r>
                        <a:rPr lang="en-US" sz="2000" b="0" i="0" kern="1200" dirty="0" err="1">
                          <a:solidFill>
                            <a:schemeClr val="tx1"/>
                          </a:solidFill>
                          <a:effectLst/>
                          <a:latin typeface="Arial" panose="020B0604020202020204" pitchFamily="34" charset="0"/>
                          <a:ea typeface="+mn-ea"/>
                          <a:cs typeface="Arial" panose="020B0604020202020204" pitchFamily="34" charset="0"/>
                        </a:rPr>
                        <a:t>bô</a:t>
                      </a:r>
                      <a:r>
                        <a:rPr lang="en-US" sz="2000" b="0" i="0" kern="1200" dirty="0">
                          <a:solidFill>
                            <a:schemeClr val="tx1"/>
                          </a:solidFill>
                          <a:effectLst/>
                          <a:latin typeface="Arial" panose="020B0604020202020204" pitchFamily="34" charset="0"/>
                          <a:ea typeface="+mn-ea"/>
                          <a:cs typeface="Arial" panose="020B0604020202020204" pitchFamily="34" charset="0"/>
                        </a:rPr>
                        <a:t> - la</a:t>
                      </a:r>
                      <a:endParaRPr lang="en-US" sz="2000" dirty="0">
                        <a:latin typeface="Arial" panose="020B0604020202020204" pitchFamily="34" charset="0"/>
                        <a:cs typeface="Arial" panose="020B0604020202020204" pitchFamily="34" charset="0"/>
                      </a:endParaRPr>
                    </a:p>
                  </a:txBody>
                  <a:tcPr marL="62162" marR="62162" marT="31081" marB="31081" anchor="ctr"/>
                </a:tc>
                <a:tc>
                  <a:txBody>
                    <a:bodyPr/>
                    <a:lstStyle/>
                    <a:p>
                      <a:r>
                        <a:rPr lang="vi-VN" sz="2000" dirty="0">
                          <a:latin typeface="Arial" panose="020B0604020202020204" pitchFamily="34" charset="0"/>
                          <a:cs typeface="Arial" panose="020B0604020202020204" pitchFamily="34" charset="0"/>
                        </a:rPr>
                        <a:t>Tiếp xúc dịch cơ thể, máu người bệnh</a:t>
                      </a:r>
                    </a:p>
                  </a:txBody>
                  <a:tcPr marL="62162" marR="62162" marT="31081" marB="31081" anchor="ctr"/>
                </a:tc>
                <a:extLst>
                  <a:ext uri="{0D108BD9-81ED-4DB2-BD59-A6C34878D82A}">
                    <a16:rowId xmlns:a16="http://schemas.microsoft.com/office/drawing/2014/main" val="3930238857"/>
                  </a:ext>
                </a:extLst>
              </a:tr>
              <a:tr h="390702">
                <a:tc>
                  <a:txBody>
                    <a:bodyPr/>
                    <a:lstStyle/>
                    <a:p>
                      <a:r>
                        <a:rPr lang="en-US" sz="2000" dirty="0">
                          <a:latin typeface="Arial" panose="020B0604020202020204" pitchFamily="34" charset="0"/>
                          <a:cs typeface="Arial" panose="020B0604020202020204" pitchFamily="34" charset="0"/>
                        </a:rPr>
                        <a:t>6</a:t>
                      </a:r>
                    </a:p>
                  </a:txBody>
                  <a:tcPr marL="62162" marR="62162" marT="31081" marB="31081" anchor="ctr"/>
                </a:tc>
                <a:tc>
                  <a:txBody>
                    <a:bodyPr/>
                    <a:lstStyle/>
                    <a:p>
                      <a:r>
                        <a:rPr lang="en-US" sz="2000" dirty="0">
                          <a:latin typeface="Arial" panose="020B0604020202020204" pitchFamily="34" charset="0"/>
                          <a:cs typeface="Arial" panose="020B0604020202020204" pitchFamily="34" charset="0"/>
                        </a:rPr>
                        <a:t>West </a:t>
                      </a:r>
                      <a:r>
                        <a:rPr lang="en-US" sz="2000" dirty="0" err="1">
                          <a:latin typeface="Arial" panose="020B0604020202020204" pitchFamily="34" charset="0"/>
                          <a:cs typeface="Arial" panose="020B0604020202020204" pitchFamily="34" charset="0"/>
                        </a:rPr>
                        <a:t>NileBệnh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sông</a:t>
                      </a:r>
                      <a:r>
                        <a:rPr lang="en-US" sz="2000" dirty="0">
                          <a:latin typeface="Arial" panose="020B0604020202020204" pitchFamily="34" charset="0"/>
                          <a:cs typeface="Arial" panose="020B0604020202020204" pitchFamily="34" charset="0"/>
                        </a:rPr>
                        <a:t> Nin</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Muỗi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đốt</a:t>
                      </a:r>
                      <a:endParaRPr lang="en-US" sz="2000" dirty="0">
                        <a:latin typeface="Arial" panose="020B0604020202020204" pitchFamily="34" charset="0"/>
                        <a:cs typeface="Arial" panose="020B0604020202020204" pitchFamily="34" charset="0"/>
                      </a:endParaRPr>
                    </a:p>
                  </a:txBody>
                  <a:tcPr marL="62162" marR="62162" marT="31081" marB="31081" anchor="ctr"/>
                </a:tc>
                <a:extLst>
                  <a:ext uri="{0D108BD9-81ED-4DB2-BD59-A6C34878D82A}">
                    <a16:rowId xmlns:a16="http://schemas.microsoft.com/office/drawing/2014/main" val="1821310924"/>
                  </a:ext>
                </a:extLst>
              </a:tr>
              <a:tr h="390702">
                <a:tc>
                  <a:txBody>
                    <a:bodyPr/>
                    <a:lstStyle/>
                    <a:p>
                      <a:r>
                        <a:rPr lang="en-US" sz="2000" dirty="0">
                          <a:latin typeface="Arial" panose="020B0604020202020204" pitchFamily="34" charset="0"/>
                          <a:cs typeface="Arial" panose="020B0604020202020204" pitchFamily="34" charset="0"/>
                        </a:rPr>
                        <a:t>7</a:t>
                      </a: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Sốt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vàng</a:t>
                      </a:r>
                      <a:endParaRPr lang="en-US" sz="2000" dirty="0">
                        <a:latin typeface="Arial" panose="020B0604020202020204" pitchFamily="34" charset="0"/>
                        <a:cs typeface="Arial" panose="020B0604020202020204" pitchFamily="34" charset="0"/>
                      </a:endParaRPr>
                    </a:p>
                  </a:txBody>
                  <a:tcPr marL="62162" marR="62162" marT="31081" marB="31081" anchor="ctr"/>
                </a:tc>
                <a:tc>
                  <a:txBody>
                    <a:bodyPr/>
                    <a:lstStyle/>
                    <a:p>
                      <a:r>
                        <a:rPr lang="en-US" sz="2000" dirty="0" err="1">
                          <a:latin typeface="Arial" panose="020B0604020202020204" pitchFamily="34" charset="0"/>
                          <a:cs typeface="Arial" panose="020B0604020202020204" pitchFamily="34" charset="0"/>
                        </a:rPr>
                        <a:t>Muỗi</a:t>
                      </a:r>
                      <a:r>
                        <a:rPr lang="en-US" sz="2000" dirty="0">
                          <a:latin typeface="Arial" panose="020B0604020202020204" pitchFamily="34" charset="0"/>
                          <a:cs typeface="Arial" panose="020B0604020202020204" pitchFamily="34" charset="0"/>
                        </a:rPr>
                        <a:t> Aedes</a:t>
                      </a:r>
                    </a:p>
                  </a:txBody>
                  <a:tcPr marL="62162" marR="62162" marT="31081" marB="31081" anchor="ctr"/>
                </a:tc>
                <a:extLst>
                  <a:ext uri="{0D108BD9-81ED-4DB2-BD59-A6C34878D82A}">
                    <a16:rowId xmlns:a16="http://schemas.microsoft.com/office/drawing/2014/main" val="4056073992"/>
                  </a:ext>
                </a:extLst>
              </a:tr>
              <a:tr h="715221">
                <a:tc>
                  <a:txBody>
                    <a:bodyPr/>
                    <a:lstStyle/>
                    <a:p>
                      <a:r>
                        <a:rPr lang="en-US" sz="2000" dirty="0">
                          <a:latin typeface="Arial" panose="020B0604020202020204" pitchFamily="34" charset="0"/>
                          <a:cs typeface="Arial" panose="020B0604020202020204" pitchFamily="34" charset="0"/>
                        </a:rPr>
                        <a:t>8</a:t>
                      </a:r>
                    </a:p>
                  </a:txBody>
                  <a:tcPr marL="62162" marR="62162" marT="31081" marB="31081" anchor="ctr"/>
                </a:tc>
                <a:tc>
                  <a:txBody>
                    <a:bodyPr/>
                    <a:lstStyle/>
                    <a:p>
                      <a:r>
                        <a:rPr lang="en-US" sz="2000">
                          <a:latin typeface="Arial" panose="020B0604020202020204" pitchFamily="34" charset="0"/>
                          <a:cs typeface="Arial" panose="020B0604020202020204" pitchFamily="34" charset="0"/>
                        </a:rPr>
                        <a:t>Tả</a:t>
                      </a:r>
                    </a:p>
                  </a:txBody>
                  <a:tcPr marL="62162" marR="62162" marT="31081" marB="31081" anchor="ctr"/>
                </a:tc>
                <a:tc>
                  <a:txBody>
                    <a:bodyPr/>
                    <a:lstStyle/>
                    <a:p>
                      <a:r>
                        <a:rPr lang="vi-VN" sz="2000" dirty="0">
                          <a:latin typeface="Arial" panose="020B0604020202020204" pitchFamily="34" charset="0"/>
                          <a:cs typeface="Arial" panose="020B0604020202020204" pitchFamily="34" charset="0"/>
                        </a:rPr>
                        <a:t>Đường tiêu hóa (nước – thực phẩm nhiễm khuẩn)</a:t>
                      </a:r>
                    </a:p>
                  </a:txBody>
                  <a:tcPr marL="62162" marR="62162" marT="31081" marB="31081" anchor="ctr"/>
                </a:tc>
                <a:extLst>
                  <a:ext uri="{0D108BD9-81ED-4DB2-BD59-A6C34878D82A}">
                    <a16:rowId xmlns:a16="http://schemas.microsoft.com/office/drawing/2014/main" val="3670277687"/>
                  </a:ext>
                </a:extLst>
              </a:tr>
            </a:tbl>
          </a:graphicData>
        </a:graphic>
      </p:graphicFrame>
      <p:pic>
        <p:nvPicPr>
          <p:cNvPr id="9" name="Picture 8">
            <a:extLst>
              <a:ext uri="{FF2B5EF4-FFF2-40B4-BE49-F238E27FC236}">
                <a16:creationId xmlns:a16="http://schemas.microsoft.com/office/drawing/2014/main" id="{C5657E28-3B4A-4E9C-8C50-30C9847E9768}"/>
              </a:ext>
            </a:extLst>
          </p:cNvPr>
          <p:cNvPicPr>
            <a:picLocks noChangeAspect="1"/>
          </p:cNvPicPr>
          <p:nvPr/>
        </p:nvPicPr>
        <p:blipFill>
          <a:blip r:embed="rId2"/>
          <a:stretch>
            <a:fillRect/>
          </a:stretch>
        </p:blipFill>
        <p:spPr>
          <a:xfrm>
            <a:off x="31464" y="-6662"/>
            <a:ext cx="1287201" cy="1222908"/>
          </a:xfrm>
          <a:prstGeom prst="rect">
            <a:avLst/>
          </a:prstGeom>
        </p:spPr>
      </p:pic>
    </p:spTree>
    <p:extLst>
      <p:ext uri="{BB962C8B-B14F-4D97-AF65-F5344CB8AC3E}">
        <p14:creationId xmlns:p14="http://schemas.microsoft.com/office/powerpoint/2010/main" val="982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184CD2-7AB1-43CD-BA5E-4F4CC40C5B99}"/>
              </a:ext>
            </a:extLst>
          </p:cNvPr>
          <p:cNvGraphicFramePr>
            <a:graphicFrameLocks noGrp="1"/>
          </p:cNvGraphicFramePr>
          <p:nvPr>
            <p:ph idx="1"/>
            <p:extLst>
              <p:ext uri="{D42A27DB-BD31-4B8C-83A1-F6EECF244321}">
                <p14:modId xmlns:p14="http://schemas.microsoft.com/office/powerpoint/2010/main" val="553410860"/>
              </p:ext>
            </p:extLst>
          </p:nvPr>
        </p:nvGraphicFramePr>
        <p:xfrm>
          <a:off x="219783" y="1258972"/>
          <a:ext cx="5585159" cy="4641180"/>
        </p:xfrm>
        <a:graphic>
          <a:graphicData uri="http://schemas.openxmlformats.org/drawingml/2006/table">
            <a:tbl>
              <a:tblPr>
                <a:tableStyleId>{5940675A-B579-460E-94D1-54222C63F5DA}</a:tableStyleId>
              </a:tblPr>
              <a:tblGrid>
                <a:gridCol w="538287">
                  <a:extLst>
                    <a:ext uri="{9D8B030D-6E8A-4147-A177-3AD203B41FA5}">
                      <a16:colId xmlns:a16="http://schemas.microsoft.com/office/drawing/2014/main" val="990427141"/>
                    </a:ext>
                  </a:extLst>
                </a:gridCol>
                <a:gridCol w="1548938">
                  <a:extLst>
                    <a:ext uri="{9D8B030D-6E8A-4147-A177-3AD203B41FA5}">
                      <a16:colId xmlns:a16="http://schemas.microsoft.com/office/drawing/2014/main" val="2722027377"/>
                    </a:ext>
                  </a:extLst>
                </a:gridCol>
                <a:gridCol w="3497934">
                  <a:extLst>
                    <a:ext uri="{9D8B030D-6E8A-4147-A177-3AD203B41FA5}">
                      <a16:colId xmlns:a16="http://schemas.microsoft.com/office/drawing/2014/main" val="1085762170"/>
                    </a:ext>
                  </a:extLst>
                </a:gridCol>
              </a:tblGrid>
              <a:tr h="140366">
                <a:tc>
                  <a:txBody>
                    <a:bodyPr/>
                    <a:lstStyle/>
                    <a:p>
                      <a:pPr algn="ctr"/>
                      <a:r>
                        <a:rPr lang="en-US" sz="1800" b="1" dirty="0">
                          <a:latin typeface="Arial" panose="020B0604020202020204" pitchFamily="34" charset="0"/>
                          <a:cs typeface="Arial" panose="020B0604020202020204" pitchFamily="34" charset="0"/>
                        </a:rPr>
                        <a:t>STT</a:t>
                      </a:r>
                    </a:p>
                  </a:txBody>
                  <a:tcPr marL="35091" marR="35091" marT="17546" marB="17546" anchor="ctr"/>
                </a:tc>
                <a:tc>
                  <a:txBody>
                    <a:bodyPr/>
                    <a:lstStyle/>
                    <a:p>
                      <a:pPr algn="ctr"/>
                      <a:r>
                        <a:rPr lang="en-US" sz="1800" b="1" dirty="0" err="1">
                          <a:latin typeface="Arial" panose="020B0604020202020204" pitchFamily="34" charset="0"/>
                          <a:cs typeface="Arial" panose="020B0604020202020204" pitchFamily="34" charset="0"/>
                        </a:rPr>
                        <a:t>Bệnh</a:t>
                      </a:r>
                      <a:endParaRPr lang="en-US" sz="1800" b="1" dirty="0">
                        <a:latin typeface="Arial" panose="020B0604020202020204" pitchFamily="34" charset="0"/>
                        <a:cs typeface="Arial" panose="020B0604020202020204" pitchFamily="34" charset="0"/>
                      </a:endParaRPr>
                    </a:p>
                  </a:txBody>
                  <a:tcPr marL="35091" marR="35091" marT="17546" marB="17546" anchor="ctr"/>
                </a:tc>
                <a:tc>
                  <a:txBody>
                    <a:bodyPr/>
                    <a:lstStyle/>
                    <a:p>
                      <a:pPr algn="ctr"/>
                      <a:r>
                        <a:rPr lang="vi-VN" sz="1800" b="1" dirty="0">
                          <a:latin typeface="Arial" panose="020B0604020202020204" pitchFamily="34" charset="0"/>
                          <a:cs typeface="Arial" panose="020B0604020202020204" pitchFamily="34" charset="0"/>
                        </a:rPr>
                        <a:t>Đường lây truyền</a:t>
                      </a:r>
                    </a:p>
                  </a:txBody>
                  <a:tcPr marL="35091" marR="35091" marT="17546" marB="17546" anchor="ctr"/>
                </a:tc>
                <a:extLst>
                  <a:ext uri="{0D108BD9-81ED-4DB2-BD59-A6C34878D82A}">
                    <a16:rowId xmlns:a16="http://schemas.microsoft.com/office/drawing/2014/main" val="1900598562"/>
                  </a:ext>
                </a:extLst>
              </a:tr>
              <a:tr h="140366">
                <a:tc>
                  <a:txBody>
                    <a:bodyPr/>
                    <a:lstStyle/>
                    <a:p>
                      <a:r>
                        <a:rPr lang="en-US" sz="1800">
                          <a:latin typeface="Arial" panose="020B0604020202020204" pitchFamily="34" charset="0"/>
                          <a:cs typeface="Arial" panose="020B0604020202020204" pitchFamily="34" charset="0"/>
                        </a:rPr>
                        <a:t>1</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Adenovirus</a:t>
                      </a:r>
                    </a:p>
                  </a:txBody>
                  <a:tcPr marL="35091" marR="35091" marT="17546" marB="17546" anchor="ctr"/>
                </a:tc>
                <a:tc>
                  <a:txBody>
                    <a:bodyPr/>
                    <a:lstStyle/>
                    <a:p>
                      <a:r>
                        <a:rPr lang="en-US" sz="1800" dirty="0" err="1">
                          <a:latin typeface="Arial" panose="020B0604020202020204" pitchFamily="34" charset="0"/>
                          <a:cs typeface="Arial" panose="020B0604020202020204" pitchFamily="34" charset="0"/>
                        </a:rPr>
                        <a:t>Giọt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bắn</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hô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hấp</a:t>
                      </a:r>
                      <a:endParaRPr lang="en-US" sz="1800" dirty="0">
                        <a:latin typeface="Arial" panose="020B0604020202020204" pitchFamily="34" charset="0"/>
                        <a:cs typeface="Arial" panose="020B0604020202020204" pitchFamily="34" charset="0"/>
                      </a:endParaRPr>
                    </a:p>
                  </a:txBody>
                  <a:tcPr marL="35091" marR="35091" marT="17546" marB="17546" anchor="ctr"/>
                </a:tc>
                <a:extLst>
                  <a:ext uri="{0D108BD9-81ED-4DB2-BD59-A6C34878D82A}">
                    <a16:rowId xmlns:a16="http://schemas.microsoft.com/office/drawing/2014/main" val="3210592579"/>
                  </a:ext>
                </a:extLst>
              </a:tr>
              <a:tr h="140366">
                <a:tc>
                  <a:txBody>
                    <a:bodyPr/>
                    <a:lstStyle/>
                    <a:p>
                      <a:r>
                        <a:rPr lang="en-US" sz="1800">
                          <a:latin typeface="Arial" panose="020B0604020202020204" pitchFamily="34" charset="0"/>
                          <a:cs typeface="Arial" panose="020B0604020202020204" pitchFamily="34" charset="0"/>
                        </a:rPr>
                        <a:t>2</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HIV/AIDS</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Máu, tình dục, mẹ con</a:t>
                      </a:r>
                    </a:p>
                  </a:txBody>
                  <a:tcPr marL="35091" marR="35091" marT="17546" marB="17546" anchor="ctr"/>
                </a:tc>
                <a:extLst>
                  <a:ext uri="{0D108BD9-81ED-4DB2-BD59-A6C34878D82A}">
                    <a16:rowId xmlns:a16="http://schemas.microsoft.com/office/drawing/2014/main" val="156119726"/>
                  </a:ext>
                </a:extLst>
              </a:tr>
              <a:tr h="140366">
                <a:tc>
                  <a:txBody>
                    <a:bodyPr/>
                    <a:lstStyle/>
                    <a:p>
                      <a:r>
                        <a:rPr lang="en-US" sz="1800">
                          <a:latin typeface="Arial" panose="020B0604020202020204" pitchFamily="34" charset="0"/>
                          <a:cs typeface="Arial" panose="020B0604020202020204" pitchFamily="34" charset="0"/>
                        </a:rPr>
                        <a:t>3</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Bạch hầu</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Giọt bắn</a:t>
                      </a:r>
                    </a:p>
                  </a:txBody>
                  <a:tcPr marL="35091" marR="35091" marT="17546" marB="17546" anchor="ctr"/>
                </a:tc>
                <a:extLst>
                  <a:ext uri="{0D108BD9-81ED-4DB2-BD59-A6C34878D82A}">
                    <a16:rowId xmlns:a16="http://schemas.microsoft.com/office/drawing/2014/main" val="1838656261"/>
                  </a:ext>
                </a:extLst>
              </a:tr>
              <a:tr h="140366">
                <a:tc>
                  <a:txBody>
                    <a:bodyPr/>
                    <a:lstStyle/>
                    <a:p>
                      <a:r>
                        <a:rPr lang="en-US" sz="1800">
                          <a:latin typeface="Arial" panose="020B0604020202020204" pitchFamily="34" charset="0"/>
                          <a:cs typeface="Arial" panose="020B0604020202020204" pitchFamily="34" charset="0"/>
                        </a:rPr>
                        <a:t>4</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Cúm</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Giọt bắn</a:t>
                      </a:r>
                    </a:p>
                  </a:txBody>
                  <a:tcPr marL="35091" marR="35091" marT="17546" marB="17546" anchor="ctr"/>
                </a:tc>
                <a:extLst>
                  <a:ext uri="{0D108BD9-81ED-4DB2-BD59-A6C34878D82A}">
                    <a16:rowId xmlns:a16="http://schemas.microsoft.com/office/drawing/2014/main" val="1131178140"/>
                  </a:ext>
                </a:extLst>
              </a:tr>
              <a:tr h="140366">
                <a:tc>
                  <a:txBody>
                    <a:bodyPr/>
                    <a:lstStyle/>
                    <a:p>
                      <a:r>
                        <a:rPr lang="en-US" sz="1800">
                          <a:latin typeface="Arial" panose="020B0604020202020204" pitchFamily="34" charset="0"/>
                          <a:cs typeface="Arial" panose="020B0604020202020204" pitchFamily="34" charset="0"/>
                        </a:rPr>
                        <a:t>5</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Dại</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Động vật cắn</a:t>
                      </a:r>
                    </a:p>
                  </a:txBody>
                  <a:tcPr marL="35091" marR="35091" marT="17546" marB="17546" anchor="ctr"/>
                </a:tc>
                <a:extLst>
                  <a:ext uri="{0D108BD9-81ED-4DB2-BD59-A6C34878D82A}">
                    <a16:rowId xmlns:a16="http://schemas.microsoft.com/office/drawing/2014/main" val="2438703392"/>
                  </a:ext>
                </a:extLst>
              </a:tr>
              <a:tr h="140366">
                <a:tc>
                  <a:txBody>
                    <a:bodyPr/>
                    <a:lstStyle/>
                    <a:p>
                      <a:r>
                        <a:rPr lang="en-US" sz="1800">
                          <a:latin typeface="Arial" panose="020B0604020202020204" pitchFamily="34" charset="0"/>
                          <a:cs typeface="Arial" panose="020B0604020202020204" pitchFamily="34" charset="0"/>
                        </a:rPr>
                        <a:t>6</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Ho gà</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Giọt bắn</a:t>
                      </a:r>
                    </a:p>
                  </a:txBody>
                  <a:tcPr marL="35091" marR="35091" marT="17546" marB="17546" anchor="ctr"/>
                </a:tc>
                <a:extLst>
                  <a:ext uri="{0D108BD9-81ED-4DB2-BD59-A6C34878D82A}">
                    <a16:rowId xmlns:a16="http://schemas.microsoft.com/office/drawing/2014/main" val="2970875259"/>
                  </a:ext>
                </a:extLst>
              </a:tr>
              <a:tr h="140366">
                <a:tc>
                  <a:txBody>
                    <a:bodyPr/>
                    <a:lstStyle/>
                    <a:p>
                      <a:r>
                        <a:rPr lang="en-US" sz="1800">
                          <a:latin typeface="Arial" panose="020B0604020202020204" pitchFamily="34" charset="0"/>
                          <a:cs typeface="Arial" panose="020B0604020202020204" pitchFamily="34" charset="0"/>
                        </a:rPr>
                        <a:t>7</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Lao phổi</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Không khí – khí dung</a:t>
                      </a:r>
                    </a:p>
                  </a:txBody>
                  <a:tcPr marL="35091" marR="35091" marT="17546" marB="17546" anchor="ctr"/>
                </a:tc>
                <a:extLst>
                  <a:ext uri="{0D108BD9-81ED-4DB2-BD59-A6C34878D82A}">
                    <a16:rowId xmlns:a16="http://schemas.microsoft.com/office/drawing/2014/main" val="4236571849"/>
                  </a:ext>
                </a:extLst>
              </a:tr>
              <a:tr h="140366">
                <a:tc>
                  <a:txBody>
                    <a:bodyPr/>
                    <a:lstStyle/>
                    <a:p>
                      <a:r>
                        <a:rPr lang="en-US" sz="1800">
                          <a:latin typeface="Arial" panose="020B0604020202020204" pitchFamily="34" charset="0"/>
                          <a:cs typeface="Arial" panose="020B0604020202020204" pitchFamily="34" charset="0"/>
                        </a:rPr>
                        <a:t>8</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Liên cầu lợn</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Tiếp xúc lợn bệnh, ăn tiết canh</a:t>
                      </a:r>
                    </a:p>
                  </a:txBody>
                  <a:tcPr marL="35091" marR="35091" marT="17546" marB="17546" anchor="ctr"/>
                </a:tc>
                <a:extLst>
                  <a:ext uri="{0D108BD9-81ED-4DB2-BD59-A6C34878D82A}">
                    <a16:rowId xmlns:a16="http://schemas.microsoft.com/office/drawing/2014/main" val="1162807206"/>
                  </a:ext>
                </a:extLst>
              </a:tr>
              <a:tr h="140366">
                <a:tc>
                  <a:txBody>
                    <a:bodyPr/>
                    <a:lstStyle/>
                    <a:p>
                      <a:r>
                        <a:rPr lang="en-US" sz="1800">
                          <a:latin typeface="Arial" panose="020B0604020202020204" pitchFamily="34" charset="0"/>
                          <a:cs typeface="Arial" panose="020B0604020202020204" pitchFamily="34" charset="0"/>
                        </a:rPr>
                        <a:t>9</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Lỵ amíp</a:t>
                      </a:r>
                    </a:p>
                  </a:txBody>
                  <a:tcPr marL="35091" marR="35091" marT="17546" marB="17546" anchor="ctr"/>
                </a:tc>
                <a:tc>
                  <a:txBody>
                    <a:bodyPr/>
                    <a:lstStyle/>
                    <a:p>
                      <a:r>
                        <a:rPr lang="vi-VN" sz="1800">
                          <a:latin typeface="Arial" panose="020B0604020202020204" pitchFamily="34" charset="0"/>
                          <a:cs typeface="Arial" panose="020B0604020202020204" pitchFamily="34" charset="0"/>
                        </a:rPr>
                        <a:t>Đường tiêu hóa</a:t>
                      </a:r>
                    </a:p>
                  </a:txBody>
                  <a:tcPr marL="35091" marR="35091" marT="17546" marB="17546" anchor="ctr"/>
                </a:tc>
                <a:extLst>
                  <a:ext uri="{0D108BD9-81ED-4DB2-BD59-A6C34878D82A}">
                    <a16:rowId xmlns:a16="http://schemas.microsoft.com/office/drawing/2014/main" val="1382862789"/>
                  </a:ext>
                </a:extLst>
              </a:tr>
              <a:tr h="140366">
                <a:tc>
                  <a:txBody>
                    <a:bodyPr/>
                    <a:lstStyle/>
                    <a:p>
                      <a:r>
                        <a:rPr lang="en-US" sz="1800">
                          <a:latin typeface="Arial" panose="020B0604020202020204" pitchFamily="34" charset="0"/>
                          <a:cs typeface="Arial" panose="020B0604020202020204" pitchFamily="34" charset="0"/>
                        </a:rPr>
                        <a:t>10</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Lỵ trực trùng</a:t>
                      </a:r>
                    </a:p>
                  </a:txBody>
                  <a:tcPr marL="35091" marR="35091" marT="17546" marB="17546" anchor="ctr"/>
                </a:tc>
                <a:tc>
                  <a:txBody>
                    <a:bodyPr/>
                    <a:lstStyle/>
                    <a:p>
                      <a:r>
                        <a:rPr lang="vi-VN" sz="1800">
                          <a:latin typeface="Arial" panose="020B0604020202020204" pitchFamily="34" charset="0"/>
                          <a:cs typeface="Arial" panose="020B0604020202020204" pitchFamily="34" charset="0"/>
                        </a:rPr>
                        <a:t>Đường tiêu hóa</a:t>
                      </a:r>
                    </a:p>
                  </a:txBody>
                  <a:tcPr marL="35091" marR="35091" marT="17546" marB="17546" anchor="ctr"/>
                </a:tc>
                <a:extLst>
                  <a:ext uri="{0D108BD9-81ED-4DB2-BD59-A6C34878D82A}">
                    <a16:rowId xmlns:a16="http://schemas.microsoft.com/office/drawing/2014/main" val="1427857854"/>
                  </a:ext>
                </a:extLst>
              </a:tr>
              <a:tr h="140366">
                <a:tc>
                  <a:txBody>
                    <a:bodyPr/>
                    <a:lstStyle/>
                    <a:p>
                      <a:r>
                        <a:rPr lang="en-US" sz="1800">
                          <a:latin typeface="Arial" panose="020B0604020202020204" pitchFamily="34" charset="0"/>
                          <a:cs typeface="Arial" panose="020B0604020202020204" pitchFamily="34" charset="0"/>
                        </a:rPr>
                        <a:t>11</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Quai bị</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Giọt bắn</a:t>
                      </a:r>
                    </a:p>
                  </a:txBody>
                  <a:tcPr marL="35091" marR="35091" marT="17546" marB="17546" anchor="ctr"/>
                </a:tc>
                <a:extLst>
                  <a:ext uri="{0D108BD9-81ED-4DB2-BD59-A6C34878D82A}">
                    <a16:rowId xmlns:a16="http://schemas.microsoft.com/office/drawing/2014/main" val="3899122633"/>
                  </a:ext>
                </a:extLst>
              </a:tr>
              <a:tr h="140366">
                <a:tc>
                  <a:txBody>
                    <a:bodyPr/>
                    <a:lstStyle/>
                    <a:p>
                      <a:r>
                        <a:rPr lang="en-US" sz="1800">
                          <a:latin typeface="Arial" panose="020B0604020202020204" pitchFamily="34" charset="0"/>
                          <a:cs typeface="Arial" panose="020B0604020202020204" pitchFamily="34" charset="0"/>
                        </a:rPr>
                        <a:t>12</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Sốt Dengue</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Muỗi Aedes</a:t>
                      </a:r>
                    </a:p>
                  </a:txBody>
                  <a:tcPr marL="35091" marR="35091" marT="17546" marB="17546" anchor="ctr"/>
                </a:tc>
                <a:extLst>
                  <a:ext uri="{0D108BD9-81ED-4DB2-BD59-A6C34878D82A}">
                    <a16:rowId xmlns:a16="http://schemas.microsoft.com/office/drawing/2014/main" val="2656323812"/>
                  </a:ext>
                </a:extLst>
              </a:tr>
              <a:tr h="140366">
                <a:tc>
                  <a:txBody>
                    <a:bodyPr/>
                    <a:lstStyle/>
                    <a:p>
                      <a:r>
                        <a:rPr lang="en-US" sz="1800">
                          <a:latin typeface="Arial" panose="020B0604020202020204" pitchFamily="34" charset="0"/>
                          <a:cs typeface="Arial" panose="020B0604020202020204" pitchFamily="34" charset="0"/>
                        </a:rPr>
                        <a:t>13</a:t>
                      </a:r>
                    </a:p>
                  </a:txBody>
                  <a:tcPr marL="35091" marR="35091" marT="17546" marB="17546" anchor="ctr"/>
                </a:tc>
                <a:tc>
                  <a:txBody>
                    <a:bodyPr/>
                    <a:lstStyle/>
                    <a:p>
                      <a:r>
                        <a:rPr lang="en-US" sz="1800">
                          <a:latin typeface="Arial" panose="020B0604020202020204" pitchFamily="34" charset="0"/>
                          <a:cs typeface="Arial" panose="020B0604020202020204" pitchFamily="34" charset="0"/>
                        </a:rPr>
                        <a:t>SXH Dengue</a:t>
                      </a:r>
                    </a:p>
                  </a:txBody>
                  <a:tcPr marL="35091" marR="35091" marT="17546" marB="17546" anchor="ctr"/>
                </a:tc>
                <a:tc>
                  <a:txBody>
                    <a:bodyPr/>
                    <a:lstStyle/>
                    <a:p>
                      <a:r>
                        <a:rPr lang="en-US" sz="1800" dirty="0" err="1">
                          <a:latin typeface="Arial" panose="020B0604020202020204" pitchFamily="34" charset="0"/>
                          <a:cs typeface="Arial" panose="020B0604020202020204" pitchFamily="34" charset="0"/>
                        </a:rPr>
                        <a:t>Muỗi</a:t>
                      </a:r>
                      <a:r>
                        <a:rPr lang="en-US" sz="1800" dirty="0">
                          <a:latin typeface="Arial" panose="020B0604020202020204" pitchFamily="34" charset="0"/>
                          <a:cs typeface="Arial" panose="020B0604020202020204" pitchFamily="34" charset="0"/>
                        </a:rPr>
                        <a:t> Aedes</a:t>
                      </a:r>
                    </a:p>
                  </a:txBody>
                  <a:tcPr marL="35091" marR="35091" marT="17546" marB="17546" anchor="ctr"/>
                </a:tc>
                <a:extLst>
                  <a:ext uri="{0D108BD9-81ED-4DB2-BD59-A6C34878D82A}">
                    <a16:rowId xmlns:a16="http://schemas.microsoft.com/office/drawing/2014/main" val="2321522337"/>
                  </a:ext>
                </a:extLst>
              </a:tr>
              <a:tr h="140366">
                <a:tc>
                  <a:txBody>
                    <a:bodyPr/>
                    <a:lstStyle/>
                    <a:p>
                      <a:r>
                        <a:rPr lang="en-US" sz="1800">
                          <a:latin typeface="Arial" panose="020B0604020202020204" pitchFamily="34" charset="0"/>
                          <a:cs typeface="Arial" panose="020B0604020202020204" pitchFamily="34" charset="0"/>
                        </a:rPr>
                        <a:t>14</a:t>
                      </a:r>
                    </a:p>
                  </a:txBody>
                  <a:tcPr marL="35091" marR="35091" marT="17546" marB="17546" anchor="ctr"/>
                </a:tc>
                <a:tc>
                  <a:txBody>
                    <a:bodyPr/>
                    <a:lstStyle/>
                    <a:p>
                      <a:r>
                        <a:rPr lang="en-US" sz="1800" dirty="0" err="1">
                          <a:latin typeface="Arial" panose="020B0604020202020204" pitchFamily="34" charset="0"/>
                          <a:cs typeface="Arial" panose="020B0604020202020204" pitchFamily="34" charset="0"/>
                        </a:rPr>
                        <a:t>Sốt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rét</a:t>
                      </a:r>
                      <a:endParaRPr lang="en-US" sz="1800" dirty="0">
                        <a:latin typeface="Arial" panose="020B0604020202020204" pitchFamily="34" charset="0"/>
                        <a:cs typeface="Arial" panose="020B0604020202020204" pitchFamily="34" charset="0"/>
                      </a:endParaRPr>
                    </a:p>
                  </a:txBody>
                  <a:tcPr marL="35091" marR="35091" marT="17546" marB="17546" anchor="ctr"/>
                </a:tc>
                <a:tc>
                  <a:txBody>
                    <a:bodyPr/>
                    <a:lstStyle/>
                    <a:p>
                      <a:r>
                        <a:rPr lang="en-US" sz="1800" dirty="0" err="1">
                          <a:latin typeface="Arial" panose="020B0604020202020204" pitchFamily="34" charset="0"/>
                          <a:cs typeface="Arial" panose="020B0604020202020204" pitchFamily="34" charset="0"/>
                        </a:rPr>
                        <a:t>Muỗi</a:t>
                      </a:r>
                      <a:r>
                        <a:rPr lang="en-US" sz="1800" dirty="0">
                          <a:latin typeface="Arial" panose="020B0604020202020204" pitchFamily="34" charset="0"/>
                          <a:cs typeface="Arial" panose="020B0604020202020204" pitchFamily="34" charset="0"/>
                        </a:rPr>
                        <a:t> Anopheles</a:t>
                      </a:r>
                    </a:p>
                  </a:txBody>
                  <a:tcPr marL="35091" marR="35091" marT="17546" marB="17546" anchor="ctr"/>
                </a:tc>
                <a:extLst>
                  <a:ext uri="{0D108BD9-81ED-4DB2-BD59-A6C34878D82A}">
                    <a16:rowId xmlns:a16="http://schemas.microsoft.com/office/drawing/2014/main" val="2108166287"/>
                  </a:ext>
                </a:extLst>
              </a:tr>
            </a:tbl>
          </a:graphicData>
        </a:graphic>
      </p:graphicFrame>
      <p:sp>
        <p:nvSpPr>
          <p:cNvPr id="5" name="Title 1">
            <a:extLst>
              <a:ext uri="{FF2B5EF4-FFF2-40B4-BE49-F238E27FC236}">
                <a16:creationId xmlns:a16="http://schemas.microsoft.com/office/drawing/2014/main" id="{E6203CB7-F354-4F83-A155-DEC172D737D9}"/>
              </a:ext>
            </a:extLst>
          </p:cNvPr>
          <p:cNvSpPr>
            <a:spLocks noGrp="1"/>
          </p:cNvSpPr>
          <p:nvPr>
            <p:ph type="title"/>
          </p:nvPr>
        </p:nvSpPr>
        <p:spPr>
          <a:xfrm>
            <a:off x="1676400" y="290175"/>
            <a:ext cx="10515600" cy="698500"/>
          </a:xfrm>
        </p:spPr>
        <p:txBody>
          <a:bodyPr>
            <a:normAutofit fontScale="90000"/>
          </a:bodyPr>
          <a:lstStyle/>
          <a:p>
            <a:r>
              <a:rPr lang="en-US" sz="2800" dirty="0">
                <a:solidFill>
                  <a:srgbClr val="FF0000"/>
                </a:solidFill>
                <a:latin typeface="Arial" panose="020B0604020202020204" pitchFamily="34" charset="0"/>
                <a:cs typeface="Arial" panose="020B0604020202020204" pitchFamily="34" charset="0"/>
              </a:rPr>
              <a:t>2.1. PHÂN LOẠI BỆNH TRUYỀN NHIỄM – NHÓM B</a:t>
            </a:r>
            <a:br>
              <a:rPr lang="en-US" sz="2800" dirty="0">
                <a:solidFill>
                  <a:srgbClr val="FF0000"/>
                </a:solidFill>
                <a:latin typeface="Arial" panose="020B0604020202020204" pitchFamily="34" charset="0"/>
                <a:cs typeface="Arial" panose="020B0604020202020204" pitchFamily="34" charset="0"/>
              </a:rPr>
            </a:b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Bệnh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nguy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hiểm</a:t>
            </a:r>
            <a:r>
              <a:rPr lang="en-US" sz="2200" dirty="0">
                <a:solidFill>
                  <a:srgbClr val="FF0000"/>
                </a:solidFill>
                <a:latin typeface="Arial" panose="020B0604020202020204" pitchFamily="34" charset="0"/>
                <a:cs typeface="Arial" panose="020B0604020202020204" pitchFamily="34" charset="0"/>
              </a:rPr>
              <a:t> – </a:t>
            </a:r>
            <a:r>
              <a:rPr lang="en-US" sz="2200" dirty="0" err="1">
                <a:solidFill>
                  <a:srgbClr val="FF0000"/>
                </a:solidFill>
                <a:latin typeface="Arial" panose="020B0604020202020204" pitchFamily="34" charset="0"/>
                <a:cs typeface="Arial" panose="020B0604020202020204" pitchFamily="34" charset="0"/>
              </a:rPr>
              <a:t>lây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nhanh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có</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thể</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tử</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vong</a:t>
            </a:r>
            <a:r>
              <a:rPr lang="en-US" sz="22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1D31FB1E-ADA9-48DB-B988-7F12CF0327E3}"/>
              </a:ext>
            </a:extLst>
          </p:cNvPr>
          <p:cNvGraphicFramePr>
            <a:graphicFrameLocks/>
          </p:cNvGraphicFramePr>
          <p:nvPr>
            <p:extLst>
              <p:ext uri="{D42A27DB-BD31-4B8C-83A1-F6EECF244321}">
                <p14:modId xmlns:p14="http://schemas.microsoft.com/office/powerpoint/2010/main" val="17163081"/>
              </p:ext>
            </p:extLst>
          </p:nvPr>
        </p:nvGraphicFramePr>
        <p:xfrm>
          <a:off x="6096000" y="1264623"/>
          <a:ext cx="5721394" cy="5473364"/>
        </p:xfrm>
        <a:graphic>
          <a:graphicData uri="http://schemas.openxmlformats.org/drawingml/2006/table">
            <a:tbl>
              <a:tblPr>
                <a:tableStyleId>{5940675A-B579-460E-94D1-54222C63F5DA}</a:tableStyleId>
              </a:tblPr>
              <a:tblGrid>
                <a:gridCol w="491834">
                  <a:extLst>
                    <a:ext uri="{9D8B030D-6E8A-4147-A177-3AD203B41FA5}">
                      <a16:colId xmlns:a16="http://schemas.microsoft.com/office/drawing/2014/main" val="990427141"/>
                    </a:ext>
                  </a:extLst>
                </a:gridCol>
                <a:gridCol w="1605007">
                  <a:extLst>
                    <a:ext uri="{9D8B030D-6E8A-4147-A177-3AD203B41FA5}">
                      <a16:colId xmlns:a16="http://schemas.microsoft.com/office/drawing/2014/main" val="2722027377"/>
                    </a:ext>
                  </a:extLst>
                </a:gridCol>
                <a:gridCol w="3624553">
                  <a:extLst>
                    <a:ext uri="{9D8B030D-6E8A-4147-A177-3AD203B41FA5}">
                      <a16:colId xmlns:a16="http://schemas.microsoft.com/office/drawing/2014/main" val="1085762170"/>
                    </a:ext>
                  </a:extLst>
                </a:gridCol>
              </a:tblGrid>
              <a:tr h="140366">
                <a:tc>
                  <a:txBody>
                    <a:bodyPr/>
                    <a:lstStyle/>
                    <a:p>
                      <a:pPr algn="ctr"/>
                      <a:r>
                        <a:rPr lang="en-US" sz="1600" b="1" dirty="0">
                          <a:latin typeface="Arial" panose="020B0604020202020204" pitchFamily="34" charset="0"/>
                          <a:cs typeface="Arial" panose="020B0604020202020204" pitchFamily="34" charset="0"/>
                        </a:rPr>
                        <a:t>STT</a:t>
                      </a:r>
                    </a:p>
                  </a:txBody>
                  <a:tcPr marL="35091" marR="35091" marT="17546" marB="17546" anchor="ctr"/>
                </a:tc>
                <a:tc>
                  <a:txBody>
                    <a:bodyPr/>
                    <a:lstStyle/>
                    <a:p>
                      <a:pPr algn="ctr"/>
                      <a:r>
                        <a:rPr lang="en-US" sz="1600" b="1" dirty="0" err="1">
                          <a:latin typeface="Arial" panose="020B0604020202020204" pitchFamily="34" charset="0"/>
                          <a:cs typeface="Arial" panose="020B0604020202020204" pitchFamily="34" charset="0"/>
                        </a:rPr>
                        <a:t>Bệnh</a:t>
                      </a:r>
                      <a:endParaRPr lang="en-US" sz="1600" b="1" dirty="0">
                        <a:latin typeface="Arial" panose="020B0604020202020204" pitchFamily="34" charset="0"/>
                        <a:cs typeface="Arial" panose="020B0604020202020204" pitchFamily="34" charset="0"/>
                      </a:endParaRPr>
                    </a:p>
                  </a:txBody>
                  <a:tcPr marL="35091" marR="35091" marT="17546" marB="17546" anchor="ctr"/>
                </a:tc>
                <a:tc>
                  <a:txBody>
                    <a:bodyPr/>
                    <a:lstStyle/>
                    <a:p>
                      <a:pPr algn="ctr"/>
                      <a:r>
                        <a:rPr lang="vi-VN" sz="1600" b="1" dirty="0">
                          <a:latin typeface="Arial" panose="020B0604020202020204" pitchFamily="34" charset="0"/>
                          <a:cs typeface="Arial" panose="020B0604020202020204" pitchFamily="34" charset="0"/>
                        </a:rPr>
                        <a:t>Đường lây truyền</a:t>
                      </a:r>
                    </a:p>
                  </a:txBody>
                  <a:tcPr marL="35091" marR="35091" marT="17546" marB="17546" anchor="ctr"/>
                </a:tc>
                <a:extLst>
                  <a:ext uri="{0D108BD9-81ED-4DB2-BD59-A6C34878D82A}">
                    <a16:rowId xmlns:a16="http://schemas.microsoft.com/office/drawing/2014/main" val="1900598562"/>
                  </a:ext>
                </a:extLst>
              </a:tr>
              <a:tr h="0">
                <a:tc>
                  <a:txBody>
                    <a:bodyPr/>
                    <a:lstStyle/>
                    <a:p>
                      <a:r>
                        <a:rPr lang="en-US" sz="1600" b="0" dirty="0">
                          <a:latin typeface="Arial" panose="020B0604020202020204" pitchFamily="34" charset="0"/>
                          <a:cs typeface="Arial" panose="020B0604020202020204" pitchFamily="34" charset="0"/>
                        </a:rPr>
                        <a:t>15</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Sốt</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phát</a:t>
                      </a:r>
                      <a:r>
                        <a:rPr lang="en-US" sz="1600" b="0" dirty="0">
                          <a:latin typeface="Arial" panose="020B0604020202020204" pitchFamily="34" charset="0"/>
                          <a:cs typeface="Arial" panose="020B0604020202020204" pitchFamily="34" charset="0"/>
                        </a:rPr>
                        <a:t> ban</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Hô</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hấp</a:t>
                      </a:r>
                      <a:r>
                        <a:rPr lang="en-US" sz="1600" b="0" dirty="0">
                          <a:latin typeface="Arial" panose="020B0604020202020204" pitchFamily="34" charset="0"/>
                          <a:cs typeface="Arial" panose="020B0604020202020204" pitchFamily="34" charset="0"/>
                        </a:rPr>
                        <a:t> – </a:t>
                      </a:r>
                      <a:r>
                        <a:rPr lang="en-US" sz="1600" b="0" dirty="0" err="1">
                          <a:latin typeface="Arial" panose="020B0604020202020204" pitchFamily="34" charset="0"/>
                          <a:cs typeface="Arial" panose="020B0604020202020204" pitchFamily="34" charset="0"/>
                        </a:rPr>
                        <a:t>giọt</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bắn</a:t>
                      </a:r>
                      <a:endParaRPr lang="en-US" sz="1600" b="0" dirty="0">
                        <a:latin typeface="Arial" panose="020B0604020202020204" pitchFamily="34" charset="0"/>
                        <a:cs typeface="Arial" panose="020B0604020202020204" pitchFamily="34" charset="0"/>
                      </a:endParaRPr>
                    </a:p>
                  </a:txBody>
                  <a:tcPr marL="35091" marR="35091" marT="17546" marB="17546" anchor="ctr"/>
                </a:tc>
                <a:extLst>
                  <a:ext uri="{0D108BD9-81ED-4DB2-BD59-A6C34878D82A}">
                    <a16:rowId xmlns:a16="http://schemas.microsoft.com/office/drawing/2014/main" val="3006535473"/>
                  </a:ext>
                </a:extLst>
              </a:tr>
              <a:tr h="140366">
                <a:tc>
                  <a:txBody>
                    <a:bodyPr/>
                    <a:lstStyle/>
                    <a:p>
                      <a:r>
                        <a:rPr lang="en-US" sz="1600" b="0" dirty="0">
                          <a:latin typeface="Arial" panose="020B0604020202020204" pitchFamily="34" charset="0"/>
                          <a:cs typeface="Arial" panose="020B0604020202020204" pitchFamily="34" charset="0"/>
                        </a:rPr>
                        <a:t>16</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Sởi</a:t>
                      </a:r>
                      <a:endParaRPr lang="en-US" sz="1600" b="0" dirty="0">
                        <a:latin typeface="Arial" panose="020B0604020202020204" pitchFamily="34" charset="0"/>
                        <a:cs typeface="Arial" panose="020B0604020202020204" pitchFamily="34" charset="0"/>
                      </a:endParaRP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Không</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khí</a:t>
                      </a:r>
                      <a:r>
                        <a:rPr lang="en-US" sz="1600" b="0" dirty="0">
                          <a:latin typeface="Arial" panose="020B0604020202020204" pitchFamily="34" charset="0"/>
                          <a:cs typeface="Arial" panose="020B0604020202020204" pitchFamily="34" charset="0"/>
                        </a:rPr>
                        <a:t> – </a:t>
                      </a:r>
                      <a:r>
                        <a:rPr lang="en-US" sz="1600" b="0" dirty="0" err="1">
                          <a:latin typeface="Arial" panose="020B0604020202020204" pitchFamily="34" charset="0"/>
                          <a:cs typeface="Arial" panose="020B0604020202020204" pitchFamily="34" charset="0"/>
                        </a:rPr>
                        <a:t>rất</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lây</a:t>
                      </a:r>
                      <a:endParaRPr lang="en-US" sz="1600" b="0" dirty="0">
                        <a:latin typeface="Arial" panose="020B0604020202020204" pitchFamily="34" charset="0"/>
                        <a:cs typeface="Arial" panose="020B0604020202020204" pitchFamily="34" charset="0"/>
                      </a:endParaRPr>
                    </a:p>
                  </a:txBody>
                  <a:tcPr marL="35091" marR="35091" marT="17546" marB="17546" anchor="ctr"/>
                </a:tc>
                <a:extLst>
                  <a:ext uri="{0D108BD9-81ED-4DB2-BD59-A6C34878D82A}">
                    <a16:rowId xmlns:a16="http://schemas.microsoft.com/office/drawing/2014/main" val="591873369"/>
                  </a:ext>
                </a:extLst>
              </a:tr>
              <a:tr h="140366">
                <a:tc>
                  <a:txBody>
                    <a:bodyPr/>
                    <a:lstStyle/>
                    <a:p>
                      <a:r>
                        <a:rPr lang="en-US" sz="1600" b="0" dirty="0">
                          <a:latin typeface="Arial" panose="020B0604020202020204" pitchFamily="34" charset="0"/>
                          <a:cs typeface="Arial" panose="020B0604020202020204" pitchFamily="34" charset="0"/>
                        </a:rPr>
                        <a:t>17</a:t>
                      </a:r>
                    </a:p>
                  </a:txBody>
                  <a:tcPr marL="35091" marR="35091" marT="17546" marB="17546" anchor="ctr"/>
                </a:tc>
                <a:tc>
                  <a:txBody>
                    <a:bodyPr/>
                    <a:lstStyle/>
                    <a:p>
                      <a:r>
                        <a:rPr lang="en-US" sz="1600" b="0" dirty="0">
                          <a:latin typeface="Arial" panose="020B0604020202020204" pitchFamily="34" charset="0"/>
                          <a:cs typeface="Arial" panose="020B0604020202020204" pitchFamily="34" charset="0"/>
                        </a:rPr>
                        <a:t>Tay </a:t>
                      </a:r>
                      <a:r>
                        <a:rPr lang="en-US" sz="1600" b="0" dirty="0" err="1">
                          <a:latin typeface="Arial" panose="020B0604020202020204" pitchFamily="34" charset="0"/>
                          <a:cs typeface="Arial" panose="020B0604020202020204" pitchFamily="34" charset="0"/>
                        </a:rPr>
                        <a:t>chân</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miệng</a:t>
                      </a:r>
                      <a:endParaRPr lang="en-US" sz="1600" b="0" dirty="0">
                        <a:latin typeface="Arial" panose="020B0604020202020204" pitchFamily="34" charset="0"/>
                        <a:cs typeface="Arial" panose="020B0604020202020204" pitchFamily="34" charset="0"/>
                      </a:endParaRP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Phân</a:t>
                      </a:r>
                      <a:r>
                        <a:rPr lang="en-US" sz="1600" b="0" dirty="0">
                          <a:latin typeface="Arial" panose="020B0604020202020204" pitchFamily="34" charset="0"/>
                          <a:cs typeface="Arial" panose="020B0604020202020204" pitchFamily="34" charset="0"/>
                        </a:rPr>
                        <a:t> – </a:t>
                      </a:r>
                      <a:r>
                        <a:rPr lang="en-US" sz="1600" b="0" dirty="0" err="1">
                          <a:latin typeface="Arial" panose="020B0604020202020204" pitchFamily="34" charset="0"/>
                          <a:cs typeface="Arial" panose="020B0604020202020204" pitchFamily="34" charset="0"/>
                        </a:rPr>
                        <a:t>miệng</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tiếp</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xúc</a:t>
                      </a:r>
                      <a:endParaRPr lang="en-US" sz="1600" b="0" dirty="0">
                        <a:latin typeface="Arial" panose="020B0604020202020204" pitchFamily="34" charset="0"/>
                        <a:cs typeface="Arial" panose="020B0604020202020204" pitchFamily="34" charset="0"/>
                      </a:endParaRPr>
                    </a:p>
                  </a:txBody>
                  <a:tcPr marL="35091" marR="35091" marT="17546" marB="17546" anchor="ctr"/>
                </a:tc>
                <a:extLst>
                  <a:ext uri="{0D108BD9-81ED-4DB2-BD59-A6C34878D82A}">
                    <a16:rowId xmlns:a16="http://schemas.microsoft.com/office/drawing/2014/main" val="3558268283"/>
                  </a:ext>
                </a:extLst>
              </a:tr>
              <a:tr h="140366">
                <a:tc>
                  <a:txBody>
                    <a:bodyPr/>
                    <a:lstStyle/>
                    <a:p>
                      <a:r>
                        <a:rPr lang="en-US" sz="1600" b="0">
                          <a:latin typeface="Arial" panose="020B0604020202020204" pitchFamily="34" charset="0"/>
                          <a:cs typeface="Arial" panose="020B0604020202020204" pitchFamily="34" charset="0"/>
                        </a:rPr>
                        <a:t>18</a:t>
                      </a:r>
                    </a:p>
                  </a:txBody>
                  <a:tcPr marL="35091" marR="35091" marT="17546" marB="17546" anchor="ctr"/>
                </a:tc>
                <a:tc>
                  <a:txBody>
                    <a:bodyPr/>
                    <a:lstStyle/>
                    <a:p>
                      <a:r>
                        <a:rPr lang="en-US" sz="1600" b="0" dirty="0">
                          <a:latin typeface="Arial" panose="020B0604020202020204" pitchFamily="34" charset="0"/>
                          <a:cs typeface="Arial" panose="020B0604020202020204" pitchFamily="34" charset="0"/>
                        </a:rPr>
                        <a:t>Than</a:t>
                      </a:r>
                    </a:p>
                  </a:txBody>
                  <a:tcPr marL="35091" marR="35091" marT="17546" marB="17546" anchor="ctr"/>
                </a:tc>
                <a:tc>
                  <a:txBody>
                    <a:bodyPr/>
                    <a:lstStyle/>
                    <a:p>
                      <a:r>
                        <a:rPr lang="pt-BR" sz="1600" b="0" dirty="0">
                          <a:latin typeface="Arial" panose="020B0604020202020204" pitchFamily="34" charset="0"/>
                          <a:cs typeface="Arial" panose="020B0604020202020204" pitchFamily="34" charset="0"/>
                        </a:rPr>
                        <a:t>Da – tiêu hóa – hô hấp</a:t>
                      </a:r>
                    </a:p>
                  </a:txBody>
                  <a:tcPr marL="35091" marR="35091" marT="17546" marB="17546" anchor="ctr"/>
                </a:tc>
                <a:extLst>
                  <a:ext uri="{0D108BD9-81ED-4DB2-BD59-A6C34878D82A}">
                    <a16:rowId xmlns:a16="http://schemas.microsoft.com/office/drawing/2014/main" val="1400081302"/>
                  </a:ext>
                </a:extLst>
              </a:tr>
              <a:tr h="140366">
                <a:tc>
                  <a:txBody>
                    <a:bodyPr/>
                    <a:lstStyle/>
                    <a:p>
                      <a:r>
                        <a:rPr lang="en-US" sz="1600" b="0">
                          <a:latin typeface="Arial" panose="020B0604020202020204" pitchFamily="34" charset="0"/>
                          <a:cs typeface="Arial" panose="020B0604020202020204" pitchFamily="34" charset="0"/>
                        </a:rPr>
                        <a:t>19</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Thủy</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đậu</a:t>
                      </a:r>
                      <a:endParaRPr lang="en-US" sz="1600" b="0" dirty="0">
                        <a:latin typeface="Arial" panose="020B0604020202020204" pitchFamily="34" charset="0"/>
                        <a:cs typeface="Arial" panose="020B0604020202020204" pitchFamily="34" charset="0"/>
                      </a:endParaRPr>
                    </a:p>
                  </a:txBody>
                  <a:tcPr marL="35091" marR="35091" marT="17546" marB="17546" anchor="ctr"/>
                </a:tc>
                <a:tc>
                  <a:txBody>
                    <a:bodyPr/>
                    <a:lstStyle/>
                    <a:p>
                      <a:r>
                        <a:rPr lang="en-US" sz="1600" b="0">
                          <a:latin typeface="Arial" panose="020B0604020202020204" pitchFamily="34" charset="0"/>
                          <a:cs typeface="Arial" panose="020B0604020202020204" pitchFamily="34" charset="0"/>
                        </a:rPr>
                        <a:t>Không khí – giọt bắn</a:t>
                      </a:r>
                    </a:p>
                  </a:txBody>
                  <a:tcPr marL="35091" marR="35091" marT="17546" marB="17546" anchor="ctr"/>
                </a:tc>
                <a:extLst>
                  <a:ext uri="{0D108BD9-81ED-4DB2-BD59-A6C34878D82A}">
                    <a16:rowId xmlns:a16="http://schemas.microsoft.com/office/drawing/2014/main" val="3530475134"/>
                  </a:ext>
                </a:extLst>
              </a:tr>
              <a:tr h="140366">
                <a:tc>
                  <a:txBody>
                    <a:bodyPr/>
                    <a:lstStyle/>
                    <a:p>
                      <a:r>
                        <a:rPr lang="en-US" sz="1600" b="0">
                          <a:latin typeface="Arial" panose="020B0604020202020204" pitchFamily="34" charset="0"/>
                          <a:cs typeface="Arial" panose="020B0604020202020204" pitchFamily="34" charset="0"/>
                        </a:rPr>
                        <a:t>20</a:t>
                      </a:r>
                    </a:p>
                  </a:txBody>
                  <a:tcPr marL="35091" marR="35091" marT="17546" marB="17546" anchor="ctr"/>
                </a:tc>
                <a:tc>
                  <a:txBody>
                    <a:bodyPr/>
                    <a:lstStyle/>
                    <a:p>
                      <a:r>
                        <a:rPr lang="vi-VN" sz="1600" b="0" dirty="0">
                          <a:latin typeface="Arial" panose="020B0604020202020204" pitchFamily="34" charset="0"/>
                          <a:cs typeface="Arial" panose="020B0604020202020204" pitchFamily="34" charset="0"/>
                        </a:rPr>
                        <a:t>Thương hàn</a:t>
                      </a:r>
                    </a:p>
                  </a:txBody>
                  <a:tcPr marL="35091" marR="35091" marT="17546" marB="17546" anchor="ctr"/>
                </a:tc>
                <a:tc>
                  <a:txBody>
                    <a:bodyPr/>
                    <a:lstStyle/>
                    <a:p>
                      <a:r>
                        <a:rPr lang="vi-VN" sz="1600" b="0">
                          <a:latin typeface="Arial" panose="020B0604020202020204" pitchFamily="34" charset="0"/>
                          <a:cs typeface="Arial" panose="020B0604020202020204" pitchFamily="34" charset="0"/>
                        </a:rPr>
                        <a:t>Đường tiêu hóa</a:t>
                      </a:r>
                    </a:p>
                  </a:txBody>
                  <a:tcPr marL="35091" marR="35091" marT="17546" marB="17546" anchor="ctr"/>
                </a:tc>
                <a:extLst>
                  <a:ext uri="{0D108BD9-81ED-4DB2-BD59-A6C34878D82A}">
                    <a16:rowId xmlns:a16="http://schemas.microsoft.com/office/drawing/2014/main" val="1301386776"/>
                  </a:ext>
                </a:extLst>
              </a:tr>
              <a:tr h="256917">
                <a:tc>
                  <a:txBody>
                    <a:bodyPr/>
                    <a:lstStyle/>
                    <a:p>
                      <a:r>
                        <a:rPr lang="en-US" sz="1600" b="0" dirty="0">
                          <a:latin typeface="Arial" panose="020B0604020202020204" pitchFamily="34" charset="0"/>
                          <a:cs typeface="Arial" panose="020B0604020202020204" pitchFamily="34" charset="0"/>
                        </a:rPr>
                        <a:t>21</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Uốn</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ván</a:t>
                      </a:r>
                      <a:endParaRPr lang="en-US" sz="1600" b="0" dirty="0">
                        <a:latin typeface="Arial" panose="020B0604020202020204" pitchFamily="34" charset="0"/>
                        <a:cs typeface="Arial" panose="020B0604020202020204" pitchFamily="34" charset="0"/>
                      </a:endParaRPr>
                    </a:p>
                  </a:txBody>
                  <a:tcPr marL="35091" marR="35091" marT="17546" marB="17546" anchor="ctr"/>
                </a:tc>
                <a:tc>
                  <a:txBody>
                    <a:bodyPr/>
                    <a:lstStyle/>
                    <a:p>
                      <a:r>
                        <a:rPr lang="vi-VN" sz="1600" b="0">
                          <a:latin typeface="Arial" panose="020B0604020202020204" pitchFamily="34" charset="0"/>
                          <a:cs typeface="Arial" panose="020B0604020202020204" pitchFamily="34" charset="0"/>
                        </a:rPr>
                        <a:t>Vết thương → nha bào</a:t>
                      </a:r>
                    </a:p>
                  </a:txBody>
                  <a:tcPr marL="35091" marR="35091" marT="17546" marB="17546" anchor="ctr"/>
                </a:tc>
                <a:extLst>
                  <a:ext uri="{0D108BD9-81ED-4DB2-BD59-A6C34878D82A}">
                    <a16:rowId xmlns:a16="http://schemas.microsoft.com/office/drawing/2014/main" val="25999729"/>
                  </a:ext>
                </a:extLst>
              </a:tr>
              <a:tr h="140366">
                <a:tc>
                  <a:txBody>
                    <a:bodyPr/>
                    <a:lstStyle/>
                    <a:p>
                      <a:r>
                        <a:rPr lang="en-US" sz="1600" b="0">
                          <a:latin typeface="Arial" panose="020B0604020202020204" pitchFamily="34" charset="0"/>
                          <a:cs typeface="Arial" panose="020B0604020202020204" pitchFamily="34" charset="0"/>
                        </a:rPr>
                        <a:t>22</a:t>
                      </a:r>
                    </a:p>
                  </a:txBody>
                  <a:tcPr marL="35091" marR="35091" marT="17546" marB="17546" anchor="ctr"/>
                </a:tc>
                <a:tc>
                  <a:txBody>
                    <a:bodyPr/>
                    <a:lstStyle/>
                    <a:p>
                      <a:r>
                        <a:rPr lang="en-US" sz="1600" b="0" dirty="0">
                          <a:latin typeface="Arial" panose="020B0604020202020204" pitchFamily="34" charset="0"/>
                          <a:cs typeface="Arial" panose="020B0604020202020204" pitchFamily="34" charset="0"/>
                        </a:rPr>
                        <a:t>Rubella</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Hô hấp – mẹ truyền con</a:t>
                      </a:r>
                    </a:p>
                  </a:txBody>
                  <a:tcPr marL="35091" marR="35091" marT="17546" marB="17546" anchor="ctr"/>
                </a:tc>
                <a:extLst>
                  <a:ext uri="{0D108BD9-81ED-4DB2-BD59-A6C34878D82A}">
                    <a16:rowId xmlns:a16="http://schemas.microsoft.com/office/drawing/2014/main" val="2575595558"/>
                  </a:ext>
                </a:extLst>
              </a:tr>
              <a:tr h="140366">
                <a:tc>
                  <a:txBody>
                    <a:bodyPr/>
                    <a:lstStyle/>
                    <a:p>
                      <a:r>
                        <a:rPr lang="en-US" sz="1600" b="0">
                          <a:latin typeface="Arial" panose="020B0604020202020204" pitchFamily="34" charset="0"/>
                          <a:cs typeface="Arial" panose="020B0604020202020204" pitchFamily="34" charset="0"/>
                        </a:rPr>
                        <a:t>23</a:t>
                      </a:r>
                    </a:p>
                  </a:txBody>
                  <a:tcPr marL="35091" marR="35091" marT="17546" marB="17546" anchor="ctr"/>
                </a:tc>
                <a:tc>
                  <a:txBody>
                    <a:bodyPr/>
                    <a:lstStyle/>
                    <a:p>
                      <a:r>
                        <a:rPr lang="pt-BR" sz="1600" b="0" dirty="0">
                          <a:latin typeface="Arial" panose="020B0604020202020204" pitchFamily="34" charset="0"/>
                          <a:cs typeface="Arial" panose="020B0604020202020204" pitchFamily="34" charset="0"/>
                        </a:rPr>
                        <a:t>Viêm gan virus (A, B, C, E…)</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Tiêu hóa / máu / tình dục</a:t>
                      </a:r>
                    </a:p>
                  </a:txBody>
                  <a:tcPr marL="35091" marR="35091" marT="17546" marB="17546" anchor="ctr"/>
                </a:tc>
                <a:extLst>
                  <a:ext uri="{0D108BD9-81ED-4DB2-BD59-A6C34878D82A}">
                    <a16:rowId xmlns:a16="http://schemas.microsoft.com/office/drawing/2014/main" val="3010536847"/>
                  </a:ext>
                </a:extLst>
              </a:tr>
              <a:tr h="140366">
                <a:tc>
                  <a:txBody>
                    <a:bodyPr/>
                    <a:lstStyle/>
                    <a:p>
                      <a:r>
                        <a:rPr lang="en-US" sz="1600" b="0">
                          <a:latin typeface="Arial" panose="020B0604020202020204" pitchFamily="34" charset="0"/>
                          <a:cs typeface="Arial" panose="020B0604020202020204" pitchFamily="34" charset="0"/>
                        </a:rPr>
                        <a:t>24</a:t>
                      </a:r>
                    </a:p>
                  </a:txBody>
                  <a:tcPr marL="35091" marR="35091" marT="17546" marB="17546" anchor="ctr"/>
                </a:tc>
                <a:tc>
                  <a:txBody>
                    <a:bodyPr/>
                    <a:lstStyle/>
                    <a:p>
                      <a:r>
                        <a:rPr lang="pt-BR" sz="1600" b="0" dirty="0">
                          <a:latin typeface="Arial" panose="020B0604020202020204" pitchFamily="34" charset="0"/>
                          <a:cs typeface="Arial" panose="020B0604020202020204" pitchFamily="34" charset="0"/>
                        </a:rPr>
                        <a:t>VMN do não mô cầu</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Hô</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hấp</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tiếp</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xúc</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gần</a:t>
                      </a:r>
                      <a:endParaRPr lang="en-US" sz="1600" b="0" dirty="0">
                        <a:latin typeface="Arial" panose="020B0604020202020204" pitchFamily="34" charset="0"/>
                        <a:cs typeface="Arial" panose="020B0604020202020204" pitchFamily="34" charset="0"/>
                      </a:endParaRPr>
                    </a:p>
                  </a:txBody>
                  <a:tcPr marL="35091" marR="35091" marT="17546" marB="17546" anchor="ctr"/>
                </a:tc>
                <a:extLst>
                  <a:ext uri="{0D108BD9-81ED-4DB2-BD59-A6C34878D82A}">
                    <a16:rowId xmlns:a16="http://schemas.microsoft.com/office/drawing/2014/main" val="2824483737"/>
                  </a:ext>
                </a:extLst>
              </a:tr>
              <a:tr h="247511">
                <a:tc>
                  <a:txBody>
                    <a:bodyPr/>
                    <a:lstStyle/>
                    <a:p>
                      <a:r>
                        <a:rPr lang="en-US" sz="1600" b="0">
                          <a:latin typeface="Arial" panose="020B0604020202020204" pitchFamily="34" charset="0"/>
                          <a:cs typeface="Arial" panose="020B0604020202020204" pitchFamily="34" charset="0"/>
                        </a:rPr>
                        <a:t>25</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Viêm</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não</a:t>
                      </a:r>
                      <a:r>
                        <a:rPr lang="en-US" sz="1600" b="0" dirty="0">
                          <a:latin typeface="Arial" panose="020B0604020202020204" pitchFamily="34" charset="0"/>
                          <a:cs typeface="Arial" panose="020B0604020202020204" pitchFamily="34" charset="0"/>
                        </a:rPr>
                        <a:t> virus</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Muỗi đốt / hô hấp (tùy loại)</a:t>
                      </a:r>
                    </a:p>
                  </a:txBody>
                  <a:tcPr marL="35091" marR="35091" marT="17546" marB="17546" anchor="ctr"/>
                </a:tc>
                <a:extLst>
                  <a:ext uri="{0D108BD9-81ED-4DB2-BD59-A6C34878D82A}">
                    <a16:rowId xmlns:a16="http://schemas.microsoft.com/office/drawing/2014/main" val="1040377429"/>
                  </a:ext>
                </a:extLst>
              </a:tr>
              <a:tr h="140366">
                <a:tc>
                  <a:txBody>
                    <a:bodyPr/>
                    <a:lstStyle/>
                    <a:p>
                      <a:r>
                        <a:rPr lang="en-US" sz="1600" b="0">
                          <a:latin typeface="Arial" panose="020B0604020202020204" pitchFamily="34" charset="0"/>
                          <a:cs typeface="Arial" panose="020B0604020202020204" pitchFamily="34" charset="0"/>
                        </a:rPr>
                        <a:t>26</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Xoắn khuẩn vàng da</a:t>
                      </a:r>
                    </a:p>
                  </a:txBody>
                  <a:tcPr marL="35091" marR="35091" marT="17546" marB="17546" anchor="ctr"/>
                </a:tc>
                <a:tc>
                  <a:txBody>
                    <a:bodyPr/>
                    <a:lstStyle/>
                    <a:p>
                      <a:r>
                        <a:rPr lang="vi-VN" sz="1600" b="0" dirty="0">
                          <a:latin typeface="Arial" panose="020B0604020202020204" pitchFamily="34" charset="0"/>
                          <a:cs typeface="Arial" panose="020B0604020202020204" pitchFamily="34" charset="0"/>
                        </a:rPr>
                        <a:t>Nước bẩn, tiếp xúc chuột</a:t>
                      </a:r>
                    </a:p>
                  </a:txBody>
                  <a:tcPr marL="35091" marR="35091" marT="17546" marB="17546" anchor="ctr"/>
                </a:tc>
                <a:extLst>
                  <a:ext uri="{0D108BD9-81ED-4DB2-BD59-A6C34878D82A}">
                    <a16:rowId xmlns:a16="http://schemas.microsoft.com/office/drawing/2014/main" val="3273959185"/>
                  </a:ext>
                </a:extLst>
              </a:tr>
              <a:tr h="140366">
                <a:tc>
                  <a:txBody>
                    <a:bodyPr/>
                    <a:lstStyle/>
                    <a:p>
                      <a:r>
                        <a:rPr lang="en-US" sz="1600" b="0">
                          <a:latin typeface="Arial" panose="020B0604020202020204" pitchFamily="34" charset="0"/>
                          <a:cs typeface="Arial" panose="020B0604020202020204" pitchFamily="34" charset="0"/>
                        </a:rPr>
                        <a:t>27</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Rotavirus</a:t>
                      </a:r>
                    </a:p>
                  </a:txBody>
                  <a:tcPr marL="35091" marR="35091" marT="17546" marB="17546" anchor="ctr"/>
                </a:tc>
                <a:tc>
                  <a:txBody>
                    <a:bodyPr/>
                    <a:lstStyle/>
                    <a:p>
                      <a:r>
                        <a:rPr lang="vi-VN" sz="1600" b="0" dirty="0">
                          <a:latin typeface="Arial" panose="020B0604020202020204" pitchFamily="34" charset="0"/>
                          <a:cs typeface="Arial" panose="020B0604020202020204" pitchFamily="34" charset="0"/>
                        </a:rPr>
                        <a:t>Đường tiêu hóa</a:t>
                      </a:r>
                    </a:p>
                  </a:txBody>
                  <a:tcPr marL="35091" marR="35091" marT="17546" marB="17546" anchor="ctr"/>
                </a:tc>
                <a:extLst>
                  <a:ext uri="{0D108BD9-81ED-4DB2-BD59-A6C34878D82A}">
                    <a16:rowId xmlns:a16="http://schemas.microsoft.com/office/drawing/2014/main" val="4151363116"/>
                  </a:ext>
                </a:extLst>
              </a:tr>
              <a:tr h="140366">
                <a:tc>
                  <a:txBody>
                    <a:bodyPr/>
                    <a:lstStyle/>
                    <a:p>
                      <a:r>
                        <a:rPr lang="en-US" sz="1600" b="0">
                          <a:latin typeface="Arial" panose="020B0604020202020204" pitchFamily="34" charset="0"/>
                          <a:cs typeface="Arial" panose="020B0604020202020204" pitchFamily="34" charset="0"/>
                        </a:rPr>
                        <a:t>28</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Zika</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Muỗi</a:t>
                      </a:r>
                      <a:r>
                        <a:rPr lang="en-US" sz="1600" b="0" dirty="0">
                          <a:latin typeface="Arial" panose="020B0604020202020204" pitchFamily="34" charset="0"/>
                          <a:cs typeface="Arial" panose="020B0604020202020204" pitchFamily="34" charset="0"/>
                        </a:rPr>
                        <a:t> Aedes, </a:t>
                      </a:r>
                      <a:r>
                        <a:rPr lang="en-US" sz="1600" b="0" dirty="0" err="1">
                          <a:latin typeface="Arial" panose="020B0604020202020204" pitchFamily="34" charset="0"/>
                          <a:cs typeface="Arial" panose="020B0604020202020204" pitchFamily="34" charset="0"/>
                        </a:rPr>
                        <a:t>mẹ</a:t>
                      </a:r>
                      <a:r>
                        <a:rPr lang="en-US" sz="1600" b="0" dirty="0">
                          <a:latin typeface="Arial" panose="020B0604020202020204" pitchFamily="34" charset="0"/>
                          <a:cs typeface="Arial" panose="020B0604020202020204" pitchFamily="34" charset="0"/>
                        </a:rPr>
                        <a:t> con</a:t>
                      </a:r>
                    </a:p>
                  </a:txBody>
                  <a:tcPr marL="35091" marR="35091" marT="17546" marB="17546" anchor="ctr"/>
                </a:tc>
                <a:extLst>
                  <a:ext uri="{0D108BD9-81ED-4DB2-BD59-A6C34878D82A}">
                    <a16:rowId xmlns:a16="http://schemas.microsoft.com/office/drawing/2014/main" val="3225845904"/>
                  </a:ext>
                </a:extLst>
              </a:tr>
              <a:tr h="140366">
                <a:tc>
                  <a:txBody>
                    <a:bodyPr/>
                    <a:lstStyle/>
                    <a:p>
                      <a:r>
                        <a:rPr lang="en-US" sz="1600" b="0">
                          <a:latin typeface="Arial" panose="020B0604020202020204" pitchFamily="34" charset="0"/>
                          <a:cs typeface="Arial" panose="020B0604020202020204" pitchFamily="34" charset="0"/>
                        </a:rPr>
                        <a:t>29</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Đậu mùa khỉ</a:t>
                      </a:r>
                    </a:p>
                  </a:txBody>
                  <a:tcPr marL="35091" marR="35091" marT="17546" marB="17546" anchor="ctr"/>
                </a:tc>
                <a:tc>
                  <a:txBody>
                    <a:bodyPr/>
                    <a:lstStyle/>
                    <a:p>
                      <a:r>
                        <a:rPr lang="vi-VN" sz="1600" b="0" dirty="0">
                          <a:latin typeface="Arial" panose="020B0604020202020204" pitchFamily="34" charset="0"/>
                          <a:cs typeface="Arial" panose="020B0604020202020204" pitchFamily="34" charset="0"/>
                        </a:rPr>
                        <a:t>Tiếp xúc gần, dịch cơ thể</a:t>
                      </a:r>
                    </a:p>
                  </a:txBody>
                  <a:tcPr marL="35091" marR="35091" marT="17546" marB="17546" anchor="ctr"/>
                </a:tc>
                <a:extLst>
                  <a:ext uri="{0D108BD9-81ED-4DB2-BD59-A6C34878D82A}">
                    <a16:rowId xmlns:a16="http://schemas.microsoft.com/office/drawing/2014/main" val="2462554504"/>
                  </a:ext>
                </a:extLst>
              </a:tr>
              <a:tr h="140366">
                <a:tc>
                  <a:txBody>
                    <a:bodyPr/>
                    <a:lstStyle/>
                    <a:p>
                      <a:r>
                        <a:rPr lang="en-US" sz="1600" b="0">
                          <a:latin typeface="Arial" panose="020B0604020202020204" pitchFamily="34" charset="0"/>
                          <a:cs typeface="Arial" panose="020B0604020202020204" pitchFamily="34" charset="0"/>
                        </a:rPr>
                        <a:t>30</a:t>
                      </a:r>
                    </a:p>
                  </a:txBody>
                  <a:tcPr marL="35091" marR="35091" marT="17546" marB="17546" anchor="ctr"/>
                </a:tc>
                <a:tc>
                  <a:txBody>
                    <a:bodyPr/>
                    <a:lstStyle/>
                    <a:p>
                      <a:r>
                        <a:rPr lang="en-US" sz="1600" b="0">
                          <a:latin typeface="Arial" panose="020B0604020202020204" pitchFamily="34" charset="0"/>
                          <a:cs typeface="Arial" panose="020B0604020202020204" pitchFamily="34" charset="0"/>
                        </a:rPr>
                        <a:t>COVID-19</a:t>
                      </a:r>
                    </a:p>
                  </a:txBody>
                  <a:tcPr marL="35091" marR="35091" marT="17546" marB="17546" anchor="ctr"/>
                </a:tc>
                <a:tc>
                  <a:txBody>
                    <a:bodyPr/>
                    <a:lstStyle/>
                    <a:p>
                      <a:r>
                        <a:rPr lang="en-US" sz="1600" b="0" dirty="0" err="1">
                          <a:latin typeface="Arial" panose="020B0604020202020204" pitchFamily="34" charset="0"/>
                          <a:cs typeface="Arial" panose="020B0604020202020204" pitchFamily="34" charset="0"/>
                        </a:rPr>
                        <a:t>Giọt</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bắn</a:t>
                      </a:r>
                      <a:r>
                        <a:rPr lang="en-US" sz="1600" b="0" dirty="0">
                          <a:latin typeface="Arial" panose="020B0604020202020204" pitchFamily="34" charset="0"/>
                          <a:cs typeface="Arial" panose="020B0604020202020204" pitchFamily="34" charset="0"/>
                        </a:rPr>
                        <a:t> – </a:t>
                      </a:r>
                      <a:r>
                        <a:rPr lang="en-US" sz="1600" b="0" dirty="0" err="1">
                          <a:latin typeface="Arial" panose="020B0604020202020204" pitchFamily="34" charset="0"/>
                          <a:cs typeface="Arial" panose="020B0604020202020204" pitchFamily="34" charset="0"/>
                        </a:rPr>
                        <a:t>khí</a:t>
                      </a:r>
                      <a:r>
                        <a:rPr lang="en-US" sz="1600" b="0" dirty="0">
                          <a:latin typeface="Arial" panose="020B0604020202020204" pitchFamily="34" charset="0"/>
                          <a:cs typeface="Arial" panose="020B0604020202020204" pitchFamily="34" charset="0"/>
                        </a:rPr>
                        <a:t> dung</a:t>
                      </a:r>
                    </a:p>
                  </a:txBody>
                  <a:tcPr marL="35091" marR="35091" marT="17546" marB="17546" anchor="ctr"/>
                </a:tc>
                <a:extLst>
                  <a:ext uri="{0D108BD9-81ED-4DB2-BD59-A6C34878D82A}">
                    <a16:rowId xmlns:a16="http://schemas.microsoft.com/office/drawing/2014/main" val="1767778233"/>
                  </a:ext>
                </a:extLst>
              </a:tr>
            </a:tbl>
          </a:graphicData>
        </a:graphic>
      </p:graphicFrame>
      <p:pic>
        <p:nvPicPr>
          <p:cNvPr id="8" name="Picture 7">
            <a:extLst>
              <a:ext uri="{FF2B5EF4-FFF2-40B4-BE49-F238E27FC236}">
                <a16:creationId xmlns:a16="http://schemas.microsoft.com/office/drawing/2014/main" id="{1294CFE3-9BC0-4CEE-9537-1A2B54D60A82}"/>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2954747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488B6BB-E1B4-4F3F-8DF5-FBAE02F708DD}"/>
              </a:ext>
            </a:extLst>
          </p:cNvPr>
          <p:cNvGraphicFramePr>
            <a:graphicFrameLocks noGrp="1"/>
          </p:cNvGraphicFramePr>
          <p:nvPr>
            <p:ph idx="1"/>
            <p:extLst>
              <p:ext uri="{D42A27DB-BD31-4B8C-83A1-F6EECF244321}">
                <p14:modId xmlns:p14="http://schemas.microsoft.com/office/powerpoint/2010/main" val="931191826"/>
              </p:ext>
            </p:extLst>
          </p:nvPr>
        </p:nvGraphicFramePr>
        <p:xfrm>
          <a:off x="284814" y="1195465"/>
          <a:ext cx="5486399" cy="5466038"/>
        </p:xfrm>
        <a:graphic>
          <a:graphicData uri="http://schemas.openxmlformats.org/drawingml/2006/table">
            <a:tbl>
              <a:tblPr>
                <a:tableStyleId>{5940675A-B579-460E-94D1-54222C63F5DA}</a:tableStyleId>
              </a:tblPr>
              <a:tblGrid>
                <a:gridCol w="741823">
                  <a:extLst>
                    <a:ext uri="{9D8B030D-6E8A-4147-A177-3AD203B41FA5}">
                      <a16:colId xmlns:a16="http://schemas.microsoft.com/office/drawing/2014/main" val="1579720597"/>
                    </a:ext>
                  </a:extLst>
                </a:gridCol>
                <a:gridCol w="1656602">
                  <a:extLst>
                    <a:ext uri="{9D8B030D-6E8A-4147-A177-3AD203B41FA5}">
                      <a16:colId xmlns:a16="http://schemas.microsoft.com/office/drawing/2014/main" val="144103903"/>
                    </a:ext>
                  </a:extLst>
                </a:gridCol>
                <a:gridCol w="3087974">
                  <a:extLst>
                    <a:ext uri="{9D8B030D-6E8A-4147-A177-3AD203B41FA5}">
                      <a16:colId xmlns:a16="http://schemas.microsoft.com/office/drawing/2014/main" val="3297485497"/>
                    </a:ext>
                  </a:extLst>
                </a:gridCol>
              </a:tblGrid>
              <a:tr h="207372">
                <a:tc>
                  <a:txBody>
                    <a:bodyPr/>
                    <a:lstStyle/>
                    <a:p>
                      <a:pPr algn="ctr"/>
                      <a:r>
                        <a:rPr lang="en-US" sz="2000" b="1" dirty="0">
                          <a:latin typeface="Arial" panose="020B0604020202020204" pitchFamily="34" charset="0"/>
                          <a:cs typeface="Arial" panose="020B0604020202020204" pitchFamily="34" charset="0"/>
                        </a:rPr>
                        <a:t>STT</a:t>
                      </a:r>
                    </a:p>
                  </a:txBody>
                  <a:tcPr marL="45326" marR="45326" marT="22663" marB="22663" anchor="ctr"/>
                </a:tc>
                <a:tc>
                  <a:txBody>
                    <a:bodyPr/>
                    <a:lstStyle/>
                    <a:p>
                      <a:pPr algn="ctr"/>
                      <a:r>
                        <a:rPr lang="en-US" sz="2000" b="1" dirty="0" err="1">
                          <a:latin typeface="Arial" panose="020B0604020202020204" pitchFamily="34" charset="0"/>
                          <a:cs typeface="Arial" panose="020B0604020202020204" pitchFamily="34" charset="0"/>
                        </a:rPr>
                        <a:t>Bệnh</a:t>
                      </a:r>
                      <a:endParaRPr lang="en-US" sz="2000" b="1" dirty="0">
                        <a:latin typeface="Arial" panose="020B0604020202020204" pitchFamily="34" charset="0"/>
                        <a:cs typeface="Arial" panose="020B0604020202020204" pitchFamily="34" charset="0"/>
                      </a:endParaRPr>
                    </a:p>
                  </a:txBody>
                  <a:tcPr marL="45326" marR="45326" marT="22663" marB="22663" anchor="ctr"/>
                </a:tc>
                <a:tc>
                  <a:txBody>
                    <a:bodyPr/>
                    <a:lstStyle/>
                    <a:p>
                      <a:pPr algn="ctr"/>
                      <a:r>
                        <a:rPr lang="vi-VN" sz="2000" b="1" dirty="0">
                          <a:latin typeface="Arial" panose="020B0604020202020204" pitchFamily="34" charset="0"/>
                          <a:cs typeface="Arial" panose="020B0604020202020204" pitchFamily="34" charset="0"/>
                        </a:rPr>
                        <a:t>Đường lây truyền</a:t>
                      </a:r>
                    </a:p>
                  </a:txBody>
                  <a:tcPr marL="45326" marR="45326" marT="22663" marB="22663" anchor="ctr"/>
                </a:tc>
                <a:extLst>
                  <a:ext uri="{0D108BD9-81ED-4DB2-BD59-A6C34878D82A}">
                    <a16:rowId xmlns:a16="http://schemas.microsoft.com/office/drawing/2014/main" val="3218722337"/>
                  </a:ext>
                </a:extLst>
              </a:tr>
              <a:tr h="207372">
                <a:tc>
                  <a:txBody>
                    <a:bodyPr/>
                    <a:lstStyle/>
                    <a:p>
                      <a:r>
                        <a:rPr lang="en-US" sz="2000">
                          <a:latin typeface="Arial" panose="020B0604020202020204" pitchFamily="34" charset="0"/>
                          <a:cs typeface="Arial" panose="020B0604020202020204" pitchFamily="34" charset="0"/>
                        </a:rPr>
                        <a:t>1</a:t>
                      </a:r>
                    </a:p>
                  </a:txBody>
                  <a:tcPr marL="45326" marR="45326" marT="22663" marB="22663" anchor="ctr"/>
                </a:tc>
                <a:tc>
                  <a:txBody>
                    <a:bodyPr/>
                    <a:lstStyle/>
                    <a:p>
                      <a:r>
                        <a:rPr lang="en-US" sz="2000" dirty="0">
                          <a:latin typeface="Arial" panose="020B0604020202020204" pitchFamily="34" charset="0"/>
                          <a:cs typeface="Arial" panose="020B0604020202020204" pitchFamily="34" charset="0"/>
                        </a:rPr>
                        <a:t>Chlamydia</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Tình dục</a:t>
                      </a:r>
                    </a:p>
                  </a:txBody>
                  <a:tcPr marL="45326" marR="45326" marT="22663" marB="22663" anchor="ctr"/>
                </a:tc>
                <a:extLst>
                  <a:ext uri="{0D108BD9-81ED-4DB2-BD59-A6C34878D82A}">
                    <a16:rowId xmlns:a16="http://schemas.microsoft.com/office/drawing/2014/main" val="3918545648"/>
                  </a:ext>
                </a:extLst>
              </a:tr>
              <a:tr h="207372">
                <a:tc>
                  <a:txBody>
                    <a:bodyPr/>
                    <a:lstStyle/>
                    <a:p>
                      <a:r>
                        <a:rPr lang="en-US" sz="2000">
                          <a:latin typeface="Arial" panose="020B0604020202020204" pitchFamily="34" charset="0"/>
                          <a:cs typeface="Arial" panose="020B0604020202020204" pitchFamily="34" charset="0"/>
                        </a:rPr>
                        <a:t>2</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Giang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mai</a:t>
                      </a:r>
                      <a:endParaRPr lang="en-US" sz="2000" dirty="0">
                        <a:latin typeface="Arial" panose="020B0604020202020204" pitchFamily="34" charset="0"/>
                        <a:cs typeface="Arial" panose="020B0604020202020204" pitchFamily="34" charset="0"/>
                      </a:endParaRPr>
                    </a:p>
                  </a:txBody>
                  <a:tcPr marL="45326" marR="45326" marT="22663" marB="22663" anchor="ctr"/>
                </a:tc>
                <a:tc>
                  <a:txBody>
                    <a:bodyPr/>
                    <a:lstStyle/>
                    <a:p>
                      <a:r>
                        <a:rPr lang="en-US" sz="2000">
                          <a:latin typeface="Arial" panose="020B0604020202020204" pitchFamily="34" charset="0"/>
                          <a:cs typeface="Arial" panose="020B0604020202020204" pitchFamily="34" charset="0"/>
                        </a:rPr>
                        <a:t>Tình dục</a:t>
                      </a:r>
                    </a:p>
                  </a:txBody>
                  <a:tcPr marL="45326" marR="45326" marT="22663" marB="22663" anchor="ctr"/>
                </a:tc>
                <a:extLst>
                  <a:ext uri="{0D108BD9-81ED-4DB2-BD59-A6C34878D82A}">
                    <a16:rowId xmlns:a16="http://schemas.microsoft.com/office/drawing/2014/main" val="1815809045"/>
                  </a:ext>
                </a:extLst>
              </a:tr>
              <a:tr h="207372">
                <a:tc>
                  <a:txBody>
                    <a:bodyPr/>
                    <a:lstStyle/>
                    <a:p>
                      <a:r>
                        <a:rPr lang="en-US" sz="2000">
                          <a:latin typeface="Arial" panose="020B0604020202020204" pitchFamily="34" charset="0"/>
                          <a:cs typeface="Arial" panose="020B0604020202020204" pitchFamily="34" charset="0"/>
                        </a:rPr>
                        <a:t>3</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giun</a:t>
                      </a:r>
                      <a:endParaRPr lang="en-US" sz="2000" dirty="0">
                        <a:latin typeface="Arial" panose="020B0604020202020204" pitchFamily="34" charset="0"/>
                        <a:cs typeface="Arial" panose="020B0604020202020204" pitchFamily="34" charset="0"/>
                      </a:endParaRPr>
                    </a:p>
                  </a:txBody>
                  <a:tcPr marL="45326" marR="45326" marT="22663" marB="22663" anchor="ctr"/>
                </a:tc>
                <a:tc>
                  <a:txBody>
                    <a:bodyPr/>
                    <a:lstStyle/>
                    <a:p>
                      <a:r>
                        <a:rPr lang="en-US" sz="2000">
                          <a:latin typeface="Arial" panose="020B0604020202020204" pitchFamily="34" charset="0"/>
                          <a:cs typeface="Arial" panose="020B0604020202020204" pitchFamily="34" charset="0"/>
                        </a:rPr>
                        <a:t>Tiêu hóa / da</a:t>
                      </a:r>
                    </a:p>
                  </a:txBody>
                  <a:tcPr marL="45326" marR="45326" marT="22663" marB="22663" anchor="ctr"/>
                </a:tc>
                <a:extLst>
                  <a:ext uri="{0D108BD9-81ED-4DB2-BD59-A6C34878D82A}">
                    <a16:rowId xmlns:a16="http://schemas.microsoft.com/office/drawing/2014/main" val="3446797481"/>
                  </a:ext>
                </a:extLst>
              </a:tr>
              <a:tr h="207372">
                <a:tc>
                  <a:txBody>
                    <a:bodyPr/>
                    <a:lstStyle/>
                    <a:p>
                      <a:r>
                        <a:rPr lang="en-US" sz="2000">
                          <a:latin typeface="Arial" panose="020B0604020202020204" pitchFamily="34" charset="0"/>
                          <a:cs typeface="Arial" panose="020B0604020202020204" pitchFamily="34" charset="0"/>
                        </a:rPr>
                        <a:t>4</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Lậu</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Tình dục</a:t>
                      </a:r>
                    </a:p>
                  </a:txBody>
                  <a:tcPr marL="45326" marR="45326" marT="22663" marB="22663" anchor="ctr"/>
                </a:tc>
                <a:extLst>
                  <a:ext uri="{0D108BD9-81ED-4DB2-BD59-A6C34878D82A}">
                    <a16:rowId xmlns:a16="http://schemas.microsoft.com/office/drawing/2014/main" val="3600970348"/>
                  </a:ext>
                </a:extLst>
              </a:tr>
              <a:tr h="207372">
                <a:tc>
                  <a:txBody>
                    <a:bodyPr/>
                    <a:lstStyle/>
                    <a:p>
                      <a:r>
                        <a:rPr lang="en-US" sz="2000">
                          <a:latin typeface="Arial" panose="020B0604020202020204" pitchFamily="34" charset="0"/>
                          <a:cs typeface="Arial" panose="020B0604020202020204" pitchFamily="34" charset="0"/>
                        </a:rPr>
                        <a:t>5</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Mắt hột</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Tiếp xúc – tay bẩn</a:t>
                      </a:r>
                    </a:p>
                  </a:txBody>
                  <a:tcPr marL="45326" marR="45326" marT="22663" marB="22663" anchor="ctr"/>
                </a:tc>
                <a:extLst>
                  <a:ext uri="{0D108BD9-81ED-4DB2-BD59-A6C34878D82A}">
                    <a16:rowId xmlns:a16="http://schemas.microsoft.com/office/drawing/2014/main" val="2284977443"/>
                  </a:ext>
                </a:extLst>
              </a:tr>
              <a:tr h="207372">
                <a:tc>
                  <a:txBody>
                    <a:bodyPr/>
                    <a:lstStyle/>
                    <a:p>
                      <a:r>
                        <a:rPr lang="en-US" sz="2000">
                          <a:latin typeface="Arial" panose="020B0604020202020204" pitchFamily="34" charset="0"/>
                          <a:cs typeface="Arial" panose="020B0604020202020204" pitchFamily="34" charset="0"/>
                        </a:rPr>
                        <a:t>6</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Candida albicans</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Da – âm đạo – miệng</a:t>
                      </a:r>
                    </a:p>
                  </a:txBody>
                  <a:tcPr marL="45326" marR="45326" marT="22663" marB="22663" anchor="ctr"/>
                </a:tc>
                <a:extLst>
                  <a:ext uri="{0D108BD9-81ED-4DB2-BD59-A6C34878D82A}">
                    <a16:rowId xmlns:a16="http://schemas.microsoft.com/office/drawing/2014/main" val="159363540"/>
                  </a:ext>
                </a:extLst>
              </a:tr>
              <a:tr h="207372">
                <a:tc>
                  <a:txBody>
                    <a:bodyPr/>
                    <a:lstStyle/>
                    <a:p>
                      <a:r>
                        <a:rPr lang="en-US" sz="2000">
                          <a:latin typeface="Arial" panose="020B0604020202020204" pitchFamily="34" charset="0"/>
                          <a:cs typeface="Arial" panose="020B0604020202020204" pitchFamily="34" charset="0"/>
                        </a:rPr>
                        <a:t>7</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Nocardia</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Hô hấp, da</a:t>
                      </a:r>
                    </a:p>
                  </a:txBody>
                  <a:tcPr marL="45326" marR="45326" marT="22663" marB="22663" anchor="ctr"/>
                </a:tc>
                <a:extLst>
                  <a:ext uri="{0D108BD9-81ED-4DB2-BD59-A6C34878D82A}">
                    <a16:rowId xmlns:a16="http://schemas.microsoft.com/office/drawing/2014/main" val="2756590322"/>
                  </a:ext>
                </a:extLst>
              </a:tr>
              <a:tr h="207372">
                <a:tc>
                  <a:txBody>
                    <a:bodyPr/>
                    <a:lstStyle/>
                    <a:p>
                      <a:r>
                        <a:rPr lang="en-US" sz="2000">
                          <a:latin typeface="Arial" panose="020B0604020202020204" pitchFamily="34" charset="0"/>
                          <a:cs typeface="Arial" panose="020B0604020202020204" pitchFamily="34" charset="0"/>
                        </a:rPr>
                        <a:t>8</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Phong</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endParaRPr lang="en-US" sz="2000" dirty="0">
                        <a:latin typeface="Arial" panose="020B0604020202020204" pitchFamily="34" charset="0"/>
                        <a:cs typeface="Arial" panose="020B0604020202020204" pitchFamily="34" charset="0"/>
                      </a:endParaRPr>
                    </a:p>
                  </a:txBody>
                  <a:tcPr marL="45326" marR="45326" marT="22663" marB="22663" anchor="ctr"/>
                </a:tc>
                <a:extLst>
                  <a:ext uri="{0D108BD9-81ED-4DB2-BD59-A6C34878D82A}">
                    <a16:rowId xmlns:a16="http://schemas.microsoft.com/office/drawing/2014/main" val="1262832343"/>
                  </a:ext>
                </a:extLst>
              </a:tr>
              <a:tr h="207372">
                <a:tc>
                  <a:txBody>
                    <a:bodyPr/>
                    <a:lstStyle/>
                    <a:p>
                      <a:r>
                        <a:rPr lang="en-US" sz="2000">
                          <a:latin typeface="Arial" panose="020B0604020202020204" pitchFamily="34" charset="0"/>
                          <a:cs typeface="Arial" panose="020B0604020202020204" pitchFamily="34" charset="0"/>
                        </a:rPr>
                        <a:t>9</a:t>
                      </a:r>
                    </a:p>
                  </a:txBody>
                  <a:tcPr marL="45326" marR="45326" marT="22663" marB="22663" anchor="ctr"/>
                </a:tc>
                <a:tc>
                  <a:txBody>
                    <a:bodyPr/>
                    <a:lstStyle/>
                    <a:p>
                      <a:r>
                        <a:rPr lang="en-US" sz="2000" dirty="0">
                          <a:latin typeface="Arial" panose="020B0604020202020204" pitchFamily="34" charset="0"/>
                          <a:cs typeface="Arial" panose="020B0604020202020204" pitchFamily="34" charset="0"/>
                        </a:rPr>
                        <a:t>Cytomegalovirus</a:t>
                      </a:r>
                    </a:p>
                  </a:txBody>
                  <a:tcPr marL="45326" marR="45326" marT="22663" marB="22663" anchor="ctr"/>
                </a:tc>
                <a:tc>
                  <a:txBody>
                    <a:bodyPr/>
                    <a:lstStyle/>
                    <a:p>
                      <a:r>
                        <a:rPr lang="it-IT" sz="2000">
                          <a:latin typeface="Arial" panose="020B0604020202020204" pitchFamily="34" charset="0"/>
                          <a:cs typeface="Arial" panose="020B0604020202020204" pitchFamily="34" charset="0"/>
                        </a:rPr>
                        <a:t>Dịch cơ thể, mẹ – con</a:t>
                      </a:r>
                    </a:p>
                  </a:txBody>
                  <a:tcPr marL="45326" marR="45326" marT="22663" marB="22663" anchor="ctr"/>
                </a:tc>
                <a:extLst>
                  <a:ext uri="{0D108BD9-81ED-4DB2-BD59-A6C34878D82A}">
                    <a16:rowId xmlns:a16="http://schemas.microsoft.com/office/drawing/2014/main" val="2067526416"/>
                  </a:ext>
                </a:extLst>
              </a:tr>
              <a:tr h="207372">
                <a:tc>
                  <a:txBody>
                    <a:bodyPr/>
                    <a:lstStyle/>
                    <a:p>
                      <a:r>
                        <a:rPr lang="en-US" sz="2000">
                          <a:latin typeface="Arial" panose="020B0604020202020204" pitchFamily="34" charset="0"/>
                          <a:cs typeface="Arial" panose="020B0604020202020204" pitchFamily="34" charset="0"/>
                        </a:rPr>
                        <a:t>10</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Herpes virus</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Tình dục – tiếp xúc da</a:t>
                      </a:r>
                    </a:p>
                  </a:txBody>
                  <a:tcPr marL="45326" marR="45326" marT="22663" marB="22663" anchor="ctr"/>
                </a:tc>
                <a:extLst>
                  <a:ext uri="{0D108BD9-81ED-4DB2-BD59-A6C34878D82A}">
                    <a16:rowId xmlns:a16="http://schemas.microsoft.com/office/drawing/2014/main" val="3201549549"/>
                  </a:ext>
                </a:extLst>
              </a:tr>
              <a:tr h="207372">
                <a:tc>
                  <a:txBody>
                    <a:bodyPr/>
                    <a:lstStyle/>
                    <a:p>
                      <a:r>
                        <a:rPr lang="en-US" sz="2000">
                          <a:latin typeface="Arial" panose="020B0604020202020204" pitchFamily="34" charset="0"/>
                          <a:cs typeface="Arial" panose="020B0604020202020204" pitchFamily="34" charset="0"/>
                        </a:rPr>
                        <a:t>11</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Sán dây</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endParaRPr lang="en-US" sz="2000" dirty="0">
                        <a:latin typeface="Arial" panose="020B0604020202020204" pitchFamily="34" charset="0"/>
                        <a:cs typeface="Arial" panose="020B0604020202020204" pitchFamily="34" charset="0"/>
                      </a:endParaRPr>
                    </a:p>
                  </a:txBody>
                  <a:tcPr marL="45326" marR="45326" marT="22663" marB="22663" anchor="ctr"/>
                </a:tc>
                <a:extLst>
                  <a:ext uri="{0D108BD9-81ED-4DB2-BD59-A6C34878D82A}">
                    <a16:rowId xmlns:a16="http://schemas.microsoft.com/office/drawing/2014/main" val="2415251226"/>
                  </a:ext>
                </a:extLst>
              </a:tr>
              <a:tr h="207372">
                <a:tc>
                  <a:txBody>
                    <a:bodyPr/>
                    <a:lstStyle/>
                    <a:p>
                      <a:r>
                        <a:rPr lang="en-US" sz="2000">
                          <a:latin typeface="Arial" panose="020B0604020202020204" pitchFamily="34" charset="0"/>
                          <a:cs typeface="Arial" panose="020B0604020202020204" pitchFamily="34" charset="0"/>
                        </a:rPr>
                        <a:t>12</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Sán lá gan</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endParaRPr lang="en-US" sz="2000" dirty="0">
                        <a:latin typeface="Arial" panose="020B0604020202020204" pitchFamily="34" charset="0"/>
                        <a:cs typeface="Arial" panose="020B0604020202020204" pitchFamily="34" charset="0"/>
                      </a:endParaRPr>
                    </a:p>
                  </a:txBody>
                  <a:tcPr marL="45326" marR="45326" marT="22663" marB="22663" anchor="ctr"/>
                </a:tc>
                <a:extLst>
                  <a:ext uri="{0D108BD9-81ED-4DB2-BD59-A6C34878D82A}">
                    <a16:rowId xmlns:a16="http://schemas.microsoft.com/office/drawing/2014/main" val="24747832"/>
                  </a:ext>
                </a:extLst>
              </a:tr>
            </a:tbl>
          </a:graphicData>
        </a:graphic>
      </p:graphicFrame>
      <p:sp>
        <p:nvSpPr>
          <p:cNvPr id="4" name="Title 1">
            <a:extLst>
              <a:ext uri="{FF2B5EF4-FFF2-40B4-BE49-F238E27FC236}">
                <a16:creationId xmlns:a16="http://schemas.microsoft.com/office/drawing/2014/main" id="{4941B7A6-ED49-492C-8E20-715E45A66AF3}"/>
              </a:ext>
            </a:extLst>
          </p:cNvPr>
          <p:cNvSpPr txBox="1">
            <a:spLocks/>
          </p:cNvSpPr>
          <p:nvPr/>
        </p:nvSpPr>
        <p:spPr>
          <a:xfrm>
            <a:off x="1467787" y="365125"/>
            <a:ext cx="10515600" cy="6985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800" b="1" kern="1200">
                <a:solidFill>
                  <a:schemeClr val="tx1"/>
                </a:solidFill>
                <a:latin typeface="+mj-lt"/>
                <a:ea typeface="+mj-ea"/>
                <a:cs typeface="+mj-cs"/>
              </a:defRPr>
            </a:lvl1pPr>
          </a:lstStyle>
          <a:p>
            <a:r>
              <a:rPr lang="en-US" sz="2800" dirty="0">
                <a:solidFill>
                  <a:srgbClr val="FF0000"/>
                </a:solidFill>
                <a:latin typeface="Arial" panose="020B0604020202020204" pitchFamily="34" charset="0"/>
                <a:cs typeface="Arial" panose="020B0604020202020204" pitchFamily="34" charset="0"/>
              </a:rPr>
              <a:t>2.1. PHÂN LOẠI BỆNH TRUYỀN NHIỄM – NHÓM C</a:t>
            </a:r>
          </a:p>
          <a:p>
            <a:r>
              <a:rPr lang="en-US" sz="2800" dirty="0">
                <a:solidFill>
                  <a:srgbClr val="FF0000"/>
                </a:solidFill>
                <a:latin typeface="Arial" panose="020B0604020202020204" pitchFamily="34" charset="0"/>
                <a:cs typeface="Arial" panose="020B0604020202020204" pitchFamily="34" charset="0"/>
              </a:rPr>
              <a:t> </a:t>
            </a:r>
            <a:r>
              <a:rPr lang="vi-VN" sz="2200" i="1" dirty="0">
                <a:solidFill>
                  <a:srgbClr val="FF0000"/>
                </a:solidFill>
                <a:latin typeface="Arial" panose="020B0604020202020204" pitchFamily="34" charset="0"/>
                <a:cs typeface="Arial" panose="020B0604020202020204" pitchFamily="34" charset="0"/>
              </a:rPr>
              <a:t>(Bệnh lây không nhanh, ít nguy hiểm hơn)</a:t>
            </a:r>
            <a:endParaRPr lang="en-US" sz="2800" i="1"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5D46A6CF-8F34-4FF3-90D3-29E25EB6D931}"/>
              </a:ext>
            </a:extLst>
          </p:cNvPr>
          <p:cNvGraphicFramePr>
            <a:graphicFrameLocks/>
          </p:cNvGraphicFramePr>
          <p:nvPr>
            <p:extLst>
              <p:ext uri="{D42A27DB-BD31-4B8C-83A1-F6EECF244321}">
                <p14:modId xmlns:p14="http://schemas.microsoft.com/office/powerpoint/2010/main" val="2269810736"/>
              </p:ext>
            </p:extLst>
          </p:nvPr>
        </p:nvGraphicFramePr>
        <p:xfrm>
          <a:off x="6128478" y="1195465"/>
          <a:ext cx="5966085" cy="5070586"/>
        </p:xfrm>
        <a:graphic>
          <a:graphicData uri="http://schemas.openxmlformats.org/drawingml/2006/table">
            <a:tbl>
              <a:tblPr>
                <a:tableStyleId>{5940675A-B579-460E-94D1-54222C63F5DA}</a:tableStyleId>
              </a:tblPr>
              <a:tblGrid>
                <a:gridCol w="806682">
                  <a:extLst>
                    <a:ext uri="{9D8B030D-6E8A-4147-A177-3AD203B41FA5}">
                      <a16:colId xmlns:a16="http://schemas.microsoft.com/office/drawing/2014/main" val="1579720597"/>
                    </a:ext>
                  </a:extLst>
                </a:gridCol>
                <a:gridCol w="1879056">
                  <a:extLst>
                    <a:ext uri="{9D8B030D-6E8A-4147-A177-3AD203B41FA5}">
                      <a16:colId xmlns:a16="http://schemas.microsoft.com/office/drawing/2014/main" val="144103903"/>
                    </a:ext>
                  </a:extLst>
                </a:gridCol>
                <a:gridCol w="3280347">
                  <a:extLst>
                    <a:ext uri="{9D8B030D-6E8A-4147-A177-3AD203B41FA5}">
                      <a16:colId xmlns:a16="http://schemas.microsoft.com/office/drawing/2014/main" val="3297485497"/>
                    </a:ext>
                  </a:extLst>
                </a:gridCol>
              </a:tblGrid>
              <a:tr h="207372">
                <a:tc>
                  <a:txBody>
                    <a:bodyPr/>
                    <a:lstStyle/>
                    <a:p>
                      <a:pPr algn="ctr"/>
                      <a:r>
                        <a:rPr lang="en-US" sz="2000" b="1" dirty="0">
                          <a:latin typeface="Arial" panose="020B0604020202020204" pitchFamily="34" charset="0"/>
                          <a:cs typeface="Arial" panose="020B0604020202020204" pitchFamily="34" charset="0"/>
                        </a:rPr>
                        <a:t>STT</a:t>
                      </a:r>
                    </a:p>
                  </a:txBody>
                  <a:tcPr marL="45326" marR="45326" marT="22663" marB="22663" anchor="ctr"/>
                </a:tc>
                <a:tc>
                  <a:txBody>
                    <a:bodyPr/>
                    <a:lstStyle/>
                    <a:p>
                      <a:pPr algn="ctr"/>
                      <a:r>
                        <a:rPr lang="en-US" sz="2000" b="1" dirty="0" err="1">
                          <a:latin typeface="Arial" panose="020B0604020202020204" pitchFamily="34" charset="0"/>
                          <a:cs typeface="Arial" panose="020B0604020202020204" pitchFamily="34" charset="0"/>
                        </a:rPr>
                        <a:t>Bệnh</a:t>
                      </a:r>
                      <a:endParaRPr lang="en-US" sz="2000" b="1" dirty="0">
                        <a:latin typeface="Arial" panose="020B0604020202020204" pitchFamily="34" charset="0"/>
                        <a:cs typeface="Arial" panose="020B0604020202020204" pitchFamily="34" charset="0"/>
                      </a:endParaRPr>
                    </a:p>
                  </a:txBody>
                  <a:tcPr marL="45326" marR="45326" marT="22663" marB="22663" anchor="ctr"/>
                </a:tc>
                <a:tc>
                  <a:txBody>
                    <a:bodyPr/>
                    <a:lstStyle/>
                    <a:p>
                      <a:pPr algn="ctr"/>
                      <a:r>
                        <a:rPr lang="vi-VN" sz="2000" b="1" dirty="0">
                          <a:latin typeface="Arial" panose="020B0604020202020204" pitchFamily="34" charset="0"/>
                          <a:cs typeface="Arial" panose="020B0604020202020204" pitchFamily="34" charset="0"/>
                        </a:rPr>
                        <a:t>Đường lây truyền</a:t>
                      </a:r>
                    </a:p>
                  </a:txBody>
                  <a:tcPr marL="45326" marR="45326" marT="22663" marB="22663" anchor="ctr"/>
                </a:tc>
                <a:extLst>
                  <a:ext uri="{0D108BD9-81ED-4DB2-BD59-A6C34878D82A}">
                    <a16:rowId xmlns:a16="http://schemas.microsoft.com/office/drawing/2014/main" val="3218722337"/>
                  </a:ext>
                </a:extLst>
              </a:tr>
              <a:tr h="207372">
                <a:tc>
                  <a:txBody>
                    <a:bodyPr/>
                    <a:lstStyle/>
                    <a:p>
                      <a:r>
                        <a:rPr lang="en-US" sz="2000" dirty="0">
                          <a:latin typeface="Arial" panose="020B0604020202020204" pitchFamily="34" charset="0"/>
                          <a:cs typeface="Arial" panose="020B0604020202020204" pitchFamily="34" charset="0"/>
                        </a:rPr>
                        <a:t>13</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Sán lá phổi</a:t>
                      </a:r>
                    </a:p>
                  </a:txBody>
                  <a:tcPr marL="45326" marR="45326" marT="22663" marB="22663" anchor="ctr"/>
                </a:tc>
                <a:tc>
                  <a:txBody>
                    <a:bodyPr/>
                    <a:lstStyle/>
                    <a:p>
                      <a:r>
                        <a:rPr lang="vi-VN" sz="2000" dirty="0">
                          <a:latin typeface="Arial" panose="020B0604020202020204" pitchFamily="34" charset="0"/>
                          <a:cs typeface="Arial" panose="020B0604020202020204" pitchFamily="34" charset="0"/>
                        </a:rPr>
                        <a:t>Ăn cua, tôm chưa chín</a:t>
                      </a:r>
                    </a:p>
                  </a:txBody>
                  <a:tcPr marL="45326" marR="45326" marT="22663" marB="22663" anchor="ctr"/>
                </a:tc>
                <a:extLst>
                  <a:ext uri="{0D108BD9-81ED-4DB2-BD59-A6C34878D82A}">
                    <a16:rowId xmlns:a16="http://schemas.microsoft.com/office/drawing/2014/main" val="2365918218"/>
                  </a:ext>
                </a:extLst>
              </a:tr>
              <a:tr h="207372">
                <a:tc>
                  <a:txBody>
                    <a:bodyPr/>
                    <a:lstStyle/>
                    <a:p>
                      <a:r>
                        <a:rPr lang="en-US" sz="2000">
                          <a:latin typeface="Arial" panose="020B0604020202020204" pitchFamily="34" charset="0"/>
                          <a:cs typeface="Arial" panose="020B0604020202020204" pitchFamily="34" charset="0"/>
                        </a:rPr>
                        <a:t>14</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Sán lá ruột</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Ăn thực phẩm nhiễm ấu trùng</a:t>
                      </a:r>
                    </a:p>
                  </a:txBody>
                  <a:tcPr marL="45326" marR="45326" marT="22663" marB="22663" anchor="ctr"/>
                </a:tc>
                <a:extLst>
                  <a:ext uri="{0D108BD9-81ED-4DB2-BD59-A6C34878D82A}">
                    <a16:rowId xmlns:a16="http://schemas.microsoft.com/office/drawing/2014/main" val="714120719"/>
                  </a:ext>
                </a:extLst>
              </a:tr>
              <a:tr h="207372">
                <a:tc>
                  <a:txBody>
                    <a:bodyPr/>
                    <a:lstStyle/>
                    <a:p>
                      <a:r>
                        <a:rPr lang="en-US" sz="2000">
                          <a:latin typeface="Arial" panose="020B0604020202020204" pitchFamily="34" charset="0"/>
                          <a:cs typeface="Arial" panose="020B0604020202020204" pitchFamily="34" charset="0"/>
                        </a:rPr>
                        <a:t>15</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Sốt mò</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Ấu trùng mò đốt</a:t>
                      </a:r>
                    </a:p>
                  </a:txBody>
                  <a:tcPr marL="45326" marR="45326" marT="22663" marB="22663" anchor="ctr"/>
                </a:tc>
                <a:extLst>
                  <a:ext uri="{0D108BD9-81ED-4DB2-BD59-A6C34878D82A}">
                    <a16:rowId xmlns:a16="http://schemas.microsoft.com/office/drawing/2014/main" val="1393701682"/>
                  </a:ext>
                </a:extLst>
              </a:tr>
              <a:tr h="207372">
                <a:tc>
                  <a:txBody>
                    <a:bodyPr/>
                    <a:lstStyle/>
                    <a:p>
                      <a:r>
                        <a:rPr lang="en-US" sz="2000">
                          <a:latin typeface="Arial" panose="020B0604020202020204" pitchFamily="34" charset="0"/>
                          <a:cs typeface="Arial" panose="020B0604020202020204" pitchFamily="34" charset="0"/>
                        </a:rPr>
                        <a:t>16</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Rickettsia</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Côn trùng đốt</a:t>
                      </a:r>
                    </a:p>
                  </a:txBody>
                  <a:tcPr marL="45326" marR="45326" marT="22663" marB="22663" anchor="ctr"/>
                </a:tc>
                <a:extLst>
                  <a:ext uri="{0D108BD9-81ED-4DB2-BD59-A6C34878D82A}">
                    <a16:rowId xmlns:a16="http://schemas.microsoft.com/office/drawing/2014/main" val="1915915941"/>
                  </a:ext>
                </a:extLst>
              </a:tr>
              <a:tr h="207372">
                <a:tc>
                  <a:txBody>
                    <a:bodyPr/>
                    <a:lstStyle/>
                    <a:p>
                      <a:r>
                        <a:rPr lang="en-US" sz="2000">
                          <a:latin typeface="Arial" panose="020B0604020202020204" pitchFamily="34" charset="0"/>
                          <a:cs typeface="Arial" panose="020B0604020202020204" pitchFamily="34" charset="0"/>
                        </a:rPr>
                        <a:t>17</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SXH Hanta virus</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Chuột – hít bụi chứa virus</a:t>
                      </a:r>
                    </a:p>
                  </a:txBody>
                  <a:tcPr marL="45326" marR="45326" marT="22663" marB="22663" anchor="ctr"/>
                </a:tc>
                <a:extLst>
                  <a:ext uri="{0D108BD9-81ED-4DB2-BD59-A6C34878D82A}">
                    <a16:rowId xmlns:a16="http://schemas.microsoft.com/office/drawing/2014/main" val="3068424734"/>
                  </a:ext>
                </a:extLst>
              </a:tr>
              <a:tr h="207372">
                <a:tc>
                  <a:txBody>
                    <a:bodyPr/>
                    <a:lstStyle/>
                    <a:p>
                      <a:r>
                        <a:rPr lang="en-US" sz="2000">
                          <a:latin typeface="Arial" panose="020B0604020202020204" pitchFamily="34" charset="0"/>
                          <a:cs typeface="Arial" panose="020B0604020202020204" pitchFamily="34" charset="0"/>
                        </a:rPr>
                        <a:t>18</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Trichomonas</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Tình dục</a:t>
                      </a:r>
                    </a:p>
                  </a:txBody>
                  <a:tcPr marL="45326" marR="45326" marT="22663" marB="22663" anchor="ctr"/>
                </a:tc>
                <a:extLst>
                  <a:ext uri="{0D108BD9-81ED-4DB2-BD59-A6C34878D82A}">
                    <a16:rowId xmlns:a16="http://schemas.microsoft.com/office/drawing/2014/main" val="2784018384"/>
                  </a:ext>
                </a:extLst>
              </a:tr>
              <a:tr h="207372">
                <a:tc>
                  <a:txBody>
                    <a:bodyPr/>
                    <a:lstStyle/>
                    <a:p>
                      <a:r>
                        <a:rPr lang="en-US" sz="2000">
                          <a:latin typeface="Arial" panose="020B0604020202020204" pitchFamily="34" charset="0"/>
                          <a:cs typeface="Arial" panose="020B0604020202020204" pitchFamily="34" charset="0"/>
                        </a:rPr>
                        <a:t>19</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Viêm da mủ</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Tiếp xúc da</a:t>
                      </a:r>
                    </a:p>
                  </a:txBody>
                  <a:tcPr marL="45326" marR="45326" marT="22663" marB="22663" anchor="ctr"/>
                </a:tc>
                <a:extLst>
                  <a:ext uri="{0D108BD9-81ED-4DB2-BD59-A6C34878D82A}">
                    <a16:rowId xmlns:a16="http://schemas.microsoft.com/office/drawing/2014/main" val="372975570"/>
                  </a:ext>
                </a:extLst>
              </a:tr>
              <a:tr h="207372">
                <a:tc>
                  <a:txBody>
                    <a:bodyPr/>
                    <a:lstStyle/>
                    <a:p>
                      <a:r>
                        <a:rPr lang="en-US" sz="2000">
                          <a:latin typeface="Arial" panose="020B0604020202020204" pitchFamily="34" charset="0"/>
                          <a:cs typeface="Arial" panose="020B0604020202020204" pitchFamily="34" charset="0"/>
                        </a:rPr>
                        <a:t>20</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Coxsackie virus</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Tiêu hóa – hô hấp</a:t>
                      </a:r>
                    </a:p>
                  </a:txBody>
                  <a:tcPr marL="45326" marR="45326" marT="22663" marB="22663" anchor="ctr"/>
                </a:tc>
                <a:extLst>
                  <a:ext uri="{0D108BD9-81ED-4DB2-BD59-A6C34878D82A}">
                    <a16:rowId xmlns:a16="http://schemas.microsoft.com/office/drawing/2014/main" val="3676599091"/>
                  </a:ext>
                </a:extLst>
              </a:tr>
              <a:tr h="207372">
                <a:tc>
                  <a:txBody>
                    <a:bodyPr/>
                    <a:lstStyle/>
                    <a:p>
                      <a:r>
                        <a:rPr lang="en-US" sz="2000">
                          <a:latin typeface="Arial" panose="020B0604020202020204" pitchFamily="34" charset="0"/>
                          <a:cs typeface="Arial" panose="020B0604020202020204" pitchFamily="34" charset="0"/>
                        </a:rPr>
                        <a:t>21</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Giardia</a:t>
                      </a:r>
                    </a:p>
                  </a:txBody>
                  <a:tcPr marL="45326" marR="45326" marT="22663" marB="22663" anchor="ctr"/>
                </a:tc>
                <a:tc>
                  <a:txBody>
                    <a:bodyPr/>
                    <a:lstStyle/>
                    <a:p>
                      <a:r>
                        <a:rPr lang="vi-VN" sz="2000">
                          <a:latin typeface="Arial" panose="020B0604020202020204" pitchFamily="34" charset="0"/>
                          <a:cs typeface="Arial" panose="020B0604020202020204" pitchFamily="34" charset="0"/>
                        </a:rPr>
                        <a:t>Đường tiêu hóa</a:t>
                      </a:r>
                    </a:p>
                  </a:txBody>
                  <a:tcPr marL="45326" marR="45326" marT="22663" marB="22663" anchor="ctr"/>
                </a:tc>
                <a:extLst>
                  <a:ext uri="{0D108BD9-81ED-4DB2-BD59-A6C34878D82A}">
                    <a16:rowId xmlns:a16="http://schemas.microsoft.com/office/drawing/2014/main" val="2592188381"/>
                  </a:ext>
                </a:extLst>
              </a:tr>
              <a:tr h="207372">
                <a:tc>
                  <a:txBody>
                    <a:bodyPr/>
                    <a:lstStyle/>
                    <a:p>
                      <a:r>
                        <a:rPr lang="en-US" sz="2000">
                          <a:latin typeface="Arial" panose="020B0604020202020204" pitchFamily="34" charset="0"/>
                          <a:cs typeface="Arial" panose="020B0604020202020204" pitchFamily="34" charset="0"/>
                        </a:rPr>
                        <a:t>22</a:t>
                      </a:r>
                    </a:p>
                  </a:txBody>
                  <a:tcPr marL="45326" marR="45326" marT="22663" marB="22663" anchor="ctr"/>
                </a:tc>
                <a:tc>
                  <a:txBody>
                    <a:bodyPr/>
                    <a:lstStyle/>
                    <a:p>
                      <a:r>
                        <a:rPr lang="en-US" sz="2000">
                          <a:latin typeface="Arial" panose="020B0604020202020204" pitchFamily="34" charset="0"/>
                          <a:cs typeface="Arial" panose="020B0604020202020204" pitchFamily="34" charset="0"/>
                        </a:rPr>
                        <a:t>Vibrio parahaemolyticus</a:t>
                      </a:r>
                    </a:p>
                  </a:txBody>
                  <a:tcPr marL="45326" marR="45326" marT="22663" marB="22663" anchor="ctr"/>
                </a:tc>
                <a:tc>
                  <a:txBody>
                    <a:bodyPr/>
                    <a:lstStyle/>
                    <a:p>
                      <a:r>
                        <a:rPr lang="en-US" sz="2000" dirty="0" err="1">
                          <a:latin typeface="Arial" panose="020B0604020202020204" pitchFamily="34" charset="0"/>
                          <a:cs typeface="Arial" panose="020B0604020202020204" pitchFamily="34" charset="0"/>
                        </a:rPr>
                        <a:t>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endParaRPr lang="en-US" sz="2000" dirty="0">
                        <a:latin typeface="Arial" panose="020B0604020202020204" pitchFamily="34" charset="0"/>
                        <a:cs typeface="Arial" panose="020B0604020202020204" pitchFamily="34" charset="0"/>
                      </a:endParaRPr>
                    </a:p>
                  </a:txBody>
                  <a:tcPr marL="45326" marR="45326" marT="22663" marB="22663" anchor="ctr"/>
                </a:tc>
                <a:extLst>
                  <a:ext uri="{0D108BD9-81ED-4DB2-BD59-A6C34878D82A}">
                    <a16:rowId xmlns:a16="http://schemas.microsoft.com/office/drawing/2014/main" val="245520318"/>
                  </a:ext>
                </a:extLst>
              </a:tr>
            </a:tbl>
          </a:graphicData>
        </a:graphic>
      </p:graphicFrame>
      <p:pic>
        <p:nvPicPr>
          <p:cNvPr id="7" name="Picture 6">
            <a:extLst>
              <a:ext uri="{FF2B5EF4-FFF2-40B4-BE49-F238E27FC236}">
                <a16:creationId xmlns:a16="http://schemas.microsoft.com/office/drawing/2014/main" id="{5B5FF9BC-59C0-4268-9C22-760088FAF4FE}"/>
              </a:ext>
            </a:extLst>
          </p:cNvPr>
          <p:cNvPicPr>
            <a:picLocks noChangeAspect="1"/>
          </p:cNvPicPr>
          <p:nvPr/>
        </p:nvPicPr>
        <p:blipFill>
          <a:blip r:embed="rId2"/>
          <a:stretch>
            <a:fillRect/>
          </a:stretch>
        </p:blipFill>
        <p:spPr>
          <a:xfrm>
            <a:off x="31464" y="-6662"/>
            <a:ext cx="1287201" cy="1222908"/>
          </a:xfrm>
          <a:prstGeom prst="rect">
            <a:avLst/>
          </a:prstGeom>
        </p:spPr>
      </p:pic>
    </p:spTree>
    <p:extLst>
      <p:ext uri="{BB962C8B-B14F-4D97-AF65-F5344CB8AC3E}">
        <p14:creationId xmlns:p14="http://schemas.microsoft.com/office/powerpoint/2010/main" val="1888495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AC57-74ED-4EA7-B719-F4ABF333239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BFB299-4C70-411C-AA7D-2F17B97BD25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DA21891-6330-4274-A69B-67725092F85A}"/>
              </a:ext>
            </a:extLst>
          </p:cNvPr>
          <p:cNvPicPr>
            <a:picLocks noChangeAspect="1"/>
          </p:cNvPicPr>
          <p:nvPr/>
        </p:nvPicPr>
        <p:blipFill rotWithShape="1">
          <a:blip r:embed="rId2"/>
          <a:srcRect l="30368" t="19374" r="27582" b="7493"/>
          <a:stretch/>
        </p:blipFill>
        <p:spPr>
          <a:xfrm>
            <a:off x="926658" y="0"/>
            <a:ext cx="5531370" cy="6858000"/>
          </a:xfrm>
          <a:prstGeom prst="rect">
            <a:avLst/>
          </a:prstGeom>
        </p:spPr>
      </p:pic>
      <p:pic>
        <p:nvPicPr>
          <p:cNvPr id="7" name="Picture 6">
            <a:extLst>
              <a:ext uri="{FF2B5EF4-FFF2-40B4-BE49-F238E27FC236}">
                <a16:creationId xmlns:a16="http://schemas.microsoft.com/office/drawing/2014/main" id="{31138751-90F9-4989-8933-20DDE7089400}"/>
              </a:ext>
            </a:extLst>
          </p:cNvPr>
          <p:cNvPicPr>
            <a:picLocks noChangeAspect="1"/>
          </p:cNvPicPr>
          <p:nvPr/>
        </p:nvPicPr>
        <p:blipFill rotWithShape="1">
          <a:blip r:embed="rId3"/>
          <a:srcRect l="33364" t="11761" r="31004" b="7493"/>
          <a:stretch/>
        </p:blipFill>
        <p:spPr>
          <a:xfrm>
            <a:off x="6096000" y="0"/>
            <a:ext cx="6096000" cy="6625651"/>
          </a:xfrm>
          <a:prstGeom prst="rect">
            <a:avLst/>
          </a:prstGeom>
        </p:spPr>
      </p:pic>
      <p:pic>
        <p:nvPicPr>
          <p:cNvPr id="8" name="Picture 7">
            <a:extLst>
              <a:ext uri="{FF2B5EF4-FFF2-40B4-BE49-F238E27FC236}">
                <a16:creationId xmlns:a16="http://schemas.microsoft.com/office/drawing/2014/main" id="{EF3EE903-65A8-4892-BBFE-4A3F0925D4E8}"/>
              </a:ext>
            </a:extLst>
          </p:cNvPr>
          <p:cNvPicPr>
            <a:picLocks noChangeAspect="1"/>
          </p:cNvPicPr>
          <p:nvPr/>
        </p:nvPicPr>
        <p:blipFill>
          <a:blip r:embed="rId4"/>
          <a:stretch>
            <a:fillRect/>
          </a:stretch>
        </p:blipFill>
        <p:spPr>
          <a:xfrm>
            <a:off x="31464" y="-6662"/>
            <a:ext cx="1287201" cy="1222908"/>
          </a:xfrm>
          <a:prstGeom prst="rect">
            <a:avLst/>
          </a:prstGeom>
        </p:spPr>
      </p:pic>
    </p:spTree>
    <p:extLst>
      <p:ext uri="{BB962C8B-B14F-4D97-AF65-F5344CB8AC3E}">
        <p14:creationId xmlns:p14="http://schemas.microsoft.com/office/powerpoint/2010/main" val="177650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304693" y="1293338"/>
            <a:ext cx="10047248" cy="3914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50000"/>
              </a:lnSpc>
              <a:spcBef>
                <a:spcPts val="1200"/>
              </a:spcBef>
              <a:spcAft>
                <a:spcPts val="600"/>
              </a:spcAft>
            </a:pPr>
            <a:endParaRPr lang="en-US" sz="2800">
              <a:solidFill>
                <a:srgbClr val="FF000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000215288"/>
              </p:ext>
            </p:extLst>
          </p:nvPr>
        </p:nvGraphicFramePr>
        <p:xfrm>
          <a:off x="1304693" y="1795710"/>
          <a:ext cx="8945675" cy="437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3"/>
          <p:cNvSpPr txBox="1">
            <a:spLocks/>
          </p:cNvSpPr>
          <p:nvPr/>
        </p:nvSpPr>
        <p:spPr>
          <a:xfrm>
            <a:off x="1125376" y="871269"/>
            <a:ext cx="9457131" cy="61372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50000"/>
              </a:lnSpc>
              <a:spcBef>
                <a:spcPts val="1200"/>
              </a:spcBef>
              <a:spcAft>
                <a:spcPts val="600"/>
              </a:spcAft>
            </a:pPr>
            <a:r>
              <a:rPr lang="en-US" sz="2600" dirty="0">
                <a:solidFill>
                  <a:srgbClr val="FF0000"/>
                </a:solidFill>
                <a:latin typeface="Arial" panose="020B0604020202020204" pitchFamily="34" charset="0"/>
                <a:cs typeface="Arial" panose="020B0604020202020204" pitchFamily="34" charset="0"/>
              </a:rPr>
              <a:t>2.2.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nhóm</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bệnh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truyền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nhiễm</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nguyên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nhân</a:t>
            </a:r>
            <a:endParaRPr lang="en-US" sz="2600" dirty="0">
              <a:solidFill>
                <a:srgbClr val="FF000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9B223526-8256-4314-BEF0-2AEDBEDE449D}"/>
              </a:ext>
            </a:extLst>
          </p:cNvPr>
          <p:cNvPicPr>
            <a:picLocks noChangeAspect="1"/>
          </p:cNvPicPr>
          <p:nvPr/>
        </p:nvPicPr>
        <p:blipFill>
          <a:blip r:embed="rId8"/>
          <a:stretch>
            <a:fillRect/>
          </a:stretch>
        </p:blipFill>
        <p:spPr>
          <a:xfrm>
            <a:off x="31464" y="-6662"/>
            <a:ext cx="1287201" cy="1222908"/>
          </a:xfrm>
          <a:prstGeom prst="rect">
            <a:avLst/>
          </a:prstGeom>
        </p:spPr>
      </p:pic>
    </p:spTree>
    <p:extLst>
      <p:ext uri="{BB962C8B-B14F-4D97-AF65-F5344CB8AC3E}">
        <p14:creationId xmlns:p14="http://schemas.microsoft.com/office/powerpoint/2010/main" val="381363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p:cNvSpPr txBox="1">
            <a:spLocks/>
          </p:cNvSpPr>
          <p:nvPr/>
        </p:nvSpPr>
        <p:spPr>
          <a:xfrm>
            <a:off x="2103120" y="275722"/>
            <a:ext cx="9295325" cy="719066"/>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50000"/>
              </a:lnSpc>
              <a:spcBef>
                <a:spcPts val="1200"/>
              </a:spcBef>
              <a:spcAft>
                <a:spcPts val="1200"/>
              </a:spcAft>
            </a:pPr>
            <a:r>
              <a:rPr lang="en-US" sz="2600" dirty="0">
                <a:solidFill>
                  <a:srgbClr val="FF0000"/>
                </a:solidFill>
                <a:latin typeface="Arial" panose="020B0604020202020204" pitchFamily="34" charset="0"/>
                <a:cs typeface="Arial" panose="020B0604020202020204" pitchFamily="34" charset="0"/>
              </a:rPr>
              <a:t>2.3.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nhóm</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bệnh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truyền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nhiễm</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đường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lây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truyền</a:t>
            </a:r>
            <a:endParaRPr lang="en-US" sz="2600" dirty="0">
              <a:solidFill>
                <a:schemeClr val="accent5">
                  <a:lumMod val="50000"/>
                </a:schemeClr>
              </a:solidFill>
              <a:latin typeface="Century SCHOOL"/>
            </a:endParaRPr>
          </a:p>
          <a:p>
            <a:pPr>
              <a:lnSpc>
                <a:spcPct val="100000"/>
              </a:lnSpc>
              <a:spcBef>
                <a:spcPts val="1200"/>
              </a:spcBef>
              <a:spcAft>
                <a:spcPts val="1200"/>
              </a:spcAft>
            </a:pPr>
            <a:endParaRPr lang="en-US" sz="2600" dirty="0">
              <a:solidFill>
                <a:schemeClr val="accent5">
                  <a:lumMod val="50000"/>
                </a:schemeClr>
              </a:solidFill>
              <a:latin typeface="Century SCHOOL"/>
            </a:endParaRPr>
          </a:p>
        </p:txBody>
      </p:sp>
      <p:graphicFrame>
        <p:nvGraphicFramePr>
          <p:cNvPr id="2" name="Diagram 1"/>
          <p:cNvGraphicFramePr/>
          <p:nvPr>
            <p:extLst>
              <p:ext uri="{D42A27DB-BD31-4B8C-83A1-F6EECF244321}">
                <p14:modId xmlns:p14="http://schemas.microsoft.com/office/powerpoint/2010/main" val="3947657692"/>
              </p:ext>
            </p:extLst>
          </p:nvPr>
        </p:nvGraphicFramePr>
        <p:xfrm>
          <a:off x="2254331" y="120117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3CA354C7-A290-41B9-9705-96A96589B84E}"/>
              </a:ext>
            </a:extLst>
          </p:cNvPr>
          <p:cNvPicPr>
            <a:picLocks noChangeAspect="1"/>
          </p:cNvPicPr>
          <p:nvPr/>
        </p:nvPicPr>
        <p:blipFill>
          <a:blip r:embed="rId8"/>
          <a:stretch>
            <a:fillRect/>
          </a:stretch>
        </p:blipFill>
        <p:spPr>
          <a:xfrm>
            <a:off x="31464" y="-6662"/>
            <a:ext cx="1287201" cy="1222908"/>
          </a:xfrm>
          <a:prstGeom prst="rect">
            <a:avLst/>
          </a:prstGeom>
        </p:spPr>
      </p:pic>
    </p:spTree>
    <p:extLst>
      <p:ext uri="{BB962C8B-B14F-4D97-AF65-F5344CB8AC3E}">
        <p14:creationId xmlns:p14="http://schemas.microsoft.com/office/powerpoint/2010/main" val="2556515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A354C7-A290-41B9-9705-96A96589B84E}"/>
              </a:ext>
            </a:extLst>
          </p:cNvPr>
          <p:cNvPicPr>
            <a:picLocks noChangeAspect="1"/>
          </p:cNvPicPr>
          <p:nvPr/>
        </p:nvPicPr>
        <p:blipFill>
          <a:blip r:embed="rId3"/>
          <a:stretch>
            <a:fillRect/>
          </a:stretch>
        </p:blipFill>
        <p:spPr>
          <a:xfrm>
            <a:off x="31464" y="-6662"/>
            <a:ext cx="1287201" cy="12229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670" y="504825"/>
            <a:ext cx="8144539" cy="5848350"/>
          </a:xfrm>
          <a:prstGeom prst="rect">
            <a:avLst/>
          </a:prstGeom>
        </p:spPr>
      </p:pic>
    </p:spTree>
    <p:extLst>
      <p:ext uri="{BB962C8B-B14F-4D97-AF65-F5344CB8AC3E}">
        <p14:creationId xmlns:p14="http://schemas.microsoft.com/office/powerpoint/2010/main" val="1994616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A354C7-A290-41B9-9705-96A96589B84E}"/>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128" y="1224960"/>
            <a:ext cx="7715250" cy="4933950"/>
          </a:xfrm>
          <a:prstGeom prst="rect">
            <a:avLst/>
          </a:prstGeom>
        </p:spPr>
      </p:pic>
      <p:sp>
        <p:nvSpPr>
          <p:cNvPr id="4" name="Title 3"/>
          <p:cNvSpPr>
            <a:spLocks noGrp="1"/>
          </p:cNvSpPr>
          <p:nvPr>
            <p:ph type="title"/>
          </p:nvPr>
        </p:nvSpPr>
        <p:spPr>
          <a:xfrm>
            <a:off x="2324910" y="379379"/>
            <a:ext cx="7605468" cy="593387"/>
          </a:xfrm>
        </p:spPr>
        <p:txBody>
          <a:bodyPr>
            <a:normAutofit/>
          </a:bodyPr>
          <a:lstStyle/>
          <a:p>
            <a:pPr algn="ctr"/>
            <a:r>
              <a:rPr lang="en-US" sz="2800" dirty="0" smtClean="0">
                <a:latin typeface="Arial" panose="020B0604020202020204" pitchFamily="34" charset="0"/>
                <a:cs typeface="Arial" panose="020B0604020202020204" pitchFamily="34" charset="0"/>
              </a:rPr>
              <a:t>Tam </a:t>
            </a:r>
            <a:r>
              <a:rPr lang="en-US" sz="2800" dirty="0" err="1" smtClean="0">
                <a:latin typeface="Arial" panose="020B0604020202020204" pitchFamily="34" charset="0"/>
                <a:cs typeface="Arial" panose="020B0604020202020204" pitchFamily="34" charset="0"/>
              </a:rPr>
              <a:t>giác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dịch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tễ</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710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D279A5-861E-4B46-A5EE-57A1B1B84E06}"/>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38" r="1890"/>
          <a:stretch/>
        </p:blipFill>
        <p:spPr>
          <a:xfrm>
            <a:off x="2011680" y="495300"/>
            <a:ext cx="7867650" cy="5867400"/>
          </a:xfrm>
          <a:prstGeom prst="rect">
            <a:avLst/>
          </a:prstGeom>
        </p:spPr>
      </p:pic>
    </p:spTree>
    <p:extLst>
      <p:ext uri="{BB962C8B-B14F-4D97-AF65-F5344CB8AC3E}">
        <p14:creationId xmlns:p14="http://schemas.microsoft.com/office/powerpoint/2010/main" val="48940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4"/>
          <a:stretch>
            <a:fillRect/>
          </a:stretch>
        </p:blipFill>
        <p:spPr>
          <a:xfrm>
            <a:off x="8435" y="24079"/>
            <a:ext cx="954632" cy="906950"/>
          </a:xfrm>
          <a:prstGeom prst="rect">
            <a:avLst/>
          </a:prstGeom>
        </p:spPr>
      </p:pic>
    </p:spTree>
    <p:extLst>
      <p:ext uri="{BB962C8B-B14F-4D97-AF65-F5344CB8AC3E}">
        <p14:creationId xmlns:p14="http://schemas.microsoft.com/office/powerpoint/2010/main" val="1616134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214325" y="744830"/>
            <a:ext cx="9319563" cy="59107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indent="-457200" algn="just">
              <a:lnSpc>
                <a:spcPct val="120000"/>
              </a:lnSpc>
              <a:spcBef>
                <a:spcPts val="600"/>
              </a:spcBef>
              <a:spcAft>
                <a:spcPts val="600"/>
              </a:spcAft>
              <a:buFont typeface="Wingdings" pitchFamily="2" charset="2"/>
              <a:buChar char="v"/>
            </a:pPr>
            <a:r>
              <a:rPr lang="vi-VN" sz="2800">
                <a:solidFill>
                  <a:srgbClr val="FF0000"/>
                </a:solidFill>
                <a:latin typeface="+mn-lt"/>
              </a:rPr>
              <a:t>Các bệnh truyền nhiễm mới nổi</a:t>
            </a:r>
            <a:r>
              <a:rPr lang="en-US" sz="2800">
                <a:solidFill>
                  <a:srgbClr val="FF0000"/>
                </a:solidFill>
                <a:latin typeface="+mn-lt"/>
              </a:rPr>
              <a:t>:</a:t>
            </a:r>
          </a:p>
          <a:p>
            <a:pPr marL="801688" lvl="1" indent="392113" algn="just">
              <a:lnSpc>
                <a:spcPct val="120000"/>
              </a:lnSpc>
              <a:spcBef>
                <a:spcPts val="600"/>
              </a:spcBef>
              <a:buClr>
                <a:srgbClr val="FF0000"/>
              </a:buClr>
              <a:buFont typeface="Wingdings" pitchFamily="2" charset="2"/>
              <a:buChar char="§"/>
            </a:pPr>
            <a:r>
              <a:rPr lang="vi-VN" sz="2800">
                <a:solidFill>
                  <a:schemeClr val="accent5">
                    <a:lumMod val="50000"/>
                  </a:schemeClr>
                </a:solidFill>
              </a:rPr>
              <a:t>Chưa từng xảy ra ở người trước đây (loại bệnh mới nổi này rất khó xác định và hiếm gặp); </a:t>
            </a:r>
            <a:endParaRPr lang="en-US" sz="2800">
              <a:solidFill>
                <a:schemeClr val="accent5">
                  <a:lumMod val="50000"/>
                </a:schemeClr>
              </a:solidFill>
            </a:endParaRPr>
          </a:p>
          <a:p>
            <a:pPr marL="801688" lvl="1" indent="392113" algn="just">
              <a:lnSpc>
                <a:spcPct val="120000"/>
              </a:lnSpc>
              <a:spcBef>
                <a:spcPts val="600"/>
              </a:spcBef>
              <a:buClr>
                <a:srgbClr val="FF0000"/>
              </a:buClr>
              <a:buFont typeface="Wingdings" pitchFamily="2" charset="2"/>
              <a:buChar char="§"/>
            </a:pPr>
            <a:r>
              <a:rPr lang="vi-VN" sz="2800">
                <a:solidFill>
                  <a:schemeClr val="accent5">
                    <a:lumMod val="50000"/>
                  </a:schemeClr>
                </a:solidFill>
              </a:rPr>
              <a:t>Đã xảy ra trước đây nhưng chỉ ảnh hưởng đến một số ít người ở những nơi biệt lập;</a:t>
            </a:r>
            <a:endParaRPr lang="en-US" sz="2800">
              <a:solidFill>
                <a:schemeClr val="accent5">
                  <a:lumMod val="50000"/>
                </a:schemeClr>
              </a:solidFill>
            </a:endParaRPr>
          </a:p>
          <a:p>
            <a:pPr marL="801688" lvl="1" indent="392113" algn="just">
              <a:lnSpc>
                <a:spcPct val="120000"/>
              </a:lnSpc>
              <a:spcBef>
                <a:spcPts val="600"/>
              </a:spcBef>
              <a:buClr>
                <a:srgbClr val="FF0000"/>
              </a:buClr>
              <a:buFont typeface="Wingdings" pitchFamily="2" charset="2"/>
              <a:buChar char="§"/>
            </a:pPr>
            <a:r>
              <a:rPr lang="vi-VN" sz="2800">
                <a:solidFill>
                  <a:schemeClr val="accent5">
                    <a:lumMod val="50000"/>
                  </a:schemeClr>
                </a:solidFill>
              </a:rPr>
              <a:t>Đã xảy ra trong suốt lịch sử loài người nhưng gần đây mới được công nhận là bệnh riêng biệt </a:t>
            </a:r>
            <a:endParaRPr lang="en-US" sz="2800">
              <a:solidFill>
                <a:srgbClr val="FF0000"/>
              </a:solidFill>
              <a:latin typeface="+mn-lt"/>
            </a:endParaRPr>
          </a:p>
          <a:p>
            <a:pPr marL="55563" lvl="1" indent="466725" algn="just">
              <a:lnSpc>
                <a:spcPct val="120000"/>
              </a:lnSpc>
              <a:spcBef>
                <a:spcPts val="600"/>
              </a:spcBef>
              <a:buFont typeface="Wingdings" pitchFamily="2" charset="2"/>
              <a:buChar char="v"/>
            </a:pPr>
            <a:r>
              <a:rPr lang="vi-VN" sz="2800" b="1">
                <a:solidFill>
                  <a:srgbClr val="FF0000"/>
                </a:solidFill>
              </a:rPr>
              <a:t>Các bệnh truyền nhiễm tái nổi</a:t>
            </a:r>
            <a:r>
              <a:rPr lang="en-US" sz="2800" b="1">
                <a:solidFill>
                  <a:srgbClr val="FF0000"/>
                </a:solidFill>
              </a:rPr>
              <a:t>:</a:t>
            </a:r>
            <a:r>
              <a:rPr lang="vi-VN" sz="2800" b="1">
                <a:solidFill>
                  <a:srgbClr val="FF0000"/>
                </a:solidFill>
              </a:rPr>
              <a:t> </a:t>
            </a:r>
            <a:endParaRPr lang="en-US" sz="2800" b="1">
              <a:solidFill>
                <a:srgbClr val="FF0000"/>
              </a:solidFill>
            </a:endParaRPr>
          </a:p>
          <a:p>
            <a:pPr marL="804863" lvl="1" indent="457200" algn="just">
              <a:lnSpc>
                <a:spcPct val="120000"/>
              </a:lnSpc>
              <a:spcBef>
                <a:spcPts val="600"/>
              </a:spcBef>
              <a:buClr>
                <a:srgbClr val="FF0000"/>
              </a:buClr>
              <a:buFont typeface="Wingdings" pitchFamily="2" charset="2"/>
              <a:buChar char="§"/>
            </a:pPr>
            <a:r>
              <a:rPr lang="vi-VN" sz="2800">
                <a:solidFill>
                  <a:schemeClr val="accent5">
                    <a:lumMod val="50000"/>
                  </a:schemeClr>
                </a:solidFill>
              </a:rPr>
              <a:t>Là những bệnh từng là vấn đề sức khỏe nghiêm trọng trên toàn cầu hoặc ở một quốc gia, sau đó giảm đáng kể, nhưng lại trở thành vấn đề sức khỏe đối với một bộ phận đáng kể dân số (sốt rét</a:t>
            </a:r>
            <a:r>
              <a:rPr lang="en-US" sz="2800">
                <a:solidFill>
                  <a:schemeClr val="accent5">
                    <a:lumMod val="50000"/>
                  </a:schemeClr>
                </a:solidFill>
              </a:rPr>
              <a:t>, </a:t>
            </a:r>
            <a:r>
              <a:rPr lang="vi-VN" sz="2800">
                <a:solidFill>
                  <a:schemeClr val="accent5">
                    <a:lumMod val="50000"/>
                  </a:schemeClr>
                </a:solidFill>
              </a:rPr>
              <a:t>lao)</a:t>
            </a:r>
            <a:endParaRPr lang="en-US" sz="2800">
              <a:solidFill>
                <a:srgbClr val="FF0000"/>
              </a:solidFill>
              <a:latin typeface="+mn-lt"/>
            </a:endParaRPr>
          </a:p>
        </p:txBody>
      </p:sp>
      <p:pic>
        <p:nvPicPr>
          <p:cNvPr id="13" name="Picture 12">
            <a:extLst>
              <a:ext uri="{FF2B5EF4-FFF2-40B4-BE49-F238E27FC236}">
                <a16:creationId xmlns:a16="http://schemas.microsoft.com/office/drawing/2014/main" id="{011EA7F6-CF23-415B-8B86-A2BB5CE95EDE}"/>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341064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998877"/>
            <a:ext cx="9586936" cy="511662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10000"/>
              </a:lnSpc>
              <a:spcBef>
                <a:spcPts val="600"/>
              </a:spcBef>
              <a:spcAft>
                <a:spcPts val="600"/>
              </a:spcAft>
            </a:pPr>
            <a:r>
              <a:rPr lang="vi-VN" sz="3100" dirty="0" smtClean="0">
                <a:solidFill>
                  <a:srgbClr val="FF0000"/>
                </a:solidFill>
                <a:latin typeface="Arial" panose="020B0604020202020204" pitchFamily="34" charset="0"/>
                <a:cs typeface="Arial" panose="020B0604020202020204" pitchFamily="34" charset="0"/>
              </a:rPr>
              <a:t>Các </a:t>
            </a:r>
            <a:r>
              <a:rPr lang="vi-VN" sz="3100" dirty="0">
                <a:solidFill>
                  <a:srgbClr val="FF0000"/>
                </a:solidFill>
                <a:latin typeface="Arial" panose="020B0604020202020204" pitchFamily="34" charset="0"/>
                <a:cs typeface="Arial" panose="020B0604020202020204" pitchFamily="34" charset="0"/>
              </a:rPr>
              <a:t>yếu tố làm gia tăng bệnh truyền nhiễm trong môi trường học đường</a:t>
            </a:r>
            <a:endParaRPr lang="en-US" sz="3100" dirty="0">
              <a:solidFill>
                <a:srgbClr val="FF0000"/>
              </a:solidFill>
              <a:latin typeface="Arial" panose="020B0604020202020204" pitchFamily="34" charset="0"/>
              <a:cs typeface="Arial" panose="020B0604020202020204" pitchFamily="34" charset="0"/>
            </a:endParaRPr>
          </a:p>
          <a:p>
            <a:pPr lvl="0" indent="566738" algn="just">
              <a:lnSpc>
                <a:spcPct val="120000"/>
              </a:lnSpc>
              <a:spcBef>
                <a:spcPts val="1200"/>
              </a:spcBef>
              <a:spcAft>
                <a:spcPts val="1200"/>
              </a:spcAft>
              <a:buClr>
                <a:srgbClr val="FF0000"/>
              </a:buClr>
              <a:buFont typeface="Wingdings" pitchFamily="2" charset="2"/>
              <a:buChar char="§"/>
            </a:pPr>
            <a:r>
              <a:rPr lang="vi-VN" sz="2900" dirty="0">
                <a:solidFill>
                  <a:schemeClr val="accent5">
                    <a:lumMod val="50000"/>
                  </a:schemeClr>
                </a:solidFill>
                <a:latin typeface="+mn-lt"/>
                <a:cs typeface="Arial" panose="020B0604020202020204" pitchFamily="34" charset="0"/>
              </a:rPr>
              <a:t>Ở trẻ em</a:t>
            </a:r>
            <a:r>
              <a:rPr lang="en-US" sz="2900" dirty="0">
                <a:solidFill>
                  <a:schemeClr val="accent5">
                    <a:lumMod val="50000"/>
                  </a:schemeClr>
                </a:solidFill>
                <a:latin typeface="+mn-lt"/>
                <a:cs typeface="Arial" panose="020B0604020202020204" pitchFamily="34" charset="0"/>
              </a:rPr>
              <a:t>,</a:t>
            </a:r>
            <a:r>
              <a:rPr lang="vi-VN" sz="2900" dirty="0">
                <a:solidFill>
                  <a:schemeClr val="accent5">
                    <a:lumMod val="50000"/>
                  </a:schemeClr>
                </a:solidFill>
                <a:latin typeface="+mn-lt"/>
                <a:cs typeface="Arial" panose="020B0604020202020204" pitchFamily="34" charset="0"/>
              </a:rPr>
              <a:t> do đặc điểm độ tuổi, khả năng miễn dịch</a:t>
            </a:r>
            <a:r>
              <a:rPr lang="en-US" sz="2900" dirty="0">
                <a:solidFill>
                  <a:schemeClr val="accent5">
                    <a:lumMod val="50000"/>
                  </a:schemeClr>
                </a:solidFill>
                <a:latin typeface="+mn-lt"/>
                <a:cs typeface="Arial" panose="020B0604020202020204" pitchFamily="34" charset="0"/>
              </a:rPr>
              <a:t> </a:t>
            </a:r>
            <a:r>
              <a:rPr lang="vi-VN" sz="2900" dirty="0">
                <a:solidFill>
                  <a:schemeClr val="accent5">
                    <a:lumMod val="50000"/>
                  </a:schemeClr>
                </a:solidFill>
                <a:latin typeface="+mn-lt"/>
                <a:cs typeface="Arial" panose="020B0604020202020204" pitchFamily="34" charset="0"/>
              </a:rPr>
              <a:t>(chưa được hoàn thiện), dinh dưỡng, cấu tạo gen và bệnh lý đi kèm</a:t>
            </a:r>
            <a:r>
              <a:rPr lang="en-US" sz="2900" dirty="0">
                <a:solidFill>
                  <a:schemeClr val="accent5">
                    <a:lumMod val="50000"/>
                  </a:schemeClr>
                </a:solidFill>
                <a:latin typeface="+mn-lt"/>
                <a:cs typeface="Arial" panose="020B0604020202020204" pitchFamily="34" charset="0"/>
              </a:rPr>
              <a:t>.</a:t>
            </a:r>
          </a:p>
          <a:p>
            <a:pPr lvl="0" indent="566738" algn="just">
              <a:lnSpc>
                <a:spcPct val="120000"/>
              </a:lnSpc>
              <a:spcBef>
                <a:spcPts val="1200"/>
              </a:spcBef>
              <a:spcAft>
                <a:spcPts val="1200"/>
              </a:spcAft>
              <a:buClr>
                <a:srgbClr val="FF0000"/>
              </a:buClr>
              <a:buFont typeface="Wingdings" pitchFamily="2" charset="2"/>
              <a:buChar char="§"/>
            </a:pPr>
            <a:r>
              <a:rPr lang="vi-VN" sz="2900" dirty="0">
                <a:solidFill>
                  <a:schemeClr val="accent5">
                    <a:lumMod val="50000"/>
                  </a:schemeClr>
                </a:solidFill>
                <a:latin typeface="+mn-lt"/>
                <a:cs typeface="Arial" panose="020B0604020202020204" pitchFamily="34" charset="0"/>
              </a:rPr>
              <a:t>Ở độ tuổi học đường, trẻ có nhiều tiếp xúc, sinh hoạt ở lớp học, nhà trẻ ở trường</a:t>
            </a:r>
            <a:r>
              <a:rPr lang="en-US" sz="2900" dirty="0">
                <a:solidFill>
                  <a:schemeClr val="accent5">
                    <a:lumMod val="50000"/>
                  </a:schemeClr>
                </a:solidFill>
                <a:latin typeface="+mn-lt"/>
                <a:cs typeface="Arial" panose="020B0604020202020204" pitchFamily="34" charset="0"/>
              </a:rPr>
              <a:t>, </a:t>
            </a:r>
            <a:r>
              <a:rPr lang="vi-VN" sz="2900" dirty="0">
                <a:solidFill>
                  <a:schemeClr val="accent5">
                    <a:lumMod val="50000"/>
                  </a:schemeClr>
                </a:solidFill>
                <a:latin typeface="+mn-lt"/>
                <a:cs typeface="Arial" panose="020B0604020202020204" pitchFamily="34" charset="0"/>
              </a:rPr>
              <a:t>có nhiều tiếp xúc xã hội phức tạp</a:t>
            </a:r>
            <a:r>
              <a:rPr lang="en-US" sz="2900" dirty="0">
                <a:solidFill>
                  <a:schemeClr val="accent5">
                    <a:lumMod val="50000"/>
                  </a:schemeClr>
                </a:solidFill>
                <a:latin typeface="+mn-lt"/>
                <a:cs typeface="Arial" panose="020B0604020202020204" pitchFamily="34" charset="0"/>
              </a:rPr>
              <a:t>.</a:t>
            </a:r>
          </a:p>
          <a:p>
            <a:pPr lvl="0" indent="566738" algn="just">
              <a:lnSpc>
                <a:spcPct val="120000"/>
              </a:lnSpc>
              <a:spcBef>
                <a:spcPts val="1200"/>
              </a:spcBef>
              <a:spcAft>
                <a:spcPts val="1200"/>
              </a:spcAft>
              <a:buClr>
                <a:srgbClr val="FF0000"/>
              </a:buClr>
              <a:buFont typeface="Wingdings" pitchFamily="2" charset="2"/>
              <a:buChar char="§"/>
            </a:pPr>
            <a:r>
              <a:rPr lang="vi-VN" sz="2900" dirty="0">
                <a:solidFill>
                  <a:schemeClr val="accent5">
                    <a:lumMod val="50000"/>
                  </a:schemeClr>
                </a:solidFill>
                <a:latin typeface="+mn-lt"/>
                <a:cs typeface="Arial" panose="020B0604020202020204" pitchFamily="34" charset="0"/>
              </a:rPr>
              <a:t>Một số bệnh phát triển trong môi trường ô nhiễm, vệ sinh kém và xâm nhập vào cơ thể trẻ qua đường tiêu hóa</a:t>
            </a:r>
            <a:r>
              <a:rPr lang="en-US" sz="2900" dirty="0">
                <a:solidFill>
                  <a:schemeClr val="accent5">
                    <a:lumMod val="50000"/>
                  </a:schemeClr>
                </a:solidFill>
                <a:latin typeface="+mn-lt"/>
                <a:cs typeface="Arial" panose="020B0604020202020204" pitchFamily="34" charset="0"/>
              </a:rPr>
              <a:t>,</a:t>
            </a:r>
            <a:r>
              <a:rPr lang="vi-VN" sz="2900" dirty="0">
                <a:solidFill>
                  <a:schemeClr val="accent5">
                    <a:lumMod val="50000"/>
                  </a:schemeClr>
                </a:solidFill>
                <a:latin typeface="+mn-lt"/>
                <a:cs typeface="Arial" panose="020B0604020202020204" pitchFamily="34" charset="0"/>
              </a:rPr>
              <a:t> không khí, dịch tiết khi ho, hắt hơi</a:t>
            </a:r>
            <a:r>
              <a:rPr lang="en-US" sz="2900" dirty="0">
                <a:solidFill>
                  <a:schemeClr val="accent5">
                    <a:lumMod val="50000"/>
                  </a:schemeClr>
                </a:solidFill>
                <a:latin typeface="+mn-lt"/>
                <a:cs typeface="Arial" panose="020B0604020202020204" pitchFamily="34" charset="0"/>
              </a:rPr>
              <a:t>, </a:t>
            </a:r>
            <a:r>
              <a:rPr lang="vi-VN" sz="2900" dirty="0">
                <a:solidFill>
                  <a:schemeClr val="accent5">
                    <a:lumMod val="50000"/>
                  </a:schemeClr>
                </a:solidFill>
                <a:latin typeface="+mn-lt"/>
                <a:cs typeface="Arial" panose="020B0604020202020204" pitchFamily="34" charset="0"/>
              </a:rPr>
              <a:t>nói chuyện</a:t>
            </a:r>
            <a:r>
              <a:rPr lang="en-US" sz="2900" dirty="0">
                <a:solidFill>
                  <a:schemeClr val="accent5">
                    <a:lumMod val="50000"/>
                  </a:schemeClr>
                </a:solidFill>
                <a:latin typeface="+mn-lt"/>
                <a:cs typeface="Arial" panose="020B0604020202020204" pitchFamily="34" charset="0"/>
              </a:rPr>
              <a:t>.</a:t>
            </a:r>
          </a:p>
        </p:txBody>
      </p:sp>
      <p:pic>
        <p:nvPicPr>
          <p:cNvPr id="13" name="Picture 12">
            <a:extLst>
              <a:ext uri="{FF2B5EF4-FFF2-40B4-BE49-F238E27FC236}">
                <a16:creationId xmlns:a16="http://schemas.microsoft.com/office/drawing/2014/main" id="{117DD5FB-7F1F-46D3-8E0B-A508A0C43F62}"/>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1084647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998877"/>
            <a:ext cx="9586936" cy="5116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10000"/>
              </a:lnSpc>
              <a:spcBef>
                <a:spcPts val="600"/>
              </a:spcBef>
              <a:spcAft>
                <a:spcPts val="600"/>
              </a:spcAft>
            </a:pPr>
            <a:r>
              <a:rPr lang="en-US" sz="2800" dirty="0">
                <a:solidFill>
                  <a:srgbClr val="FF0000"/>
                </a:solidFill>
                <a:latin typeface="Arial" panose="020B0604020202020204" pitchFamily="34" charset="0"/>
                <a:cs typeface="Arial" panose="020B0604020202020204" pitchFamily="34" charset="0"/>
              </a:rPr>
              <a:t>12</a:t>
            </a:r>
            <a:r>
              <a:rPr lang="vi-VN"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latin typeface="Arial" panose="020B0604020202020204" pitchFamily="34" charset="0"/>
                <a:cs typeface="Arial" panose="020B0604020202020204" pitchFamily="34" charset="0"/>
              </a:rPr>
              <a:t> </a:t>
            </a:r>
            <a:r>
              <a:rPr lang="vi-VN" sz="2800" dirty="0">
                <a:solidFill>
                  <a:srgbClr val="FF0000"/>
                </a:solidFill>
                <a:latin typeface="Arial" panose="020B0604020202020204" pitchFamily="34" charset="0"/>
                <a:cs typeface="Arial" panose="020B0604020202020204" pitchFamily="34" charset="0"/>
              </a:rPr>
              <a:t>Các biện pháp dự phòng bệnh truyền nhiễm trong trường học</a:t>
            </a:r>
            <a:endParaRPr lang="en-US" sz="3200" dirty="0">
              <a:solidFill>
                <a:srgbClr val="FF0000"/>
              </a:solidFill>
              <a:latin typeface="Arial" panose="020B0604020202020204" pitchFamily="34" charset="0"/>
              <a:cs typeface="Arial" panose="020B0604020202020204" pitchFamily="34" charset="0"/>
            </a:endParaRPr>
          </a:p>
          <a:p>
            <a:pPr marL="457200" lvl="0" indent="-457200" algn="just">
              <a:lnSpc>
                <a:spcPct val="120000"/>
              </a:lnSpc>
              <a:spcBef>
                <a:spcPts val="600"/>
              </a:spcBef>
              <a:spcAft>
                <a:spcPts val="600"/>
              </a:spcAft>
              <a:buFont typeface="Wingdings" pitchFamily="2" charset="2"/>
              <a:buChar char="Ø"/>
            </a:pPr>
            <a:r>
              <a:rPr lang="en-US" sz="3200" dirty="0" err="1">
                <a:solidFill>
                  <a:schemeClr val="accent5">
                    <a:lumMod val="50000"/>
                  </a:schemeClr>
                </a:solidFill>
                <a:latin typeface="+mn-lt"/>
                <a:cs typeface="Arial" panose="020B0604020202020204" pitchFamily="34" charset="0"/>
              </a:rPr>
              <a:t>Tiêm</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phòng</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vắc</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xin</a:t>
            </a:r>
            <a:endParaRPr lang="en-US" sz="3200" dirty="0">
              <a:solidFill>
                <a:schemeClr val="accent5">
                  <a:lumMod val="50000"/>
                </a:schemeClr>
              </a:solidFill>
              <a:latin typeface="+mn-lt"/>
              <a:cs typeface="Arial" panose="020B0604020202020204" pitchFamily="34" charset="0"/>
            </a:endParaRPr>
          </a:p>
          <a:p>
            <a:pPr marL="457200" lvl="0" indent="-457200" algn="just">
              <a:lnSpc>
                <a:spcPct val="120000"/>
              </a:lnSpc>
              <a:spcBef>
                <a:spcPts val="600"/>
              </a:spcBef>
              <a:spcAft>
                <a:spcPts val="600"/>
              </a:spcAft>
              <a:buFont typeface="Wingdings" pitchFamily="2" charset="2"/>
              <a:buChar char="Ø"/>
            </a:pPr>
            <a:r>
              <a:rPr lang="en-US" sz="3200" dirty="0" err="1">
                <a:solidFill>
                  <a:schemeClr val="accent5">
                    <a:lumMod val="50000"/>
                  </a:schemeClr>
                </a:solidFill>
                <a:latin typeface="+mn-lt"/>
                <a:cs typeface="Arial" panose="020B0604020202020204" pitchFamily="34" charset="0"/>
              </a:rPr>
              <a:t>Giữ</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vệ</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sinh</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cá</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nhân</a:t>
            </a:r>
            <a:endParaRPr lang="en-US" sz="3200" dirty="0">
              <a:solidFill>
                <a:schemeClr val="accent5">
                  <a:lumMod val="50000"/>
                </a:schemeClr>
              </a:solidFill>
              <a:latin typeface="+mn-lt"/>
              <a:cs typeface="Arial" panose="020B0604020202020204" pitchFamily="34" charset="0"/>
            </a:endParaRPr>
          </a:p>
          <a:p>
            <a:pPr marL="457200" lvl="0" indent="-457200" algn="just">
              <a:lnSpc>
                <a:spcPct val="120000"/>
              </a:lnSpc>
              <a:spcBef>
                <a:spcPts val="600"/>
              </a:spcBef>
              <a:spcAft>
                <a:spcPts val="600"/>
              </a:spcAft>
              <a:buFont typeface="Wingdings" pitchFamily="2" charset="2"/>
              <a:buChar char="Ø"/>
            </a:pPr>
            <a:r>
              <a:rPr lang="en-US" sz="3200" dirty="0" err="1">
                <a:solidFill>
                  <a:schemeClr val="accent5">
                    <a:lumMod val="50000"/>
                  </a:schemeClr>
                </a:solidFill>
                <a:latin typeface="+mn-lt"/>
                <a:cs typeface="Arial" panose="020B0604020202020204" pitchFamily="34" charset="0"/>
              </a:rPr>
              <a:t>Vệ</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sinh</a:t>
            </a:r>
            <a:r>
              <a:rPr lang="en-US" sz="3200" dirty="0">
                <a:solidFill>
                  <a:schemeClr val="accent5">
                    <a:lumMod val="50000"/>
                  </a:schemeClr>
                </a:solidFill>
                <a:latin typeface="+mn-lt"/>
                <a:cs typeface="Arial" panose="020B0604020202020204" pitchFamily="34" charset="0"/>
              </a:rPr>
              <a:t> an </a:t>
            </a:r>
            <a:r>
              <a:rPr lang="en-US" sz="3200" dirty="0" err="1">
                <a:solidFill>
                  <a:schemeClr val="accent5">
                    <a:lumMod val="50000"/>
                  </a:schemeClr>
                </a:solidFill>
                <a:latin typeface="+mn-lt"/>
                <a:cs typeface="Arial" panose="020B0604020202020204" pitchFamily="34" charset="0"/>
              </a:rPr>
              <a:t>toàn</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thực</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phẩm</a:t>
            </a:r>
            <a:endParaRPr lang="en-US" sz="3200" dirty="0">
              <a:solidFill>
                <a:schemeClr val="accent5">
                  <a:lumMod val="50000"/>
                </a:schemeClr>
              </a:solidFill>
              <a:latin typeface="+mn-lt"/>
              <a:cs typeface="Arial" panose="020B0604020202020204" pitchFamily="34" charset="0"/>
            </a:endParaRPr>
          </a:p>
          <a:p>
            <a:pPr marL="457200" lvl="0" indent="-457200" algn="just">
              <a:lnSpc>
                <a:spcPct val="120000"/>
              </a:lnSpc>
              <a:spcBef>
                <a:spcPts val="600"/>
              </a:spcBef>
              <a:spcAft>
                <a:spcPts val="600"/>
              </a:spcAft>
              <a:buFont typeface="Wingdings" pitchFamily="2" charset="2"/>
              <a:buChar char="Ø"/>
            </a:pPr>
            <a:r>
              <a:rPr lang="en-US" sz="3200" dirty="0" err="1" smtClean="0">
                <a:solidFill>
                  <a:schemeClr val="accent5">
                    <a:lumMod val="50000"/>
                  </a:schemeClr>
                </a:solidFill>
                <a:latin typeface="+mn-lt"/>
                <a:cs typeface="Arial" panose="020B0604020202020204" pitchFamily="34" charset="0"/>
              </a:rPr>
              <a:t>Đảm</a:t>
            </a:r>
            <a:r>
              <a:rPr lang="en-US" sz="3200" dirty="0" smtClean="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bảo</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vệ</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sinh</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trường</a:t>
            </a:r>
            <a:r>
              <a:rPr lang="en-US" sz="3200" dirty="0">
                <a:solidFill>
                  <a:schemeClr val="accent5">
                    <a:lumMod val="50000"/>
                  </a:schemeClr>
                </a:solidFill>
                <a:latin typeface="+mn-lt"/>
                <a:cs typeface="Arial" panose="020B0604020202020204" pitchFamily="34" charset="0"/>
              </a:rPr>
              <a:t> </a:t>
            </a:r>
            <a:r>
              <a:rPr lang="en-US" sz="3200" dirty="0" err="1">
                <a:solidFill>
                  <a:schemeClr val="accent5">
                    <a:lumMod val="50000"/>
                  </a:schemeClr>
                </a:solidFill>
                <a:latin typeface="+mn-lt"/>
                <a:cs typeface="Arial" panose="020B0604020202020204" pitchFamily="34" charset="0"/>
              </a:rPr>
              <a:t>học</a:t>
            </a:r>
            <a:endParaRPr lang="en-US" sz="3200" dirty="0">
              <a:solidFill>
                <a:schemeClr val="accent5">
                  <a:lumMod val="50000"/>
                </a:schemeClr>
              </a:solidFill>
              <a:latin typeface="+mn-lt"/>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741" y="2234194"/>
            <a:ext cx="3789517" cy="211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996F9222-E906-4A58-98A7-34C4AD8E55CC}"/>
              </a:ext>
            </a:extLst>
          </p:cNvPr>
          <p:cNvPicPr>
            <a:picLocks noChangeAspect="1"/>
          </p:cNvPicPr>
          <p:nvPr/>
        </p:nvPicPr>
        <p:blipFill>
          <a:blip r:embed="rId4"/>
          <a:stretch>
            <a:fillRect/>
          </a:stretch>
        </p:blipFill>
        <p:spPr>
          <a:xfrm>
            <a:off x="31464" y="-6662"/>
            <a:ext cx="1287201" cy="1222908"/>
          </a:xfrm>
          <a:prstGeom prst="rect">
            <a:avLst/>
          </a:prstGeom>
        </p:spPr>
      </p:pic>
    </p:spTree>
    <p:extLst>
      <p:ext uri="{BB962C8B-B14F-4D97-AF65-F5344CB8AC3E}">
        <p14:creationId xmlns:p14="http://schemas.microsoft.com/office/powerpoint/2010/main" val="393483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99616" y="744831"/>
            <a:ext cx="9546336" cy="570831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lvl="0" indent="-457200" algn="just">
              <a:lnSpc>
                <a:spcPct val="120000"/>
              </a:lnSpc>
              <a:spcBef>
                <a:spcPts val="600"/>
              </a:spcBef>
              <a:spcAft>
                <a:spcPts val="600"/>
              </a:spcAft>
              <a:buFont typeface="Wingdings" pitchFamily="2" charset="2"/>
              <a:buChar char="Ø"/>
            </a:pPr>
            <a:r>
              <a:rPr lang="en-US" sz="4600">
                <a:solidFill>
                  <a:srgbClr val="FF0000"/>
                </a:solidFill>
                <a:latin typeface="+mn-lt"/>
                <a:cs typeface="Arial" panose="020B0604020202020204" pitchFamily="34" charset="0"/>
              </a:rPr>
              <a:t>Tiêm phòng vắc xin</a:t>
            </a:r>
          </a:p>
          <a:p>
            <a:pPr marL="52388" lvl="0" indent="528638" algn="just">
              <a:lnSpc>
                <a:spcPts val="3100"/>
              </a:lnSpc>
              <a:spcBef>
                <a:spcPts val="600"/>
              </a:spcBef>
              <a:spcAft>
                <a:spcPts val="600"/>
              </a:spcAft>
              <a:buClr>
                <a:srgbClr val="FF0000"/>
              </a:buClr>
              <a:buFont typeface="Wingdings" pitchFamily="2" charset="2"/>
              <a:buChar char="§"/>
            </a:pPr>
            <a:r>
              <a:rPr lang="vi-VN" sz="3300">
                <a:solidFill>
                  <a:schemeClr val="accent5">
                    <a:lumMod val="50000"/>
                  </a:schemeClr>
                </a:solidFill>
                <a:latin typeface="+mn-lt"/>
                <a:cs typeface="Arial" panose="020B0604020202020204" pitchFamily="34" charset="0"/>
              </a:rPr>
              <a:t>Là </a:t>
            </a:r>
            <a:r>
              <a:rPr lang="vi-VN" sz="3300">
                <a:solidFill>
                  <a:srgbClr val="FF0000"/>
                </a:solidFill>
                <a:latin typeface="+mn-lt"/>
                <a:cs typeface="Arial" panose="020B0604020202020204" pitchFamily="34" charset="0"/>
              </a:rPr>
              <a:t>biện pháp chủ động tạo miễn dịch </a:t>
            </a:r>
            <a:r>
              <a:rPr lang="vi-VN" sz="3300">
                <a:solidFill>
                  <a:schemeClr val="accent5">
                    <a:lumMod val="50000"/>
                  </a:schemeClr>
                </a:solidFill>
                <a:latin typeface="+mn-lt"/>
                <a:cs typeface="Arial" panose="020B0604020202020204" pitchFamily="34" charset="0"/>
              </a:rPr>
              <a:t>cho học sinh, thầy cô giáo và các cán bộ trong trường</a:t>
            </a:r>
            <a:r>
              <a:rPr lang="en-US" sz="3300">
                <a:solidFill>
                  <a:schemeClr val="accent5">
                    <a:lumMod val="50000"/>
                  </a:schemeClr>
                </a:solidFill>
                <a:latin typeface="+mn-lt"/>
                <a:cs typeface="Arial" panose="020B0604020202020204" pitchFamily="34" charset="0"/>
              </a:rPr>
              <a:t>.</a:t>
            </a:r>
          </a:p>
          <a:p>
            <a:pPr marL="52388" lvl="0" indent="528638" algn="just">
              <a:lnSpc>
                <a:spcPts val="3100"/>
              </a:lnSpc>
              <a:spcBef>
                <a:spcPts val="600"/>
              </a:spcBef>
              <a:spcAft>
                <a:spcPts val="600"/>
              </a:spcAft>
              <a:buClr>
                <a:srgbClr val="FF0000"/>
              </a:buClr>
              <a:buFont typeface="Wingdings" pitchFamily="2" charset="2"/>
              <a:buChar char="§"/>
            </a:pPr>
            <a:r>
              <a:rPr lang="vi-VN" sz="3300">
                <a:solidFill>
                  <a:schemeClr val="accent5">
                    <a:lumMod val="50000"/>
                  </a:schemeClr>
                </a:solidFill>
                <a:latin typeface="+mn-lt"/>
                <a:cs typeface="Arial" panose="020B0604020202020204" pitchFamily="34" charset="0"/>
              </a:rPr>
              <a:t>Khuyến khích phụ huynh học sinh đưa con đi </a:t>
            </a:r>
            <a:r>
              <a:rPr lang="vi-VN" sz="3300">
                <a:solidFill>
                  <a:srgbClr val="FF0000"/>
                </a:solidFill>
                <a:latin typeface="+mn-lt"/>
                <a:cs typeface="Arial" panose="020B0604020202020204" pitchFamily="34" charset="0"/>
              </a:rPr>
              <a:t>tiêm phòng đầy đủ đúng lịch</a:t>
            </a:r>
            <a:r>
              <a:rPr lang="vi-VN" sz="3300">
                <a:solidFill>
                  <a:schemeClr val="accent5">
                    <a:lumMod val="50000"/>
                  </a:schemeClr>
                </a:solidFill>
                <a:latin typeface="+mn-lt"/>
                <a:cs typeface="Arial" panose="020B0604020202020204" pitchFamily="34" charset="0"/>
              </a:rPr>
              <a:t> theo khuyến cáo của Bộ Y tế</a:t>
            </a:r>
            <a:r>
              <a:rPr lang="en-US" sz="3300">
                <a:solidFill>
                  <a:schemeClr val="accent5">
                    <a:lumMod val="50000"/>
                  </a:schemeClr>
                </a:solidFill>
                <a:latin typeface="+mn-lt"/>
                <a:cs typeface="Arial" panose="020B0604020202020204" pitchFamily="34" charset="0"/>
              </a:rPr>
              <a:t>.</a:t>
            </a:r>
          </a:p>
          <a:p>
            <a:pPr marL="52388" lvl="0" indent="528638" algn="just">
              <a:lnSpc>
                <a:spcPts val="3100"/>
              </a:lnSpc>
              <a:spcBef>
                <a:spcPts val="600"/>
              </a:spcBef>
              <a:spcAft>
                <a:spcPts val="600"/>
              </a:spcAft>
              <a:buClr>
                <a:srgbClr val="FF0000"/>
              </a:buClr>
              <a:buFont typeface="Wingdings" pitchFamily="2" charset="2"/>
              <a:buChar char="§"/>
            </a:pPr>
            <a:r>
              <a:rPr lang="vi-VN" sz="3300">
                <a:solidFill>
                  <a:schemeClr val="accent5">
                    <a:lumMod val="50000"/>
                  </a:schemeClr>
                </a:solidFill>
                <a:latin typeface="+mn-lt"/>
                <a:cs typeface="Arial" panose="020B0604020202020204" pitchFamily="34" charset="0"/>
              </a:rPr>
              <a:t>Các thầy cô giáo và cán bộ trong trường học cũng nên được tiêm phòng các bệnh theo khuyến cáo của Bộ Y tế</a:t>
            </a:r>
            <a:r>
              <a:rPr lang="en-US" sz="3300">
                <a:solidFill>
                  <a:schemeClr val="accent5">
                    <a:lumMod val="50000"/>
                  </a:schemeClr>
                </a:solidFill>
                <a:latin typeface="+mn-lt"/>
                <a:cs typeface="Arial" panose="020B0604020202020204" pitchFamily="34" charset="0"/>
              </a:rPr>
              <a:t>.</a:t>
            </a:r>
          </a:p>
          <a:p>
            <a:pPr marL="52388" lvl="0" indent="528638" algn="just">
              <a:lnSpc>
                <a:spcPts val="3100"/>
              </a:lnSpc>
              <a:spcBef>
                <a:spcPts val="600"/>
              </a:spcBef>
              <a:spcAft>
                <a:spcPts val="600"/>
              </a:spcAft>
              <a:buClr>
                <a:srgbClr val="FF0000"/>
              </a:buClr>
              <a:buFont typeface="Wingdings" pitchFamily="2" charset="2"/>
              <a:buChar char="§"/>
            </a:pPr>
            <a:r>
              <a:rPr lang="vi-VN" sz="3300">
                <a:solidFill>
                  <a:schemeClr val="accent5">
                    <a:lumMod val="50000"/>
                  </a:schemeClr>
                </a:solidFill>
                <a:latin typeface="+mn-lt"/>
                <a:cs typeface="Arial" panose="020B0604020202020204" pitchFamily="34" charset="0"/>
              </a:rPr>
              <a:t>Việc tiêm phòng phải được thực hiện khi </a:t>
            </a:r>
            <a:r>
              <a:rPr lang="vi-VN" sz="3300">
                <a:solidFill>
                  <a:srgbClr val="FF0000"/>
                </a:solidFill>
                <a:latin typeface="+mn-lt"/>
                <a:cs typeface="Arial" panose="020B0604020202020204" pitchFamily="34" charset="0"/>
              </a:rPr>
              <a:t>cơ thể khỏe mạnh</a:t>
            </a:r>
            <a:r>
              <a:rPr lang="vi-VN" sz="3300">
                <a:solidFill>
                  <a:schemeClr val="accent5">
                    <a:lumMod val="50000"/>
                  </a:schemeClr>
                </a:solidFill>
                <a:latin typeface="+mn-lt"/>
                <a:cs typeface="Arial" panose="020B0604020202020204" pitchFamily="34" charset="0"/>
              </a:rPr>
              <a:t> và tuân theo đúng lịch tiêm phòng</a:t>
            </a:r>
            <a:r>
              <a:rPr lang="en-US" sz="3300">
                <a:solidFill>
                  <a:schemeClr val="accent5">
                    <a:lumMod val="50000"/>
                  </a:schemeClr>
                </a:solidFill>
                <a:latin typeface="+mn-lt"/>
                <a:cs typeface="Arial" panose="020B0604020202020204" pitchFamily="34" charset="0"/>
              </a:rPr>
              <a:t>.</a:t>
            </a:r>
          </a:p>
          <a:p>
            <a:pPr marL="52388" lvl="0" algn="just">
              <a:lnSpc>
                <a:spcPts val="3100"/>
              </a:lnSpc>
              <a:spcBef>
                <a:spcPts val="600"/>
              </a:spcBef>
              <a:spcAft>
                <a:spcPts val="600"/>
              </a:spcAft>
              <a:buClr>
                <a:srgbClr val="FF0000"/>
              </a:buClr>
            </a:pPr>
            <a:r>
              <a:rPr lang="en-US" sz="3300">
                <a:solidFill>
                  <a:schemeClr val="accent5">
                    <a:lumMod val="50000"/>
                  </a:schemeClr>
                </a:solidFill>
                <a:latin typeface="+mn-lt"/>
                <a:cs typeface="Arial" panose="020B0604020202020204" pitchFamily="34" charset="0"/>
              </a:rPr>
              <a:t>         </a:t>
            </a:r>
            <a:r>
              <a:rPr lang="vi-VN" sz="3300">
                <a:solidFill>
                  <a:schemeClr val="accent5">
                    <a:lumMod val="50000"/>
                  </a:schemeClr>
                </a:solidFill>
                <a:latin typeface="+mn-lt"/>
                <a:cs typeface="Arial" panose="020B0604020202020204" pitchFamily="34" charset="0"/>
              </a:rPr>
              <a:t>Tỉ lệ tiêm phòng cao</a:t>
            </a:r>
            <a:r>
              <a:rPr lang="en-US" sz="3300">
                <a:solidFill>
                  <a:schemeClr val="accent5">
                    <a:lumMod val="50000"/>
                  </a:schemeClr>
                </a:solidFill>
                <a:latin typeface="+mn-lt"/>
                <a:cs typeface="Arial" panose="020B0604020202020204" pitchFamily="34" charset="0"/>
              </a:rPr>
              <a:t>       </a:t>
            </a:r>
            <a:r>
              <a:rPr lang="vi-VN" sz="3300">
                <a:solidFill>
                  <a:schemeClr val="accent5">
                    <a:lumMod val="50000"/>
                  </a:schemeClr>
                </a:solidFill>
                <a:latin typeface="+mn-lt"/>
                <a:cs typeface="Arial" panose="020B0604020202020204" pitchFamily="34" charset="0"/>
              </a:rPr>
              <a:t>miễn dịch cộng đồng lớn</a:t>
            </a:r>
            <a:r>
              <a:rPr lang="en-US" sz="3300">
                <a:solidFill>
                  <a:schemeClr val="accent5">
                    <a:lumMod val="50000"/>
                  </a:schemeClr>
                </a:solidFill>
                <a:latin typeface="+mn-lt"/>
                <a:cs typeface="Arial" panose="020B0604020202020204" pitchFamily="34" charset="0"/>
              </a:rPr>
              <a:t>      </a:t>
            </a:r>
            <a:r>
              <a:rPr lang="vi-VN" sz="3300">
                <a:solidFill>
                  <a:schemeClr val="accent5">
                    <a:lumMod val="50000"/>
                  </a:schemeClr>
                </a:solidFill>
                <a:latin typeface="+mn-lt"/>
                <a:cs typeface="Arial" panose="020B0604020202020204" pitchFamily="34" charset="0"/>
              </a:rPr>
              <a:t>bệnh càng khó lây truyền và ít có khả năng bùng phát thành dịch lớn</a:t>
            </a:r>
            <a:r>
              <a:rPr lang="en-US" sz="3300">
                <a:solidFill>
                  <a:schemeClr val="accent5">
                    <a:lumMod val="50000"/>
                  </a:schemeClr>
                </a:solidFill>
                <a:latin typeface="+mn-lt"/>
                <a:cs typeface="Arial" panose="020B0604020202020204" pitchFamily="34" charset="0"/>
              </a:rPr>
              <a:t>.</a:t>
            </a:r>
          </a:p>
        </p:txBody>
      </p:sp>
      <p:pic>
        <p:nvPicPr>
          <p:cNvPr id="1026" name="Picture 2" descr="Có nên tiêm mũi 4 Covid ở thời điểm này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43" y="0"/>
            <a:ext cx="2820222" cy="156783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737360" y="5449824"/>
            <a:ext cx="475488" cy="2926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ight Arrow 14"/>
          <p:cNvSpPr/>
          <p:nvPr/>
        </p:nvSpPr>
        <p:spPr>
          <a:xfrm>
            <a:off x="5157216" y="5468112"/>
            <a:ext cx="371856" cy="2926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ight Arrow 16"/>
          <p:cNvSpPr/>
          <p:nvPr/>
        </p:nvSpPr>
        <p:spPr>
          <a:xfrm>
            <a:off x="9141761" y="5468112"/>
            <a:ext cx="351958" cy="2926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5512B5-31B6-4E60-A08D-8ECA80A989FB}"/>
              </a:ext>
            </a:extLst>
          </p:cNvPr>
          <p:cNvPicPr>
            <a:picLocks noChangeAspect="1"/>
          </p:cNvPicPr>
          <p:nvPr/>
        </p:nvPicPr>
        <p:blipFill>
          <a:blip r:embed="rId4"/>
          <a:stretch>
            <a:fillRect/>
          </a:stretch>
        </p:blipFill>
        <p:spPr>
          <a:xfrm>
            <a:off x="31464" y="-6662"/>
            <a:ext cx="1287201" cy="1222908"/>
          </a:xfrm>
          <a:prstGeom prst="rect">
            <a:avLst/>
          </a:prstGeom>
        </p:spPr>
      </p:pic>
    </p:spTree>
    <p:extLst>
      <p:ext uri="{BB962C8B-B14F-4D97-AF65-F5344CB8AC3E}">
        <p14:creationId xmlns:p14="http://schemas.microsoft.com/office/powerpoint/2010/main" val="3040770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859536"/>
            <a:ext cx="9392878" cy="562721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lvl="0" indent="-457200" algn="just">
              <a:lnSpc>
                <a:spcPct val="120000"/>
              </a:lnSpc>
              <a:spcBef>
                <a:spcPts val="600"/>
              </a:spcBef>
              <a:spcAft>
                <a:spcPts val="600"/>
              </a:spcAft>
              <a:buFont typeface="Wingdings" pitchFamily="2" charset="2"/>
              <a:buChar char="Ø"/>
            </a:pPr>
            <a:r>
              <a:rPr lang="pt-BR" sz="5000">
                <a:solidFill>
                  <a:srgbClr val="FF0000"/>
                </a:solidFill>
                <a:latin typeface="+mn-lt"/>
                <a:cs typeface="Arial" panose="020B0604020202020204" pitchFamily="34" charset="0"/>
              </a:rPr>
              <a:t>Giữ vệ sinh cá nhân</a:t>
            </a:r>
          </a:p>
          <a:p>
            <a:pPr marL="112713" lvl="0" indent="577850" algn="just">
              <a:lnSpc>
                <a:spcPts val="3500"/>
              </a:lnSpc>
              <a:spcBef>
                <a:spcPts val="1200"/>
              </a:spcBef>
              <a:spcAft>
                <a:spcPts val="600"/>
              </a:spcAft>
              <a:buClr>
                <a:srgbClr val="FF0000"/>
              </a:buClr>
              <a:buFont typeface="Wingdings" pitchFamily="2" charset="2"/>
              <a:buChar char="§"/>
            </a:pPr>
            <a:r>
              <a:rPr lang="vi-VN" sz="3700">
                <a:solidFill>
                  <a:schemeClr val="accent5">
                    <a:lumMod val="50000"/>
                  </a:schemeClr>
                </a:solidFill>
                <a:latin typeface="+mn-lt"/>
                <a:cs typeface="Arial" panose="020B0604020202020204" pitchFamily="34" charset="0"/>
              </a:rPr>
              <a:t>Rửa tay với xà phòng và nước</a:t>
            </a:r>
            <a:r>
              <a:rPr lang="en-US" sz="3700">
                <a:solidFill>
                  <a:schemeClr val="accent5">
                    <a:lumMod val="50000"/>
                  </a:schemeClr>
                </a:solidFill>
                <a:latin typeface="+mn-lt"/>
                <a:cs typeface="Arial" panose="020B0604020202020204" pitchFamily="34" charset="0"/>
              </a:rPr>
              <a:t> (</a:t>
            </a:r>
            <a:r>
              <a:rPr lang="vi-VN" sz="3700">
                <a:solidFill>
                  <a:schemeClr val="accent5">
                    <a:lumMod val="50000"/>
                  </a:schemeClr>
                </a:solidFill>
                <a:latin typeface="+mn-lt"/>
                <a:cs typeface="Arial" panose="020B0604020202020204" pitchFamily="34" charset="0"/>
              </a:rPr>
              <a:t>trước chuẩn bị bữa ăn</a:t>
            </a:r>
            <a:r>
              <a:rPr lang="en-US" sz="3700">
                <a:solidFill>
                  <a:schemeClr val="accent5">
                    <a:lumMod val="50000"/>
                  </a:schemeClr>
                </a:solidFill>
                <a:latin typeface="+mn-lt"/>
                <a:cs typeface="Arial" panose="020B0604020202020204" pitchFamily="34" charset="0"/>
              </a:rPr>
              <a:t>,</a:t>
            </a:r>
            <a:r>
              <a:rPr lang="vi-VN" sz="3700">
                <a:solidFill>
                  <a:schemeClr val="accent5">
                    <a:lumMod val="50000"/>
                  </a:schemeClr>
                </a:solidFill>
                <a:latin typeface="+mn-lt"/>
                <a:cs typeface="Arial" panose="020B0604020202020204" pitchFamily="34" charset="0"/>
              </a:rPr>
              <a:t> ăn uống, sau đi vệ sinh, sau khi tiếp xúc với phân</a:t>
            </a:r>
            <a:r>
              <a:rPr lang="en-US" sz="3700">
                <a:solidFill>
                  <a:schemeClr val="accent5">
                    <a:lumMod val="50000"/>
                  </a:schemeClr>
                </a:solidFill>
                <a:latin typeface="+mn-lt"/>
                <a:cs typeface="Arial" panose="020B0604020202020204" pitchFamily="34" charset="0"/>
              </a:rPr>
              <a:t>…)</a:t>
            </a:r>
            <a:endParaRPr lang="vi-VN" sz="3700">
              <a:solidFill>
                <a:schemeClr val="accent5">
                  <a:lumMod val="50000"/>
                </a:schemeClr>
              </a:solidFill>
              <a:latin typeface="+mn-lt"/>
              <a:cs typeface="Arial" panose="020B0604020202020204" pitchFamily="34" charset="0"/>
            </a:endParaRPr>
          </a:p>
          <a:p>
            <a:pPr marL="112713" lvl="0" indent="577850" algn="just">
              <a:lnSpc>
                <a:spcPts val="3500"/>
              </a:lnSpc>
              <a:spcBef>
                <a:spcPts val="1200"/>
              </a:spcBef>
              <a:spcAft>
                <a:spcPts val="600"/>
              </a:spcAft>
              <a:buClr>
                <a:srgbClr val="FF0000"/>
              </a:buClr>
              <a:buFont typeface="Wingdings" pitchFamily="2" charset="2"/>
              <a:buChar char="§"/>
            </a:pPr>
            <a:r>
              <a:rPr lang="vi-VN" sz="3700">
                <a:solidFill>
                  <a:schemeClr val="accent5">
                    <a:lumMod val="50000"/>
                  </a:schemeClr>
                </a:solidFill>
                <a:latin typeface="+mn-lt"/>
                <a:cs typeface="Arial" panose="020B0604020202020204" pitchFamily="34" charset="0"/>
              </a:rPr>
              <a:t>Che mũi và miệng khi hắt hơi hoặc ho.</a:t>
            </a:r>
          </a:p>
          <a:p>
            <a:pPr marL="112713" lvl="0" indent="577850" algn="just">
              <a:lnSpc>
                <a:spcPts val="3500"/>
              </a:lnSpc>
              <a:spcBef>
                <a:spcPts val="1200"/>
              </a:spcBef>
              <a:spcAft>
                <a:spcPts val="600"/>
              </a:spcAft>
              <a:buClr>
                <a:srgbClr val="FF0000"/>
              </a:buClr>
              <a:buFont typeface="Wingdings" pitchFamily="2" charset="2"/>
              <a:buChar char="§"/>
            </a:pPr>
            <a:r>
              <a:rPr lang="vi-VN" sz="3700">
                <a:solidFill>
                  <a:schemeClr val="accent5">
                    <a:lumMod val="50000"/>
                  </a:schemeClr>
                </a:solidFill>
                <a:latin typeface="+mn-lt"/>
                <a:cs typeface="Arial" panose="020B0604020202020204" pitchFamily="34" charset="0"/>
              </a:rPr>
              <a:t>Khử trùng bề mặt thường xuyên chạm vào trong nhà.</a:t>
            </a:r>
          </a:p>
          <a:p>
            <a:pPr marL="112713" lvl="0" indent="577850" algn="just">
              <a:lnSpc>
                <a:spcPts val="3500"/>
              </a:lnSpc>
              <a:spcBef>
                <a:spcPts val="1200"/>
              </a:spcBef>
              <a:spcAft>
                <a:spcPts val="600"/>
              </a:spcAft>
              <a:buClr>
                <a:srgbClr val="FF0000"/>
              </a:buClr>
              <a:buFont typeface="Wingdings" pitchFamily="2" charset="2"/>
              <a:buChar char="§"/>
            </a:pPr>
            <a:r>
              <a:rPr lang="vi-VN" sz="3700">
                <a:solidFill>
                  <a:schemeClr val="accent5">
                    <a:lumMod val="50000"/>
                  </a:schemeClr>
                </a:solidFill>
                <a:latin typeface="+mn-lt"/>
                <a:cs typeface="Arial" panose="020B0604020202020204" pitchFamily="34" charset="0"/>
              </a:rPr>
              <a:t>Tránh tiếp xúc với những người mắc bệnh</a:t>
            </a:r>
            <a:r>
              <a:rPr lang="en-US" sz="3700">
                <a:solidFill>
                  <a:schemeClr val="accent5">
                    <a:lumMod val="50000"/>
                  </a:schemeClr>
                </a:solidFill>
                <a:latin typeface="+mn-lt"/>
                <a:cs typeface="Arial" panose="020B0604020202020204" pitchFamily="34" charset="0"/>
              </a:rPr>
              <a:t> </a:t>
            </a:r>
            <a:r>
              <a:rPr lang="vi-VN" sz="3700">
                <a:solidFill>
                  <a:schemeClr val="accent5">
                    <a:lumMod val="50000"/>
                  </a:schemeClr>
                </a:solidFill>
                <a:latin typeface="+mn-lt"/>
                <a:cs typeface="Arial" panose="020B0604020202020204" pitchFamily="34" charset="0"/>
              </a:rPr>
              <a:t>hoặc dùng chung vật dụng cá nhân với họ.</a:t>
            </a:r>
          </a:p>
          <a:p>
            <a:pPr marL="112713" lvl="0" indent="577850" algn="just">
              <a:lnSpc>
                <a:spcPts val="3500"/>
              </a:lnSpc>
              <a:spcBef>
                <a:spcPts val="1200"/>
              </a:spcBef>
              <a:spcAft>
                <a:spcPts val="600"/>
              </a:spcAft>
              <a:buClr>
                <a:srgbClr val="FF0000"/>
              </a:buClr>
              <a:buFont typeface="Wingdings" pitchFamily="2" charset="2"/>
              <a:buChar char="§"/>
            </a:pPr>
            <a:r>
              <a:rPr lang="vi-VN" sz="3700">
                <a:solidFill>
                  <a:schemeClr val="accent5">
                    <a:lumMod val="50000"/>
                  </a:schemeClr>
                </a:solidFill>
                <a:latin typeface="+mn-lt"/>
                <a:cs typeface="Arial" panose="020B0604020202020204" pitchFamily="34" charset="0"/>
              </a:rPr>
              <a:t>Tránh tiếp xúc với người khác khi đang mắc BTN.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531" y="-2"/>
            <a:ext cx="4180469" cy="17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A8210579-11A4-4473-8456-B462D114064C}"/>
              </a:ext>
            </a:extLst>
          </p:cNvPr>
          <p:cNvPicPr>
            <a:picLocks noChangeAspect="1"/>
          </p:cNvPicPr>
          <p:nvPr/>
        </p:nvPicPr>
        <p:blipFill>
          <a:blip r:embed="rId4"/>
          <a:stretch>
            <a:fillRect/>
          </a:stretch>
        </p:blipFill>
        <p:spPr>
          <a:xfrm>
            <a:off x="31464" y="-6662"/>
            <a:ext cx="1287201" cy="1222908"/>
          </a:xfrm>
          <a:prstGeom prst="rect">
            <a:avLst/>
          </a:prstGeom>
        </p:spPr>
      </p:pic>
    </p:spTree>
    <p:extLst>
      <p:ext uri="{BB962C8B-B14F-4D97-AF65-F5344CB8AC3E}">
        <p14:creationId xmlns:p14="http://schemas.microsoft.com/office/powerpoint/2010/main" val="2544972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998876"/>
            <a:ext cx="9163159" cy="4834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lvl="0" indent="-457200" algn="just">
              <a:lnSpc>
                <a:spcPct val="120000"/>
              </a:lnSpc>
              <a:spcBef>
                <a:spcPts val="600"/>
              </a:spcBef>
              <a:spcAft>
                <a:spcPts val="600"/>
              </a:spcAft>
              <a:buFont typeface="Wingdings" pitchFamily="2" charset="2"/>
              <a:buChar char="Ø"/>
            </a:pPr>
            <a:r>
              <a:rPr lang="pt-BR" sz="3500">
                <a:solidFill>
                  <a:srgbClr val="FF0000"/>
                </a:solidFill>
                <a:latin typeface="+mn-lt"/>
                <a:cs typeface="Arial" panose="020B0604020202020204" pitchFamily="34" charset="0"/>
              </a:rPr>
              <a:t>Giữ vệ sinh cá nhân (tiếp)</a:t>
            </a:r>
          </a:p>
          <a:p>
            <a:pPr marL="165100" lvl="0" indent="530225" algn="just">
              <a:lnSpc>
                <a:spcPct val="120000"/>
              </a:lnSpc>
              <a:spcBef>
                <a:spcPts val="600"/>
              </a:spcBef>
              <a:spcAft>
                <a:spcPts val="600"/>
              </a:spcAft>
              <a:buClr>
                <a:srgbClr val="FF0000"/>
              </a:buClr>
              <a:buFont typeface="Wingdings" pitchFamily="2" charset="2"/>
              <a:buChar char="§"/>
            </a:pPr>
            <a:r>
              <a:rPr lang="vi-VN" sz="2400">
                <a:solidFill>
                  <a:schemeClr val="accent5">
                    <a:lumMod val="50000"/>
                  </a:schemeClr>
                </a:solidFill>
                <a:latin typeface="+mn-lt"/>
                <a:cs typeface="Arial" panose="020B0604020202020204" pitchFamily="34" charset="0"/>
              </a:rPr>
              <a:t>Không uống hoặc bơi trong nước có thể bị ô nhiễm.</a:t>
            </a:r>
          </a:p>
          <a:p>
            <a:pPr marL="165100" lvl="0" indent="530225" algn="just">
              <a:lnSpc>
                <a:spcPct val="120000"/>
              </a:lnSpc>
              <a:spcBef>
                <a:spcPts val="600"/>
              </a:spcBef>
              <a:spcAft>
                <a:spcPts val="600"/>
              </a:spcAft>
              <a:buClr>
                <a:srgbClr val="FF0000"/>
              </a:buClr>
              <a:buFont typeface="Wingdings" pitchFamily="2" charset="2"/>
              <a:buChar char="§"/>
            </a:pPr>
            <a:r>
              <a:rPr lang="vi-VN" sz="2400">
                <a:solidFill>
                  <a:schemeClr val="accent5">
                    <a:lumMod val="50000"/>
                  </a:schemeClr>
                </a:solidFill>
                <a:latin typeface="+mn-lt"/>
                <a:cs typeface="Arial" panose="020B0604020202020204" pitchFamily="34" charset="0"/>
              </a:rPr>
              <a:t>Đeo khẩu trang khi ở gần người khác khi bị ốm hoặc theo khuyến cáo của nhà trường và Bộ Y tế. </a:t>
            </a:r>
            <a:endParaRPr lang="en-US" sz="2400">
              <a:solidFill>
                <a:schemeClr val="accent5">
                  <a:lumMod val="50000"/>
                </a:schemeClr>
              </a:solidFill>
              <a:latin typeface="+mn-lt"/>
              <a:cs typeface="Arial" panose="020B0604020202020204" pitchFamily="34" charset="0"/>
            </a:endParaRPr>
          </a:p>
          <a:p>
            <a:pPr marL="165100" lvl="0" indent="530225" algn="just">
              <a:lnSpc>
                <a:spcPct val="120000"/>
              </a:lnSpc>
              <a:spcBef>
                <a:spcPts val="600"/>
              </a:spcBef>
              <a:spcAft>
                <a:spcPts val="600"/>
              </a:spcAft>
              <a:buClr>
                <a:srgbClr val="FF0000"/>
              </a:buClr>
              <a:buFont typeface="Wingdings" pitchFamily="2" charset="2"/>
              <a:buChar char="§"/>
            </a:pPr>
            <a:r>
              <a:rPr lang="vi-VN" sz="2400">
                <a:solidFill>
                  <a:schemeClr val="accent5">
                    <a:lumMod val="50000"/>
                  </a:schemeClr>
                </a:solidFill>
                <a:latin typeface="+mn-lt"/>
                <a:cs typeface="Arial" panose="020B0604020202020204" pitchFamily="34" charset="0"/>
              </a:rPr>
              <a:t>Sử dụng thuốc chống côn trùng</a:t>
            </a:r>
            <a:r>
              <a:rPr lang="en-US" sz="2400">
                <a:solidFill>
                  <a:schemeClr val="accent5">
                    <a:lumMod val="50000"/>
                  </a:schemeClr>
                </a:solidFill>
                <a:latin typeface="+mn-lt"/>
                <a:cs typeface="Arial" panose="020B0604020202020204" pitchFamily="34" charset="0"/>
              </a:rPr>
              <a:t>,</a:t>
            </a:r>
            <a:r>
              <a:rPr lang="vi-VN" sz="2400">
                <a:solidFill>
                  <a:schemeClr val="accent5">
                    <a:lumMod val="50000"/>
                  </a:schemeClr>
                </a:solidFill>
                <a:latin typeface="+mn-lt"/>
                <a:cs typeface="Arial" panose="020B0604020202020204" pitchFamily="34" charset="0"/>
              </a:rPr>
              <a:t> che phần da tiếp xúc nhiều nhất có thể bằng quần áo</a:t>
            </a:r>
            <a:r>
              <a:rPr lang="en-US" sz="2400">
                <a:solidFill>
                  <a:schemeClr val="accent5">
                    <a:lumMod val="50000"/>
                  </a:schemeClr>
                </a:solidFill>
                <a:latin typeface="+mn-lt"/>
                <a:cs typeface="Arial" panose="020B0604020202020204" pitchFamily="34" charset="0"/>
              </a:rPr>
              <a:t>.</a:t>
            </a:r>
            <a:endParaRPr lang="vi-VN" sz="2400">
              <a:solidFill>
                <a:schemeClr val="accent5">
                  <a:lumMod val="50000"/>
                </a:schemeClr>
              </a:solidFill>
              <a:latin typeface="+mn-lt"/>
              <a:cs typeface="Arial" panose="020B0604020202020204" pitchFamily="34" charset="0"/>
            </a:endParaRPr>
          </a:p>
          <a:p>
            <a:pPr marL="165100" lvl="0" indent="530225" algn="just">
              <a:lnSpc>
                <a:spcPct val="120000"/>
              </a:lnSpc>
              <a:spcBef>
                <a:spcPts val="600"/>
              </a:spcBef>
              <a:spcAft>
                <a:spcPts val="600"/>
              </a:spcAft>
              <a:buClr>
                <a:srgbClr val="FF0000"/>
              </a:buClr>
              <a:buFont typeface="Wingdings" pitchFamily="2" charset="2"/>
              <a:buChar char="§"/>
            </a:pPr>
            <a:r>
              <a:rPr lang="vi-VN" sz="2400">
                <a:solidFill>
                  <a:schemeClr val="accent5">
                    <a:lumMod val="50000"/>
                  </a:schemeClr>
                </a:solidFill>
                <a:latin typeface="+mn-lt"/>
                <a:cs typeface="Arial" panose="020B0604020202020204" pitchFamily="34" charset="0"/>
              </a:rPr>
              <a:t>Vệ sinh cơ thể, tắm rửa sạch sẽ hàng ngày để tránh bệnh lây truyền qua da</a:t>
            </a:r>
            <a:r>
              <a:rPr lang="en-US" sz="2400">
                <a:solidFill>
                  <a:schemeClr val="accent5">
                    <a:lumMod val="50000"/>
                  </a:schemeClr>
                </a:solidFill>
                <a:latin typeface="+mn-lt"/>
                <a:cs typeface="Arial" panose="020B0604020202020204" pitchFamily="34" charset="0"/>
              </a:rPr>
              <a:t>, k</a:t>
            </a:r>
            <a:r>
              <a:rPr lang="vi-VN" sz="2400">
                <a:solidFill>
                  <a:schemeClr val="accent5">
                    <a:lumMod val="50000"/>
                  </a:schemeClr>
                </a:solidFill>
                <a:latin typeface="+mn-lt"/>
                <a:cs typeface="Arial" panose="020B0604020202020204" pitchFamily="34" charset="0"/>
              </a:rPr>
              <a:t>hông</a:t>
            </a:r>
            <a:r>
              <a:rPr lang="en-US" sz="2400">
                <a:solidFill>
                  <a:schemeClr val="accent5">
                    <a:lumMod val="50000"/>
                  </a:schemeClr>
                </a:solidFill>
                <a:latin typeface="+mn-lt"/>
                <a:cs typeface="Arial" panose="020B0604020202020204" pitchFamily="34" charset="0"/>
              </a:rPr>
              <a:t> </a:t>
            </a:r>
            <a:r>
              <a:rPr lang="vi-VN" sz="2400">
                <a:solidFill>
                  <a:schemeClr val="accent5">
                    <a:lumMod val="50000"/>
                  </a:schemeClr>
                </a:solidFill>
                <a:latin typeface="+mn-lt"/>
                <a:cs typeface="Arial" panose="020B0604020202020204" pitchFamily="34" charset="0"/>
              </a:rPr>
              <a:t>đi chân trần</a:t>
            </a:r>
            <a:r>
              <a:rPr lang="en-US" sz="2400">
                <a:solidFill>
                  <a:schemeClr val="accent5">
                    <a:lumMod val="50000"/>
                  </a:schemeClr>
                </a:solidFill>
                <a:latin typeface="+mn-lt"/>
                <a:cs typeface="Arial" panose="020B0604020202020204" pitchFamily="34" charset="0"/>
              </a:rPr>
              <a:t>.</a:t>
            </a:r>
            <a:endParaRPr lang="vi-VN" sz="2400">
              <a:solidFill>
                <a:schemeClr val="accent5">
                  <a:lumMod val="50000"/>
                </a:schemeClr>
              </a:solidFill>
              <a:latin typeface="+mn-lt"/>
              <a:cs typeface="Arial" panose="020B0604020202020204" pitchFamily="34" charset="0"/>
            </a:endParaRPr>
          </a:p>
        </p:txBody>
      </p:sp>
      <p:pic>
        <p:nvPicPr>
          <p:cNvPr id="15" name="Picture 14">
            <a:extLst>
              <a:ext uri="{FF2B5EF4-FFF2-40B4-BE49-F238E27FC236}">
                <a16:creationId xmlns:a16="http://schemas.microsoft.com/office/drawing/2014/main" id="{8FE8BBA5-DC8A-428F-92AB-4925E81F4753}"/>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3692761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865376" y="1000855"/>
            <a:ext cx="8339328" cy="54858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lvl="0" indent="-457200" algn="just">
              <a:lnSpc>
                <a:spcPct val="120000"/>
              </a:lnSpc>
              <a:spcBef>
                <a:spcPts val="600"/>
              </a:spcBef>
              <a:spcAft>
                <a:spcPts val="600"/>
              </a:spcAft>
              <a:buFont typeface="Wingdings" pitchFamily="2" charset="2"/>
              <a:buChar char="Ø"/>
            </a:pPr>
            <a:r>
              <a:rPr lang="pt-BR" sz="3800">
                <a:solidFill>
                  <a:srgbClr val="FF0000"/>
                </a:solidFill>
                <a:latin typeface="+mn-lt"/>
                <a:cs typeface="Arial" panose="020B0604020202020204" pitchFamily="34" charset="0"/>
              </a:rPr>
              <a:t> Vệ sinh an toàn thực phẩm</a:t>
            </a:r>
          </a:p>
          <a:p>
            <a:pPr marL="55563" lvl="0" indent="579438" algn="just">
              <a:lnSpc>
                <a:spcPct val="120000"/>
              </a:lnSpc>
              <a:spcBef>
                <a:spcPts val="600"/>
              </a:spcBef>
              <a:spcAft>
                <a:spcPts val="600"/>
              </a:spcAft>
              <a:buClr>
                <a:srgbClr val="FF0000"/>
              </a:buClr>
              <a:buFont typeface="Wingdings" pitchFamily="2" charset="2"/>
              <a:buChar char="§"/>
            </a:pPr>
            <a:r>
              <a:rPr lang="vi-VN" sz="2800">
                <a:solidFill>
                  <a:schemeClr val="accent5">
                    <a:lumMod val="50000"/>
                  </a:schemeClr>
                </a:solidFill>
                <a:latin typeface="+mn-lt"/>
                <a:cs typeface="Arial" panose="020B0604020202020204" pitchFamily="34" charset="0"/>
              </a:rPr>
              <a:t>Ăn thức ăn nấu chín, uống nước đun sôi</a:t>
            </a:r>
            <a:r>
              <a:rPr lang="en-US" sz="2800">
                <a:solidFill>
                  <a:schemeClr val="accent5">
                    <a:lumMod val="50000"/>
                  </a:schemeClr>
                </a:solidFill>
                <a:latin typeface="+mn-lt"/>
                <a:cs typeface="Arial" panose="020B0604020202020204" pitchFamily="34" charset="0"/>
              </a:rPr>
              <a:t>.</a:t>
            </a:r>
          </a:p>
          <a:p>
            <a:pPr marL="55563" lvl="0" indent="579438" algn="just">
              <a:lnSpc>
                <a:spcPct val="120000"/>
              </a:lnSpc>
              <a:spcBef>
                <a:spcPts val="600"/>
              </a:spcBef>
              <a:spcAft>
                <a:spcPts val="600"/>
              </a:spcAft>
              <a:buClr>
                <a:srgbClr val="FF0000"/>
              </a:buClr>
              <a:buFont typeface="Wingdings" pitchFamily="2" charset="2"/>
              <a:buChar char="§"/>
            </a:pPr>
            <a:r>
              <a:rPr lang="vi-VN" sz="2800">
                <a:solidFill>
                  <a:schemeClr val="accent5">
                    <a:lumMod val="50000"/>
                  </a:schemeClr>
                </a:solidFill>
                <a:latin typeface="+mn-lt"/>
                <a:cs typeface="Arial" panose="020B0604020202020204" pitchFamily="34" charset="0"/>
              </a:rPr>
              <a:t>Bảo quản thức ăn đã chế biến, ngăn không cho ruồi nhặng bâu vào</a:t>
            </a:r>
            <a:r>
              <a:rPr lang="en-US" sz="2800">
                <a:solidFill>
                  <a:schemeClr val="accent5">
                    <a:lumMod val="50000"/>
                  </a:schemeClr>
                </a:solidFill>
                <a:latin typeface="+mn-lt"/>
                <a:cs typeface="Arial" panose="020B0604020202020204" pitchFamily="34" charset="0"/>
              </a:rPr>
              <a:t>.</a:t>
            </a:r>
          </a:p>
          <a:p>
            <a:pPr marL="55563" lvl="0" indent="579438" algn="just">
              <a:lnSpc>
                <a:spcPct val="120000"/>
              </a:lnSpc>
              <a:spcBef>
                <a:spcPts val="600"/>
              </a:spcBef>
              <a:spcAft>
                <a:spcPts val="600"/>
              </a:spcAft>
              <a:buClr>
                <a:srgbClr val="FF0000"/>
              </a:buClr>
              <a:buFont typeface="Wingdings" pitchFamily="2" charset="2"/>
              <a:buChar char="§"/>
            </a:pPr>
            <a:r>
              <a:rPr lang="vi-VN" sz="2800">
                <a:solidFill>
                  <a:schemeClr val="accent5">
                    <a:lumMod val="50000"/>
                  </a:schemeClr>
                </a:solidFill>
                <a:latin typeface="+mn-lt"/>
                <a:cs typeface="Arial" panose="020B0604020202020204" pitchFamily="34" charset="0"/>
              </a:rPr>
              <a:t>Các vật dụng ăn uống phải được rửa sạch trước khi sử dụng, không dùng lẫn lộn các dụng cụ chế biến thức ăn sống và chín. </a:t>
            </a:r>
            <a:endParaRPr lang="en-US" sz="2800">
              <a:solidFill>
                <a:schemeClr val="accent5">
                  <a:lumMod val="50000"/>
                </a:schemeClr>
              </a:solidFill>
              <a:latin typeface="+mn-lt"/>
              <a:cs typeface="Arial" panose="020B0604020202020204" pitchFamily="34" charset="0"/>
            </a:endParaRPr>
          </a:p>
          <a:p>
            <a:pPr marL="55563" lvl="0" indent="579438" algn="just">
              <a:lnSpc>
                <a:spcPct val="120000"/>
              </a:lnSpc>
              <a:spcBef>
                <a:spcPts val="600"/>
              </a:spcBef>
              <a:spcAft>
                <a:spcPts val="600"/>
              </a:spcAft>
              <a:buClr>
                <a:srgbClr val="FF0000"/>
              </a:buClr>
              <a:buFont typeface="Wingdings" pitchFamily="2" charset="2"/>
              <a:buChar char="§"/>
            </a:pPr>
            <a:r>
              <a:rPr lang="vi-VN" sz="2800">
                <a:solidFill>
                  <a:schemeClr val="accent5">
                    <a:lumMod val="50000"/>
                  </a:schemeClr>
                </a:solidFill>
                <a:latin typeface="+mn-lt"/>
                <a:cs typeface="Arial" panose="020B0604020202020204" pitchFamily="34" charset="0"/>
              </a:rPr>
              <a:t>Đối với nhóm mầm non, nhà trẻ cần đảm bảo dụng cụ uống nước riêng cho mỗi học sinh và được vệ sinh thường xuyên.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344" y="-38885"/>
            <a:ext cx="4215656" cy="18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482097A-8BD2-470A-9424-75FD0D48D569}"/>
              </a:ext>
            </a:extLst>
          </p:cNvPr>
          <p:cNvPicPr>
            <a:picLocks noChangeAspect="1"/>
          </p:cNvPicPr>
          <p:nvPr/>
        </p:nvPicPr>
        <p:blipFill>
          <a:blip r:embed="rId4"/>
          <a:stretch>
            <a:fillRect/>
          </a:stretch>
        </p:blipFill>
        <p:spPr>
          <a:xfrm>
            <a:off x="31464" y="-6662"/>
            <a:ext cx="1287201" cy="1222908"/>
          </a:xfrm>
          <a:prstGeom prst="rect">
            <a:avLst/>
          </a:prstGeom>
        </p:spPr>
      </p:pic>
    </p:spTree>
    <p:extLst>
      <p:ext uri="{BB962C8B-B14F-4D97-AF65-F5344CB8AC3E}">
        <p14:creationId xmlns:p14="http://schemas.microsoft.com/office/powerpoint/2010/main" val="393153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744830"/>
            <a:ext cx="9392878" cy="57419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lvl="0" indent="-457200" algn="just">
              <a:lnSpc>
                <a:spcPct val="120000"/>
              </a:lnSpc>
              <a:spcBef>
                <a:spcPts val="600"/>
              </a:spcBef>
              <a:spcAft>
                <a:spcPts val="600"/>
              </a:spcAft>
              <a:buFont typeface="Wingdings" pitchFamily="2" charset="2"/>
              <a:buChar char="Ø"/>
            </a:pPr>
            <a:r>
              <a:rPr lang="pt-BR" sz="3900">
                <a:solidFill>
                  <a:srgbClr val="FF0000"/>
                </a:solidFill>
                <a:latin typeface="+mn-lt"/>
                <a:cs typeface="Arial" panose="020B0604020202020204" pitchFamily="34" charset="0"/>
              </a:rPr>
              <a:t> Đảm bảo vệ sinh trường học</a:t>
            </a:r>
          </a:p>
          <a:p>
            <a:pPr lvl="0" indent="622300" algn="just">
              <a:lnSpc>
                <a:spcPts val="3000"/>
              </a:lnSpc>
              <a:spcBef>
                <a:spcPts val="600"/>
              </a:spcBef>
              <a:spcAft>
                <a:spcPts val="600"/>
              </a:spcAft>
              <a:buClr>
                <a:srgbClr val="FF0000"/>
              </a:buClr>
              <a:buFont typeface="Wingdings" pitchFamily="2" charset="2"/>
              <a:buChar char="§"/>
            </a:pPr>
            <a:r>
              <a:rPr lang="vi-VN" sz="3000">
                <a:solidFill>
                  <a:schemeClr val="accent5">
                    <a:lumMod val="50000"/>
                  </a:schemeClr>
                </a:solidFill>
                <a:latin typeface="+mn-lt"/>
                <a:cs typeface="Arial" panose="020B0604020202020204" pitchFamily="34" charset="0"/>
              </a:rPr>
              <a:t>Nhà trường cần bố trí </a:t>
            </a:r>
            <a:r>
              <a:rPr lang="vi-VN" sz="3000">
                <a:solidFill>
                  <a:srgbClr val="FF0000"/>
                </a:solidFill>
                <a:latin typeface="+mn-lt"/>
                <a:cs typeface="Arial" panose="020B0604020202020204" pitchFamily="34" charset="0"/>
              </a:rPr>
              <a:t>bồn rửa tay</a:t>
            </a:r>
            <a:r>
              <a:rPr lang="vi-VN" sz="3000">
                <a:solidFill>
                  <a:schemeClr val="accent5">
                    <a:lumMod val="50000"/>
                  </a:schemeClr>
                </a:solidFill>
                <a:latin typeface="+mn-lt"/>
                <a:cs typeface="Arial" panose="020B0604020202020204" pitchFamily="34" charset="0"/>
              </a:rPr>
              <a:t>, nơi rửa tay thuận tiện, cung cấp đầy đủ và duy trì xà phòng, nước sạch.</a:t>
            </a:r>
            <a:endParaRPr lang="en-US" sz="3000">
              <a:solidFill>
                <a:schemeClr val="accent5">
                  <a:lumMod val="50000"/>
                </a:schemeClr>
              </a:solidFill>
              <a:latin typeface="+mn-lt"/>
              <a:cs typeface="Arial" panose="020B0604020202020204" pitchFamily="34" charset="0"/>
            </a:endParaRPr>
          </a:p>
          <a:p>
            <a:pPr lvl="0" indent="622300" algn="just">
              <a:lnSpc>
                <a:spcPts val="3000"/>
              </a:lnSpc>
              <a:spcBef>
                <a:spcPts val="600"/>
              </a:spcBef>
              <a:spcAft>
                <a:spcPts val="600"/>
              </a:spcAft>
              <a:buClr>
                <a:srgbClr val="FF0000"/>
              </a:buClr>
              <a:buFont typeface="Wingdings" pitchFamily="2" charset="2"/>
              <a:buChar char="§"/>
            </a:pPr>
            <a:r>
              <a:rPr lang="vi-VN" sz="3000">
                <a:solidFill>
                  <a:srgbClr val="FF0000"/>
                </a:solidFill>
                <a:latin typeface="+mn-lt"/>
                <a:cs typeface="Arial" panose="020B0604020202020204" pitchFamily="34" charset="0"/>
              </a:rPr>
              <a:t>Vệ sinh, khử khuẩn </a:t>
            </a:r>
            <a:r>
              <a:rPr lang="vi-VN" sz="3000">
                <a:solidFill>
                  <a:schemeClr val="accent5">
                    <a:lumMod val="50000"/>
                  </a:schemeClr>
                </a:solidFill>
                <a:latin typeface="+mn-lt"/>
                <a:cs typeface="Arial" panose="020B0604020202020204" pitchFamily="34" charset="0"/>
              </a:rPr>
              <a:t>các khu vực trong trường học, đặc biệt các bề mặt học sinh thường tiếp xúc... bằng hóa chất làm sạch, khử khuẩn thông thường. </a:t>
            </a:r>
            <a:endParaRPr lang="en-US" sz="3000">
              <a:solidFill>
                <a:schemeClr val="accent5">
                  <a:lumMod val="50000"/>
                </a:schemeClr>
              </a:solidFill>
              <a:latin typeface="+mn-lt"/>
              <a:cs typeface="Arial" panose="020B0604020202020204" pitchFamily="34" charset="0"/>
            </a:endParaRPr>
          </a:p>
          <a:p>
            <a:pPr lvl="0" indent="622300" algn="just">
              <a:lnSpc>
                <a:spcPts val="3000"/>
              </a:lnSpc>
              <a:spcBef>
                <a:spcPts val="600"/>
              </a:spcBef>
              <a:spcAft>
                <a:spcPts val="600"/>
              </a:spcAft>
              <a:buClr>
                <a:srgbClr val="FF0000"/>
              </a:buClr>
              <a:buFont typeface="Wingdings" pitchFamily="2" charset="2"/>
              <a:buChar char="§"/>
            </a:pPr>
            <a:r>
              <a:rPr lang="vi-VN" sz="3000">
                <a:solidFill>
                  <a:srgbClr val="FF0000"/>
                </a:solidFill>
                <a:latin typeface="+mn-lt"/>
                <a:cs typeface="Arial" panose="020B0604020202020204" pitchFamily="34" charset="0"/>
              </a:rPr>
              <a:t>Tổng vệ sinh môi trường, xử lý rác thải, vật chứa</a:t>
            </a:r>
            <a:r>
              <a:rPr lang="vi-VN" sz="3000">
                <a:solidFill>
                  <a:schemeClr val="accent5">
                    <a:lumMod val="50000"/>
                  </a:schemeClr>
                </a:solidFill>
                <a:latin typeface="+mn-lt"/>
                <a:cs typeface="Arial" panose="020B0604020202020204" pitchFamily="34" charset="0"/>
              </a:rPr>
              <a:t> có nguy cơ phát sinh lăng quăng hàng tuần hoặc khi cần thiết. </a:t>
            </a:r>
            <a:endParaRPr lang="en-US" sz="3000">
              <a:solidFill>
                <a:schemeClr val="accent5">
                  <a:lumMod val="50000"/>
                </a:schemeClr>
              </a:solidFill>
              <a:latin typeface="+mn-lt"/>
              <a:cs typeface="Arial" panose="020B0604020202020204" pitchFamily="34" charset="0"/>
            </a:endParaRPr>
          </a:p>
          <a:p>
            <a:pPr lvl="0" indent="622300" algn="just">
              <a:lnSpc>
                <a:spcPts val="3000"/>
              </a:lnSpc>
              <a:spcBef>
                <a:spcPts val="600"/>
              </a:spcBef>
              <a:spcAft>
                <a:spcPts val="600"/>
              </a:spcAft>
              <a:buClr>
                <a:srgbClr val="FF0000"/>
              </a:buClr>
              <a:buFont typeface="Wingdings" pitchFamily="2" charset="2"/>
              <a:buChar char="§"/>
            </a:pPr>
            <a:r>
              <a:rPr lang="vi-VN" sz="3000">
                <a:solidFill>
                  <a:srgbClr val="FF0000"/>
                </a:solidFill>
                <a:latin typeface="+mn-lt"/>
                <a:cs typeface="Arial" panose="020B0604020202020204" pitchFamily="34" charset="0"/>
              </a:rPr>
              <a:t>Hướng dẫn và đề nghị phụ huynh</a:t>
            </a:r>
            <a:r>
              <a:rPr lang="vi-VN" sz="3000">
                <a:solidFill>
                  <a:schemeClr val="accent5">
                    <a:lumMod val="50000"/>
                  </a:schemeClr>
                </a:solidFill>
                <a:latin typeface="+mn-lt"/>
                <a:cs typeface="Arial" panose="020B0604020202020204" pitchFamily="34" charset="0"/>
              </a:rPr>
              <a:t> không cho trẻ đến trường khi có dấu hiệu nghi ngờ mắc bệnh, đưa trẻ đi khám ngay khi có dấu hiệu nghi ngờ và thông báo ngay cho nhà trường khi có chẩn đoán của cơ sở y tế.</a:t>
            </a:r>
          </a:p>
        </p:txBody>
      </p:sp>
      <p:pic>
        <p:nvPicPr>
          <p:cNvPr id="15" name="Picture 14">
            <a:extLst>
              <a:ext uri="{FF2B5EF4-FFF2-40B4-BE49-F238E27FC236}">
                <a16:creationId xmlns:a16="http://schemas.microsoft.com/office/drawing/2014/main" id="{A10E322B-140E-45EC-BFA5-1F5CA7DC2EC2}"/>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4040973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C709F-196E-42F6-857B-938422CE20EC}"/>
              </a:ext>
            </a:extLst>
          </p:cNvPr>
          <p:cNvPicPr>
            <a:picLocks noChangeAspect="1"/>
          </p:cNvPicPr>
          <p:nvPr/>
        </p:nvPicPr>
        <p:blipFill rotWithShape="1">
          <a:blip r:embed="rId3"/>
          <a:srcRect t="51105" b="14089"/>
          <a:stretch/>
        </p:blipFill>
        <p:spPr>
          <a:xfrm>
            <a:off x="176464" y="-67623"/>
            <a:ext cx="12015536" cy="5264204"/>
          </a:xfrm>
          <a:prstGeom prst="rect">
            <a:avLst/>
          </a:prstGeom>
        </p:spPr>
      </p:pic>
      <p:sp>
        <p:nvSpPr>
          <p:cNvPr id="5" name="TextBox 4">
            <a:extLst>
              <a:ext uri="{FF2B5EF4-FFF2-40B4-BE49-F238E27FC236}">
                <a16:creationId xmlns:a16="http://schemas.microsoft.com/office/drawing/2014/main" id="{9FE97E14-30E3-4C24-B569-C80A6473AFDA}"/>
              </a:ext>
            </a:extLst>
          </p:cNvPr>
          <p:cNvSpPr txBox="1"/>
          <p:nvPr/>
        </p:nvSpPr>
        <p:spPr>
          <a:xfrm>
            <a:off x="3225209" y="5196581"/>
            <a:ext cx="6096000" cy="656655"/>
          </a:xfrm>
          <a:prstGeom prst="rect">
            <a:avLst/>
          </a:prstGeom>
          <a:noFill/>
        </p:spPr>
        <p:txBody>
          <a:bodyPr wrap="square">
            <a:spAutoFit/>
          </a:bodyPr>
          <a:lstStyle/>
          <a:p>
            <a:pPr algn="ctr"/>
            <a:r>
              <a:rPr lang="vi-VN" sz="3667" b="1" dirty="0">
                <a:solidFill>
                  <a:srgbClr val="0070C0"/>
                </a:solidFill>
              </a:rPr>
              <a:t>Trân trọng cảm ơn!</a:t>
            </a:r>
            <a:endParaRPr lang="en-US" sz="3667" b="1" dirty="0">
              <a:solidFill>
                <a:srgbClr val="0070C0"/>
              </a:solidFill>
            </a:endParaRPr>
          </a:p>
        </p:txBody>
      </p:sp>
    </p:spTree>
    <p:extLst>
      <p:ext uri="{BB962C8B-B14F-4D97-AF65-F5344CB8AC3E}">
        <p14:creationId xmlns:p14="http://schemas.microsoft.com/office/powerpoint/2010/main" val="291351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12" t="-2293" r="-612" b="2293"/>
          <a:stretch/>
        </p:blipFill>
        <p:spPr>
          <a:xfrm>
            <a:off x="1828800" y="365760"/>
            <a:ext cx="8121997" cy="5857875"/>
          </a:xfrm>
          <a:prstGeom prst="rect">
            <a:avLst/>
          </a:prstGeom>
        </p:spPr>
      </p:pic>
    </p:spTree>
    <p:extLst>
      <p:ext uri="{BB962C8B-B14F-4D97-AF65-F5344CB8AC3E}">
        <p14:creationId xmlns:p14="http://schemas.microsoft.com/office/powerpoint/2010/main" val="129748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182" y="379400"/>
            <a:ext cx="7974308" cy="5567280"/>
          </a:xfrm>
          <a:prstGeom prst="rect">
            <a:avLst/>
          </a:prstGeom>
        </p:spPr>
      </p:pic>
    </p:spTree>
    <p:extLst>
      <p:ext uri="{BB962C8B-B14F-4D97-AF65-F5344CB8AC3E}">
        <p14:creationId xmlns:p14="http://schemas.microsoft.com/office/powerpoint/2010/main" val="74452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1293338"/>
            <a:ext cx="9293864" cy="3914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indent="-342900" algn="just">
              <a:lnSpc>
                <a:spcPct val="150000"/>
              </a:lnSpc>
              <a:spcBef>
                <a:spcPts val="600"/>
              </a:spcBef>
              <a:spcAft>
                <a:spcPts val="600"/>
              </a:spcAft>
              <a:buFontTx/>
              <a:buChar char="-"/>
            </a:pPr>
            <a:r>
              <a:rPr lang="en-US" sz="2400" b="0" dirty="0" err="1" smtClean="0">
                <a:latin typeface="Arial" panose="020B0604020202020204" pitchFamily="34" charset="0"/>
                <a:cs typeface="Arial" panose="020B0604020202020204" pitchFamily="34" charset="0"/>
              </a:rPr>
              <a:t>Năm</a:t>
            </a:r>
            <a:r>
              <a:rPr lang="en-US" sz="2400" b="0" dirty="0" smtClean="0">
                <a:latin typeface="Arial" panose="020B0604020202020204" pitchFamily="34" charset="0"/>
                <a:cs typeface="Arial" panose="020B0604020202020204" pitchFamily="34" charset="0"/>
              </a:rPr>
              <a:t> 1928, Alexander Fleming </a:t>
            </a:r>
            <a:r>
              <a:rPr lang="en-US" sz="2400" b="0" dirty="0" err="1" smtClean="0">
                <a:latin typeface="Arial" panose="020B0604020202020204" pitchFamily="34" charset="0"/>
                <a:cs typeface="Arial" panose="020B0604020202020204" pitchFamily="34" charset="0"/>
              </a:rPr>
              <a:t>phát</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hiện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ra</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khả</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năng</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diệt</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khuẩn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của</a:t>
            </a:r>
            <a:r>
              <a:rPr lang="en-US" sz="2400" b="0" dirty="0" smtClean="0">
                <a:latin typeface="Arial" panose="020B0604020202020204" pitchFamily="34" charset="0"/>
                <a:cs typeface="Arial" panose="020B0604020202020204" pitchFamily="34" charset="0"/>
              </a:rPr>
              <a:t> Penicillin -&gt; 1940 </a:t>
            </a:r>
            <a:r>
              <a:rPr lang="en-US" sz="2400" b="0" dirty="0" err="1" smtClean="0">
                <a:latin typeface="Arial" panose="020B0604020202020204" pitchFamily="34" charset="0"/>
                <a:cs typeface="Arial" panose="020B0604020202020204" pitchFamily="34" charset="0"/>
              </a:rPr>
              <a:t>được</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sử</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dụng</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trên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lâm</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sàng</a:t>
            </a:r>
            <a:r>
              <a:rPr lang="en-US" sz="2400" b="0" dirty="0" smtClean="0">
                <a:latin typeface="Arial" panose="020B0604020202020204" pitchFamily="34" charset="0"/>
                <a:cs typeface="Arial" panose="020B0604020202020204" pitchFamily="34" charset="0"/>
              </a:rPr>
              <a:t> -&gt; LIỆU PHÁP KHÁNG SINH…</a:t>
            </a:r>
          </a:p>
          <a:p>
            <a:pPr marL="342900" indent="-342900" algn="just">
              <a:lnSpc>
                <a:spcPct val="150000"/>
              </a:lnSpc>
              <a:spcBef>
                <a:spcPts val="600"/>
              </a:spcBef>
              <a:spcAft>
                <a:spcPts val="600"/>
              </a:spcAft>
              <a:buFontTx/>
              <a:buChar char="-"/>
            </a:pPr>
            <a:r>
              <a:rPr lang="en-US" sz="2400" b="0" dirty="0" err="1" smtClean="0">
                <a:latin typeface="Arial" panose="020B0604020202020204" pitchFamily="34" charset="0"/>
                <a:cs typeface="Arial" panose="020B0604020202020204" pitchFamily="34" charset="0"/>
              </a:rPr>
              <a:t>Bệnh</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truyền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nhiễm</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liên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quan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đến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đói</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nghèo</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trình</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độ</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dân</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trí</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thấp</a:t>
            </a:r>
            <a:r>
              <a:rPr lang="en-US" sz="2400" b="0" dirty="0" smtClean="0">
                <a:latin typeface="Arial" panose="020B0604020202020204" pitchFamily="34" charset="0"/>
                <a:cs typeface="Arial" panose="020B0604020202020204" pitchFamily="34" charset="0"/>
              </a:rPr>
              <a:t> </a:t>
            </a:r>
          </a:p>
          <a:p>
            <a:pPr algn="just">
              <a:lnSpc>
                <a:spcPct val="150000"/>
              </a:lnSpc>
              <a:spcBef>
                <a:spcPts val="600"/>
              </a:spcBef>
              <a:spcAft>
                <a:spcPts val="600"/>
              </a:spcAft>
            </a:pPr>
            <a:r>
              <a:rPr lang="en-US" sz="2400" b="0" dirty="0" smtClean="0">
                <a:solidFill>
                  <a:srgbClr val="FF0000"/>
                </a:solidFill>
                <a:latin typeface="Arial" panose="020B0604020202020204" pitchFamily="34" charset="0"/>
                <a:cs typeface="Arial" panose="020B0604020202020204" pitchFamily="34" charset="0"/>
              </a:rPr>
              <a:t>&gt;	TẠI SAO BỆNH TRUYỀN NHIỄM KHÔNG BIẾN MẤT?</a:t>
            </a:r>
            <a:endParaRPr lang="en-US" sz="2400" b="0" dirty="0">
              <a:solidFill>
                <a:srgbClr val="FF000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2881186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39" t="-5584" r="-1752" b="5584"/>
          <a:stretch/>
        </p:blipFill>
        <p:spPr>
          <a:xfrm>
            <a:off x="1920240" y="182880"/>
            <a:ext cx="8046720" cy="5760720"/>
          </a:xfrm>
          <a:prstGeom prst="rect">
            <a:avLst/>
          </a:prstGeom>
        </p:spPr>
      </p:pic>
    </p:spTree>
    <p:extLst>
      <p:ext uri="{BB962C8B-B14F-4D97-AF65-F5344CB8AC3E}">
        <p14:creationId xmlns:p14="http://schemas.microsoft.com/office/powerpoint/2010/main" val="404474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48" t="-5144" r="-2347" b="5144"/>
          <a:stretch/>
        </p:blipFill>
        <p:spPr>
          <a:xfrm>
            <a:off x="2286000" y="182880"/>
            <a:ext cx="7595483" cy="5886450"/>
          </a:xfrm>
          <a:prstGeom prst="rect">
            <a:avLst/>
          </a:prstGeom>
        </p:spPr>
      </p:pic>
    </p:spTree>
    <p:extLst>
      <p:ext uri="{BB962C8B-B14F-4D97-AF65-F5344CB8AC3E}">
        <p14:creationId xmlns:p14="http://schemas.microsoft.com/office/powerpoint/2010/main" val="60767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1" r="751"/>
          <a:stretch/>
        </p:blipFill>
        <p:spPr>
          <a:xfrm>
            <a:off x="2103120" y="485775"/>
            <a:ext cx="7867650" cy="5886450"/>
          </a:xfrm>
          <a:prstGeom prst="rect">
            <a:avLst/>
          </a:prstGeom>
        </p:spPr>
      </p:pic>
    </p:spTree>
    <p:extLst>
      <p:ext uri="{BB962C8B-B14F-4D97-AF65-F5344CB8AC3E}">
        <p14:creationId xmlns:p14="http://schemas.microsoft.com/office/powerpoint/2010/main" val="4082568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ACA78-0553-A2C3-3925-E1BA28B7FC4E}"/>
              </a:ext>
            </a:extLst>
          </p:cNvPr>
          <p:cNvSpPr txBox="1">
            <a:spLocks/>
          </p:cNvSpPr>
          <p:nvPr/>
        </p:nvSpPr>
        <p:spPr>
          <a:xfrm>
            <a:off x="1480457" y="1293338"/>
            <a:ext cx="9293864" cy="3914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just">
              <a:lnSpc>
                <a:spcPct val="150000"/>
              </a:lnSpc>
              <a:spcBef>
                <a:spcPts val="600"/>
              </a:spcBef>
              <a:spcAft>
                <a:spcPts val="600"/>
              </a:spcAft>
            </a:pPr>
            <a:r>
              <a:rPr lang="en-US" sz="2800" dirty="0" smtClean="0">
                <a:solidFill>
                  <a:srgbClr val="FF0000"/>
                </a:solidFill>
                <a:latin typeface="Arial" panose="020B0604020202020204" pitchFamily="34" charset="0"/>
                <a:cs typeface="Arial" panose="020B0604020202020204" pitchFamily="34" charset="0"/>
              </a:rPr>
              <a:t>1. </a:t>
            </a:r>
            <a:r>
              <a:rPr lang="en-US" sz="2800" dirty="0" err="1" smtClean="0">
                <a:solidFill>
                  <a:srgbClr val="FF0000"/>
                </a:solidFill>
                <a:latin typeface="Arial" panose="020B0604020202020204" pitchFamily="34" charset="0"/>
                <a:cs typeface="Arial" panose="020B0604020202020204" pitchFamily="34" charset="0"/>
              </a:rPr>
              <a:t>Định</a:t>
            </a:r>
            <a:r>
              <a:rPr lang="en-US" sz="2800" dirty="0" smtClean="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nghĩa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bệnh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truyền</a:t>
            </a:r>
            <a:r>
              <a:rPr lang="vi-VN" sz="2800" dirty="0">
                <a:solidFill>
                  <a:srgbClr val="FF0000"/>
                </a:solidFill>
                <a:latin typeface="Arial" panose="020B0604020202020204" pitchFamily="34" charset="0"/>
                <a:cs typeface="Arial" panose="020B0604020202020204" pitchFamily="34" charset="0"/>
              </a:rPr>
              <a:t> nhiễm</a:t>
            </a:r>
            <a:endParaRPr lang="en-US" sz="2800" dirty="0">
              <a:solidFill>
                <a:srgbClr val="FF0000"/>
              </a:solidFill>
              <a:latin typeface="Arial" panose="020B0604020202020204" pitchFamily="34" charset="0"/>
              <a:cs typeface="Arial" panose="020B0604020202020204" pitchFamily="34" charset="0"/>
            </a:endParaRPr>
          </a:p>
          <a:p>
            <a:pPr algn="just">
              <a:lnSpc>
                <a:spcPts val="3800"/>
              </a:lnSpc>
              <a:spcBef>
                <a:spcPts val="600"/>
              </a:spcBef>
              <a:spcAft>
                <a:spcPts val="600"/>
              </a:spcAft>
              <a:buFont typeface="Wingdings" pitchFamily="2" charset="2"/>
              <a:buChar char="v"/>
            </a:pPr>
            <a:r>
              <a:rPr lang="en-US" sz="2800" dirty="0">
                <a:solidFill>
                  <a:srgbClr val="FF0000"/>
                </a:solidFill>
                <a:latin typeface="Century SCHOOL"/>
              </a:rPr>
              <a:t> </a:t>
            </a:r>
            <a:r>
              <a:rPr lang="vi-VN" sz="2800" dirty="0">
                <a:solidFill>
                  <a:srgbClr val="FF0000"/>
                </a:solidFill>
                <a:latin typeface="Century SCHOOL"/>
              </a:rPr>
              <a:t>Bệnh truyền nhiễm</a:t>
            </a:r>
            <a:r>
              <a:rPr lang="vi-VN" sz="2800" dirty="0">
                <a:latin typeface="Century SCHOOL"/>
              </a:rPr>
              <a:t> </a:t>
            </a:r>
            <a:r>
              <a:rPr lang="vi-VN" sz="2800" dirty="0">
                <a:solidFill>
                  <a:schemeClr val="accent5">
                    <a:lumMod val="50000"/>
                  </a:schemeClr>
                </a:solidFill>
                <a:latin typeface="Century SCHOOL"/>
              </a:rPr>
              <a:t>là bệnh lây truyền trực tiếp hoặc gián tiếp từ người hoặc từ động vật sang người do tác nhân gây bệnh truyền nhiễm</a:t>
            </a:r>
            <a:r>
              <a:rPr lang="en-US" sz="2800" dirty="0">
                <a:solidFill>
                  <a:schemeClr val="accent5">
                    <a:lumMod val="50000"/>
                  </a:schemeClr>
                </a:solidFill>
                <a:latin typeface="Century SCHOOL"/>
              </a:rPr>
              <a:t> </a:t>
            </a:r>
          </a:p>
          <a:p>
            <a:pPr algn="ctr">
              <a:lnSpc>
                <a:spcPts val="3200"/>
              </a:lnSpc>
              <a:spcBef>
                <a:spcPts val="600"/>
              </a:spcBef>
              <a:spcAft>
                <a:spcPts val="600"/>
              </a:spcAft>
            </a:pPr>
            <a:r>
              <a:rPr lang="en-US" sz="2800" b="0" i="1" dirty="0">
                <a:solidFill>
                  <a:schemeClr val="accent5">
                    <a:lumMod val="50000"/>
                  </a:schemeClr>
                </a:solidFill>
                <a:latin typeface="Century SCHOOL"/>
              </a:rPr>
              <a:t>(</a:t>
            </a:r>
            <a:r>
              <a:rPr lang="en-US" sz="2400" b="0" i="1" dirty="0" err="1">
                <a:solidFill>
                  <a:schemeClr val="accent5">
                    <a:lumMod val="50000"/>
                  </a:schemeClr>
                </a:solidFill>
                <a:latin typeface="Century SCHOOL"/>
              </a:rPr>
              <a:t>Luật</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phòng</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chống</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bệnh</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truyền</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nhiễm</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số</a:t>
            </a:r>
            <a:r>
              <a:rPr lang="en-US" sz="2400" b="0" i="1" dirty="0">
                <a:solidFill>
                  <a:schemeClr val="accent5">
                    <a:lumMod val="50000"/>
                  </a:schemeClr>
                </a:solidFill>
                <a:latin typeface="Century SCHOOL"/>
              </a:rPr>
              <a:t> 03/2007/QH12 </a:t>
            </a:r>
            <a:r>
              <a:rPr lang="en-US" sz="2400" b="0" i="1" dirty="0" err="1">
                <a:solidFill>
                  <a:schemeClr val="accent5">
                    <a:lumMod val="50000"/>
                  </a:schemeClr>
                </a:solidFill>
                <a:latin typeface="Century SCHOOL"/>
              </a:rPr>
              <a:t>của</a:t>
            </a:r>
            <a:endParaRPr lang="en-US" sz="2400" b="0" i="1" dirty="0">
              <a:solidFill>
                <a:schemeClr val="accent5">
                  <a:lumMod val="50000"/>
                </a:schemeClr>
              </a:solidFill>
              <a:latin typeface="Century SCHOOL"/>
            </a:endParaRPr>
          </a:p>
          <a:p>
            <a:pPr algn="ctr">
              <a:lnSpc>
                <a:spcPts val="3200"/>
              </a:lnSpc>
              <a:spcBef>
                <a:spcPts val="0"/>
              </a:spcBef>
            </a:pP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Quốc</a:t>
            </a:r>
            <a:r>
              <a:rPr lang="en-US" sz="2400" b="0" i="1" dirty="0">
                <a:solidFill>
                  <a:schemeClr val="accent5">
                    <a:lumMod val="50000"/>
                  </a:schemeClr>
                </a:solidFill>
                <a:latin typeface="Century SCHOOL"/>
              </a:rPr>
              <a:t> </a:t>
            </a:r>
            <a:r>
              <a:rPr lang="en-US" sz="2400" b="0" i="1" dirty="0" err="1">
                <a:solidFill>
                  <a:schemeClr val="accent5">
                    <a:lumMod val="50000"/>
                  </a:schemeClr>
                </a:solidFill>
                <a:latin typeface="Century SCHOOL"/>
              </a:rPr>
              <a:t>hội</a:t>
            </a:r>
            <a:r>
              <a:rPr lang="en-US" sz="2400" b="0" i="1" dirty="0">
                <a:solidFill>
                  <a:schemeClr val="accent5">
                    <a:lumMod val="50000"/>
                  </a:schemeClr>
                </a:solidFill>
                <a:latin typeface="Century SCHOOL"/>
              </a:rPr>
              <a:t> </a:t>
            </a:r>
            <a:r>
              <a:rPr lang="nl-NL" sz="2400" b="0" i="1" dirty="0">
                <a:solidFill>
                  <a:schemeClr val="accent5">
                    <a:lumMod val="50000"/>
                  </a:schemeClr>
                </a:solidFill>
                <a:latin typeface="Century SCHOOL"/>
              </a:rPr>
              <a:t>nước Cộng hoà xã hội chủ nghĩa Việt Nam)</a:t>
            </a:r>
            <a:endParaRPr lang="en-US" sz="2400" b="0" i="1" dirty="0">
              <a:solidFill>
                <a:schemeClr val="accent5">
                  <a:lumMod val="50000"/>
                </a:schemeClr>
              </a:solidFill>
              <a:latin typeface="Century SCHOOL"/>
            </a:endParaRPr>
          </a:p>
        </p:txBody>
      </p:sp>
      <p:pic>
        <p:nvPicPr>
          <p:cNvPr id="17" name="Picture 16">
            <a:extLst>
              <a:ext uri="{FF2B5EF4-FFF2-40B4-BE49-F238E27FC236}">
                <a16:creationId xmlns:a16="http://schemas.microsoft.com/office/drawing/2014/main" id="{500B8DEE-583F-425A-8A29-0A05CFF1C5FC}"/>
              </a:ext>
            </a:extLst>
          </p:cNvPr>
          <p:cNvPicPr>
            <a:picLocks noChangeAspect="1"/>
          </p:cNvPicPr>
          <p:nvPr/>
        </p:nvPicPr>
        <p:blipFill>
          <a:blip r:embed="rId3"/>
          <a:stretch>
            <a:fillRect/>
          </a:stretch>
        </p:blipFill>
        <p:spPr>
          <a:xfrm>
            <a:off x="31464" y="-6662"/>
            <a:ext cx="1287201" cy="1222908"/>
          </a:xfrm>
          <a:prstGeom prst="rect">
            <a:avLst/>
          </a:prstGeom>
        </p:spPr>
      </p:pic>
    </p:spTree>
    <p:extLst>
      <p:ext uri="{BB962C8B-B14F-4D97-AF65-F5344CB8AC3E}">
        <p14:creationId xmlns:p14="http://schemas.microsoft.com/office/powerpoint/2010/main" val="32003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11138</TotalTime>
  <Words>1558</Words>
  <Application>Microsoft Office PowerPoint</Application>
  <PresentationFormat>Widescreen</PresentationFormat>
  <Paragraphs>296</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Century SCHOOL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PHÂN LOẠI BỆNH TRUYỀN NHIỄM – NHÓM A  (Bệnh đặc biệt nguy hiểm – lây rất nhanh, tử vong cao)</vt:lpstr>
      <vt:lpstr>2.1. PHÂN LOẠI BỆNH TRUYỀN NHIỄM – NHÓM B  (Bệnh nguy hiểm – lây nhanh, có thể tử vong)</vt:lpstr>
      <vt:lpstr>PowerPoint Presentation</vt:lpstr>
      <vt:lpstr>PowerPoint Presentation</vt:lpstr>
      <vt:lpstr>PowerPoint Presentation</vt:lpstr>
      <vt:lpstr>PowerPoint Presentation</vt:lpstr>
      <vt:lpstr>PowerPoint Presentation</vt:lpstr>
      <vt:lpstr>Tam giác dịch tễ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HÌNH TRIỂN KHAI VÀ MỘT SỐ LƯU Ý KHI SỬ DỤNG HỆ THỐNG THÔNG TIN TIÊM CHỦNG QUỐC GIA</dc:title>
  <dc:creator>Trung Pham</dc:creator>
  <cp:lastModifiedBy>DELL</cp:lastModifiedBy>
  <cp:revision>826</cp:revision>
  <dcterms:created xsi:type="dcterms:W3CDTF">2019-07-17T17:05:37Z</dcterms:created>
  <dcterms:modified xsi:type="dcterms:W3CDTF">2025-12-09T03:23:53Z</dcterms:modified>
</cp:coreProperties>
</file>