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5" r:id="rId2"/>
    <p:sldId id="306" r:id="rId3"/>
    <p:sldId id="307" r:id="rId4"/>
    <p:sldId id="258" r:id="rId5"/>
    <p:sldId id="308" r:id="rId6"/>
    <p:sldId id="309" r:id="rId7"/>
    <p:sldId id="313" r:id="rId8"/>
    <p:sldId id="315" r:id="rId9"/>
    <p:sldId id="314" r:id="rId10"/>
    <p:sldId id="316" r:id="rId11"/>
    <p:sldId id="318" r:id="rId12"/>
    <p:sldId id="319" r:id="rId13"/>
    <p:sldId id="321" r:id="rId14"/>
    <p:sldId id="323" r:id="rId15"/>
    <p:sldId id="324" r:id="rId16"/>
    <p:sldId id="325" r:id="rId17"/>
    <p:sldId id="327" r:id="rId18"/>
    <p:sldId id="312" r:id="rId19"/>
    <p:sldId id="320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n Tran Ngoc Hai" initials="YTNH" lastIdx="0" clrIdx="0"/>
  <p:cmAuthor id="2" name="Laptop" initials="L" lastIdx="1" clrIdx="1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0000"/>
    <a:srgbClr val="F43308"/>
    <a:srgbClr val="EEEEEE"/>
    <a:srgbClr val="E40D08"/>
    <a:srgbClr val="E41908"/>
    <a:srgbClr val="DF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5-24T13:23:11.147" idx="1">
    <p:pos x="7513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5DD84-7214-4ECC-AD41-CD5DB047C30A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F096-D11D-4FEB-9592-E98E252A3B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471A4-45CF-4036-B349-6C2CEC0493C6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E8E0-1D79-48F4-90EE-993421A7D3EC}" type="slidenum">
              <a:rPr lang="vi-VN" smtClean="0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E8E0-1D79-48F4-90EE-993421A7D3EC}" type="slidenum">
              <a:rPr lang="vi-VN" smtClean="0"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FF096-D11D-4FEB-9592-E98E252A3B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E8E0-1D79-48F4-90EE-993421A7D3EC}" type="slidenum">
              <a:rPr lang="vi-VN" smtClean="0"/>
              <a:t>15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E8E0-1D79-48F4-90EE-993421A7D3EC}" type="slidenum">
              <a:rPr lang="vi-VN" smtClean="0"/>
              <a:t>16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88F91E-5D09-4739-B403-CFC743CB29F7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DC6C8A-82E7-4D31-91C4-70B8AADB47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video" Target="../media/media2.mp4"/><Relationship Id="rId7" Type="http://schemas.openxmlformats.org/officeDocument/2006/relationships/image" Target="../media/image3.png"/><Relationship Id="rId2" Type="http://schemas.microsoft.com/office/2007/relationships/media" Target="../media/media2.mp4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79539" y="14699"/>
            <a:ext cx="11926529" cy="6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326481" y="2234215"/>
            <a:ext cx="5832648" cy="19442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LĨNH VỰC GIÁO DỤC PHÁT TRIỂN NGÔN NGỮ</a:t>
            </a:r>
          </a:p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ĐỀ TÀI:</a:t>
            </a:r>
            <a:r>
              <a:rPr lang="en-US" altLang="vi-VN" sz="2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LQCC “ g, y”</a:t>
            </a:r>
            <a:endParaRPr lang="vi-VN" sz="2400" b="1" kern="10" dirty="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CHỦ ĐỀ: NƯỚC- HIỆN TƯỢNG TỰ NHIÊN</a:t>
            </a:r>
          </a:p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 LỚP</a:t>
            </a:r>
            <a:r>
              <a:rPr lang="en-US" altLang="vi-VN" sz="24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vi-VN" sz="24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 5 TUỔI B2</a:t>
            </a:r>
            <a:endParaRPr lang="en-US" altLang="vi-VN" sz="2400" b="1" kern="10" dirty="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Title 1"/>
          <p:cNvSpPr txBox="1"/>
          <p:nvPr>
            <p:custDataLst>
              <p:tags r:id="rId3"/>
            </p:custDataLst>
          </p:nvPr>
        </p:nvSpPr>
        <p:spPr>
          <a:xfrm>
            <a:off x="2248272" y="623455"/>
            <a:ext cx="8229600" cy="76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18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cs typeface="Times New Roman" panose="02020603050405020304"/>
            </a:endParaRPr>
          </a:p>
          <a:p>
            <a:r>
              <a:rPr 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TRƯỜNG MẦM NON MINH TÂN</a:t>
            </a:r>
            <a:endParaRPr lang="en-US" altLang="vi-VN" sz="18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cs typeface="Times New Roman" panose="02020603050405020304"/>
            </a:endParaRPr>
          </a:p>
        </p:txBody>
      </p:sp>
      <p:sp>
        <p:nvSpPr>
          <p:cNvPr id="8" name="Title 1"/>
          <p:cNvSpPr txBox="1"/>
          <p:nvPr>
            <p:custDataLst>
              <p:tags r:id="rId4"/>
            </p:custDataLst>
          </p:nvPr>
        </p:nvSpPr>
        <p:spPr>
          <a:xfrm>
            <a:off x="3352800" y="4515485"/>
            <a:ext cx="5711190" cy="967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G</a:t>
            </a:r>
            <a:r>
              <a:rPr lang="en-US" alt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IÁO VIÊN</a:t>
            </a:r>
            <a:r>
              <a:rPr 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N</a:t>
            </a:r>
            <a:r>
              <a:rPr lang="en-US" alt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guyễn Thị </a:t>
            </a:r>
            <a:r>
              <a:rPr lang="vi-VN" alt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endParaRPr lang="vi-VN" sz="18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                                                     </a:t>
            </a:r>
          </a:p>
        </p:txBody>
      </p:sp>
      <p:sp>
        <p:nvSpPr>
          <p:cNvPr id="10" name="Title 1"/>
          <p:cNvSpPr txBox="1"/>
          <p:nvPr>
            <p:custDataLst>
              <p:tags r:id="rId5"/>
            </p:custDataLst>
          </p:nvPr>
        </p:nvSpPr>
        <p:spPr>
          <a:xfrm>
            <a:off x="2714782" y="1047412"/>
            <a:ext cx="8229600" cy="76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18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cs typeface="Times New Roman" panose="02020603050405020304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9829A20-AF8D-F502-A86D-1B6A180147FB}"/>
              </a:ext>
            </a:extLst>
          </p:cNvPr>
          <p:cNvSpPr txBox="1"/>
          <p:nvPr/>
        </p:nvSpPr>
        <p:spPr>
          <a:xfrm rot="10800000" flipH="1" flipV="1">
            <a:off x="4778975" y="5625922"/>
            <a:ext cx="292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vi-VN" sz="1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50"/>
                </a:solidFill>
                <a:cs typeface="Times New Roman" panose="02020603050405020304"/>
              </a:rPr>
              <a:t>Năm học; 2025- 2026</a:t>
            </a:r>
            <a:endParaRPr lang="vi-VN" sz="1800" b="1" kern="10" dirty="0">
              <a:ln w="9525">
                <a:solidFill>
                  <a:srgbClr val="000000"/>
                </a:solidFill>
                <a:round/>
              </a:ln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75" y="654050"/>
            <a:ext cx="5775325" cy="4418965"/>
          </a:xfrm>
        </p:spPr>
        <p:txBody>
          <a:bodyPr>
            <a:noAutofit/>
          </a:bodyPr>
          <a:lstStyle/>
          <a:p>
            <a:pPr algn="ctr"/>
            <a:r>
              <a:rPr lang="en-US" sz="350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y</a:t>
            </a:r>
          </a:p>
        </p:txBody>
      </p:sp>
      <p:pic>
        <p:nvPicPr>
          <p:cNvPr id="12297" name="Picture 12296" descr="CANDL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7905"/>
            <a:ext cx="1046480" cy="797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CANDL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6097905"/>
            <a:ext cx="853440" cy="756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"/>
          <p:cNvSpPr/>
          <p:nvPr/>
        </p:nvSpPr>
        <p:spPr>
          <a:xfrm>
            <a:off x="10387330" y="6588125"/>
            <a:ext cx="1799590" cy="275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âm, cách phát âm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36" t="2857" r="9679" b="55810"/>
          <a:stretch>
            <a:fillRect/>
          </a:stretch>
        </p:blipFill>
        <p:spPr>
          <a:xfrm>
            <a:off x="4288095" y="1076115"/>
            <a:ext cx="2214583" cy="3725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7" t="31619" r="52669" b="13143"/>
          <a:stretch>
            <a:fillRect/>
          </a:stretch>
        </p:blipFill>
        <p:spPr>
          <a:xfrm>
            <a:off x="4833684" y="1219807"/>
            <a:ext cx="3141618" cy="4978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585" y="482600"/>
            <a:ext cx="3048000" cy="4685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30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9345" y="1231265"/>
            <a:ext cx="3048635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30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Y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11273297" y="6042212"/>
            <a:ext cx="650287" cy="519953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54833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6026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894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1308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92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585" y="2511425"/>
            <a:ext cx="2414905" cy="3281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3960" y="977265"/>
            <a:ext cx="1986280" cy="3961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Century Gothic" panose="020B0502020202020204" charset="0"/>
                <a:cs typeface="Century Gothic" panose="020B0502020202020204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561" y="977113"/>
            <a:ext cx="2379789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Century Gothic" panose="020B0502020202020204" charset="0"/>
                <a:cs typeface="Century Gothic" panose="020B050202020202020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 - y</a:t>
            </a:r>
          </a:p>
        </p:txBody>
      </p:sp>
      <p:sp>
        <p:nvSpPr>
          <p:cNvPr id="3" name="Ribbon: Tilted Up 2"/>
          <p:cNvSpPr/>
          <p:nvPr/>
        </p:nvSpPr>
        <p:spPr>
          <a:xfrm>
            <a:off x="3812829" y="948553"/>
            <a:ext cx="4490140" cy="1018309"/>
          </a:xfrm>
          <a:prstGeom prst="ribbon2">
            <a:avLst/>
          </a:prstGeom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1702" y="5588639"/>
            <a:ext cx="68723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479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 - y</a:t>
            </a:r>
          </a:p>
        </p:txBody>
      </p:sp>
      <p:sp>
        <p:nvSpPr>
          <p:cNvPr id="3" name="Ribbon: Tilted Up 2"/>
          <p:cNvSpPr/>
          <p:nvPr/>
        </p:nvSpPr>
        <p:spPr>
          <a:xfrm>
            <a:off x="4366895" y="601980"/>
            <a:ext cx="3935730" cy="844550"/>
          </a:xfrm>
          <a:prstGeom prst="ribbon2">
            <a:avLst>
              <a:gd name="adj1" fmla="val 0"/>
              <a:gd name="adj2" fmla="val 50000"/>
            </a:avLst>
          </a:prstGeom>
          <a:effectLst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nut 3"/>
          <p:cNvSpPr/>
          <p:nvPr/>
        </p:nvSpPr>
        <p:spPr>
          <a:xfrm>
            <a:off x="2548620" y="2457812"/>
            <a:ext cx="1896467" cy="1955132"/>
          </a:xfrm>
          <a:prstGeom prst="donut">
            <a:avLst/>
          </a:prstGeom>
          <a:solidFill>
            <a:srgbClr val="F433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1120" y="1484630"/>
            <a:ext cx="2310130" cy="470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Trebuchet MS" panose="020B0603020202020204" pitchFamily="34" charset="0"/>
                <a:cs typeface="Dubai Medium" panose="020B0603030403030204" pitchFamily="34" charset="-78"/>
              </a:rPr>
              <a:t>J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36" t="2857" r="9679" b="55810"/>
          <a:stretch>
            <a:fillRect/>
          </a:stretch>
        </p:blipFill>
        <p:spPr>
          <a:xfrm>
            <a:off x="7054284" y="2428447"/>
            <a:ext cx="1227585" cy="2065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7" t="31619" r="52669" b="13143"/>
          <a:stretch>
            <a:fillRect/>
          </a:stretch>
        </p:blipFill>
        <p:spPr>
          <a:xfrm>
            <a:off x="7356476" y="2428467"/>
            <a:ext cx="1741459" cy="2759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</a:t>
            </a:r>
            <a:endParaRPr lang="vi-VN" dirty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25jy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953000"/>
            <a:ext cx="2514600" cy="19240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783633" y="2067065"/>
            <a:ext cx="6958043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3: Trò chơi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“ Ai nhanh hơn”</a:t>
            </a:r>
          </a:p>
        </p:txBody>
      </p:sp>
      <p:pic>
        <p:nvPicPr>
          <p:cNvPr id="2" name="vườn cây của ba 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1505" y="3823970"/>
            <a:ext cx="965200" cy="777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</a:t>
            </a:r>
            <a:endParaRPr lang="vi-VN" dirty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25jy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953000"/>
            <a:ext cx="2514600" cy="19240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783633" y="2067065"/>
            <a:ext cx="6958043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“ Bé khéo tay</a:t>
            </a:r>
          </a:p>
        </p:txBody>
      </p:sp>
      <p:pic>
        <p:nvPicPr>
          <p:cNvPr id="2" name="(126) Bầu và bí KARAOKE online video cutter com - YouTube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165" y="5947410"/>
            <a:ext cx="1886585" cy="900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6" descr="Bluebird05-animated-chick_in_flig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29600" y="533400"/>
            <a:ext cx="2284413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7" descr="Bluebird05-animated-chick_in_flig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38200"/>
            <a:ext cx="2132013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Picture 8" descr="BALLOO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50" y="5486400"/>
            <a:ext cx="1471613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 descr="BALLOO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267200"/>
            <a:ext cx="1471613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5" name="Picture 11" descr="BALLOO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048000"/>
            <a:ext cx="14795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7" name="WordArt 14"/>
          <p:cNvSpPr>
            <a:spLocks noTextEdit="1"/>
          </p:cNvSpPr>
          <p:nvPr/>
        </p:nvSpPr>
        <p:spPr>
          <a:xfrm>
            <a:off x="2921000" y="2895600"/>
            <a:ext cx="7027863" cy="2133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Century Gothic" panose="020B0502020202020204" charset="0"/>
                <a:ea typeface=".VnArial" charset="0"/>
                <a:cs typeface="Century Gothic" panose="020B0502020202020204" charset="0"/>
              </a:rPr>
              <a:t>Giờ học đến đây là kết thúc</a:t>
            </a:r>
          </a:p>
          <a:p>
            <a:pPr algn="ctr" eaLnBrk="0" hangingPunct="0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Century Gothic" panose="020B0502020202020204" charset="0"/>
                <a:ea typeface=".VnArial" charset="0"/>
                <a:cs typeface="Century Gothic" panose="020B0502020202020204" charset="0"/>
              </a:rPr>
              <a:t>Xin cảm ơn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s 12290"/>
          <p:cNvSpPr/>
          <p:nvPr/>
        </p:nvSpPr>
        <p:spPr>
          <a:xfrm>
            <a:off x="152400" y="0"/>
            <a:ext cx="11887835" cy="15494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Rectangles 12291"/>
          <p:cNvSpPr/>
          <p:nvPr/>
        </p:nvSpPr>
        <p:spPr>
          <a:xfrm>
            <a:off x="151765" y="6692265"/>
            <a:ext cx="11888470" cy="165735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s 1229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s 12293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12295"/>
          <p:cNvSpPr txBox="1"/>
          <p:nvPr/>
        </p:nvSpPr>
        <p:spPr>
          <a:xfrm>
            <a:off x="4114800" y="777240"/>
            <a:ext cx="3469005" cy="44481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sz="30000" b="1" i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g</a:t>
            </a:r>
          </a:p>
        </p:txBody>
      </p:sp>
      <p:pic>
        <p:nvPicPr>
          <p:cNvPr id="12297" name="Picture 12296" descr="CANDL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0095"/>
            <a:ext cx="1214120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2297" descr="CANDL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6031230"/>
            <a:ext cx="1148080" cy="826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33180" y="1677670"/>
            <a:ext cx="1688465" cy="222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0" b="1" dirty="0">
                <a:solidFill>
                  <a:srgbClr val="C00000"/>
                </a:solidFill>
                <a:latin typeface="Yu Gothic" panose="020B0400000000000000" charset="-128"/>
                <a:ea typeface="Yu Gothic" panose="020B0400000000000000" charset="-128"/>
                <a:cs typeface="Century Gothic" panose="020B050202020202020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36" t="2857" r="9679" b="55810"/>
          <a:stretch>
            <a:fillRect/>
          </a:stretch>
        </p:blipFill>
        <p:spPr>
          <a:xfrm>
            <a:off x="4288095" y="1076115"/>
            <a:ext cx="2214583" cy="3725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7" t="31619" r="52669" b="13143"/>
          <a:stretch>
            <a:fillRect/>
          </a:stretch>
        </p:blipFill>
        <p:spPr>
          <a:xfrm>
            <a:off x="4833684" y="1219807"/>
            <a:ext cx="3141618" cy="4978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933180" y="1677670"/>
            <a:ext cx="1688465" cy="222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0" b="1" dirty="0">
                <a:solidFill>
                  <a:srgbClr val="C00000"/>
                </a:solidFill>
                <a:latin typeface="HP001 5 hàng" panose="020B0603050302020204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</a:t>
            </a:r>
            <a:endParaRPr lang="vi-VN" dirty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25jy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953000"/>
            <a:ext cx="2514600" cy="19240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838201" y="2067065"/>
            <a:ext cx="1051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1 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Hát bài hát: “ Cho tôi đi làm mưa 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</a:t>
            </a:r>
            <a:endParaRPr lang="vi-VN" dirty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25jy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953000"/>
            <a:ext cx="2514600" cy="19240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783633" y="2067065"/>
            <a:ext cx="6958043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2: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chữ cái “ g, y”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s 4100"/>
          <p:cNvSpPr/>
          <p:nvPr/>
        </p:nvSpPr>
        <p:spPr>
          <a:xfrm>
            <a:off x="117847" y="-13970"/>
            <a:ext cx="11814098" cy="191769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Rectangles 4101"/>
          <p:cNvSpPr/>
          <p:nvPr/>
        </p:nvSpPr>
        <p:spPr>
          <a:xfrm>
            <a:off x="0" y="6677114"/>
            <a:ext cx="11824288" cy="23241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Rectangles 4102"/>
          <p:cNvSpPr/>
          <p:nvPr/>
        </p:nvSpPr>
        <p:spPr>
          <a:xfrm>
            <a:off x="-39688" y="0"/>
            <a:ext cx="147345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s 4103"/>
          <p:cNvSpPr/>
          <p:nvPr/>
        </p:nvSpPr>
        <p:spPr>
          <a:xfrm>
            <a:off x="11931945" y="0"/>
            <a:ext cx="191793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7" name="Rectangles 4126"/>
          <p:cNvSpPr/>
          <p:nvPr/>
        </p:nvSpPr>
        <p:spPr>
          <a:xfrm>
            <a:off x="5150383" y="5158535"/>
            <a:ext cx="293813" cy="9677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vi-VN" sz="6600" b="1" dirty="0">
                <a:latin typeface="Century Gothic" panose="020B0502020202020204" charset="0"/>
                <a:cs typeface="Century Gothic" panose="020B0502020202020204" charset="0"/>
              </a:rPr>
              <a:t>â</a:t>
            </a:r>
            <a:endParaRPr lang="en-US" sz="6600" b="1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4129" name="Rectangles 4128"/>
          <p:cNvSpPr/>
          <p:nvPr/>
        </p:nvSpPr>
        <p:spPr>
          <a:xfrm>
            <a:off x="6543167" y="5170233"/>
            <a:ext cx="648335" cy="10820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r>
              <a:rPr lang="vi-VN" sz="6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0" name="Rectangles 4129"/>
          <p:cNvSpPr/>
          <p:nvPr/>
        </p:nvSpPr>
        <p:spPr>
          <a:xfrm>
            <a:off x="7055822" y="5205687"/>
            <a:ext cx="670560" cy="71756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r>
              <a:rPr lang="vi-VN" sz="6600" b="1" dirty="0">
                <a:latin typeface="Century Gothic" panose="020B0502020202020204" charset="0"/>
                <a:cs typeface="Century Gothic" panose="020B0502020202020204" charset="0"/>
              </a:rPr>
              <a:t>Ồn</a:t>
            </a:r>
            <a:endParaRPr lang="en-US" sz="6600" b="1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4132" name="Rectangles 4131"/>
          <p:cNvSpPr/>
          <p:nvPr/>
        </p:nvSpPr>
        <p:spPr>
          <a:xfrm>
            <a:off x="7988300" y="5147373"/>
            <a:ext cx="685800" cy="10280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r>
              <a:rPr lang="en-US" sz="6600" b="1">
                <a:latin typeface="Century Gothic" panose="020B0502020202020204" charset="0"/>
                <a:cs typeface="Century Gothic" panose="020B0502020202020204" charset="0"/>
              </a:rPr>
              <a:t>g</a:t>
            </a:r>
          </a:p>
        </p:txBody>
      </p:sp>
      <p:sp>
        <p:nvSpPr>
          <p:cNvPr id="3" name="Rectangles 2"/>
          <p:cNvSpPr/>
          <p:nvPr/>
        </p:nvSpPr>
        <p:spPr>
          <a:xfrm>
            <a:off x="5753993" y="5168369"/>
            <a:ext cx="96996" cy="10439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5" name="Rectangles 4126"/>
          <p:cNvSpPr/>
          <p:nvPr/>
        </p:nvSpPr>
        <p:spPr>
          <a:xfrm>
            <a:off x="4577719" y="5220406"/>
            <a:ext cx="379475" cy="9677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vi-VN" sz="6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A2B6703-8917-2B51-B34B-73830CBAD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058" y="1012874"/>
            <a:ext cx="6288259" cy="3116213"/>
          </a:xfrm>
          <a:prstGeom prst="rect">
            <a:avLst/>
          </a:prstGeom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25E5E4F1-F091-697A-D03E-40EF5B369D58}"/>
              </a:ext>
            </a:extLst>
          </p:cNvPr>
          <p:cNvCxnSpPr>
            <a:cxnSpLocks/>
          </p:cNvCxnSpPr>
          <p:nvPr/>
        </p:nvCxnSpPr>
        <p:spPr>
          <a:xfrm flipH="1">
            <a:off x="4788343" y="5205687"/>
            <a:ext cx="597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26FFDA6B-0C7B-72D9-0101-CE99B775F938}"/>
              </a:ext>
            </a:extLst>
          </p:cNvPr>
          <p:cNvCxnSpPr>
            <a:cxnSpLocks/>
          </p:cNvCxnSpPr>
          <p:nvPr/>
        </p:nvCxnSpPr>
        <p:spPr>
          <a:xfrm>
            <a:off x="5641145" y="5220406"/>
            <a:ext cx="120777" cy="129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 Box 4">
            <a:extLst>
              <a:ext uri="{FF2B5EF4-FFF2-40B4-BE49-F238E27FC236}">
                <a16:creationId xmlns:a16="http://schemas.microsoft.com/office/drawing/2014/main" id="{FC9E85A1-1133-398F-728C-7C8087D53BE7}"/>
              </a:ext>
            </a:extLst>
          </p:cNvPr>
          <p:cNvSpPr txBox="1"/>
          <p:nvPr/>
        </p:nvSpPr>
        <p:spPr>
          <a:xfrm rot="20940000">
            <a:off x="5476460" y="5018679"/>
            <a:ext cx="372110" cy="3740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6000" dirty="0">
                <a:latin typeface="Verdana" panose="020B0604030504040204" charset="0"/>
                <a:cs typeface="Verdana" panose="020B0604030504040204" charset="0"/>
              </a:rPr>
              <a:t>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0338 -0.1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3.7037E-7 L -0.00221 -0.1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0274 -0.1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0.00495 -0.1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7" grpId="1"/>
      <p:bldP spid="4129" grpId="0"/>
      <p:bldP spid="4129" grpId="1"/>
      <p:bldP spid="4130" grpId="0"/>
      <p:bldP spid="4130" grpId="1"/>
      <p:bldP spid="4132" grpId="0"/>
      <p:bldP spid="3" grpId="0"/>
      <p:bldP spid="3" grpId="1"/>
      <p:bldP spid="5" grpId="1"/>
      <p:bldP spid="5" grpId="2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s 12290"/>
          <p:cNvSpPr/>
          <p:nvPr/>
        </p:nvSpPr>
        <p:spPr>
          <a:xfrm>
            <a:off x="152400" y="0"/>
            <a:ext cx="11887835" cy="15494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Rectangles 12291"/>
          <p:cNvSpPr/>
          <p:nvPr/>
        </p:nvSpPr>
        <p:spPr>
          <a:xfrm>
            <a:off x="151765" y="6692265"/>
            <a:ext cx="11888470" cy="165735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s 1229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s 12293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12295"/>
          <p:cNvSpPr txBox="1"/>
          <p:nvPr/>
        </p:nvSpPr>
        <p:spPr>
          <a:xfrm>
            <a:off x="4114800" y="777240"/>
            <a:ext cx="3469005" cy="44481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sz="30000" b="1" i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g</a:t>
            </a:r>
          </a:p>
        </p:txBody>
      </p:sp>
      <p:pic>
        <p:nvPicPr>
          <p:cNvPr id="12297" name="Picture 12296" descr="CANDL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0095"/>
            <a:ext cx="1214120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2297" descr="CANDL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6031230"/>
            <a:ext cx="1148080" cy="826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0245090" y="6466205"/>
            <a:ext cx="1799590" cy="275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âm, cách phát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s 12290"/>
          <p:cNvSpPr/>
          <p:nvPr/>
        </p:nvSpPr>
        <p:spPr>
          <a:xfrm>
            <a:off x="152400" y="0"/>
            <a:ext cx="11887835" cy="15494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Rectangles 12291"/>
          <p:cNvSpPr/>
          <p:nvPr/>
        </p:nvSpPr>
        <p:spPr>
          <a:xfrm>
            <a:off x="151765" y="6692265"/>
            <a:ext cx="11888470" cy="165735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s 1229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s 12293"/>
          <p:cNvSpPr/>
          <p:nvPr/>
        </p:nvSpPr>
        <p:spPr>
          <a:xfrm>
            <a:off x="12090400" y="0"/>
            <a:ext cx="15240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297" name="Picture 12296" descr="CANDL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0095"/>
            <a:ext cx="1214120" cy="902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2297" descr="CANDL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0" y="6031230"/>
            <a:ext cx="1148080" cy="826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Donut 19"/>
          <p:cNvSpPr/>
          <p:nvPr/>
        </p:nvSpPr>
        <p:spPr>
          <a:xfrm>
            <a:off x="4317365" y="1525270"/>
            <a:ext cx="2907665" cy="2983230"/>
          </a:xfrm>
          <a:prstGeom prst="donut">
            <a:avLst>
              <a:gd name="adj" fmla="val 24262"/>
            </a:avLst>
          </a:prstGeom>
          <a:solidFill>
            <a:srgbClr val="F4330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2296" name="Text Box 12295"/>
          <p:cNvSpPr txBox="1"/>
          <p:nvPr/>
        </p:nvSpPr>
        <p:spPr>
          <a:xfrm>
            <a:off x="12212320" y="127000"/>
            <a:ext cx="3469005" cy="44481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47000" b="1" dirty="0">
                <a:solidFill>
                  <a:srgbClr val="FF0000"/>
                </a:solidFill>
                <a:latin typeface="Trebuchet MS" panose="020B0603020202020204" pitchFamily="34" charset="0"/>
                <a:cs typeface="Dubai Medium" panose="020B0603030403030204" pitchFamily="34" charset="-78"/>
                <a:sym typeface="+mn-ea"/>
              </a:rPr>
              <a:t>J</a:t>
            </a:r>
            <a:endParaRPr lang="en-US" sz="47000" b="1" i="0" dirty="0">
              <a:solidFill>
                <a:srgbClr val="FF0000"/>
              </a:solidFill>
              <a:latin typeface="Trebuchet MS" panose="020B0603020202020204" pitchFamily="34" charset="0"/>
              <a:cs typeface="Dubai Medium" panose="020B0603030403030204" pitchFamily="34" charset="-7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151 -0.00592593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  <p:bldP spid="12296" grpId="0"/>
      <p:bldP spid="122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362" y="289942"/>
            <a:ext cx="304800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C00000"/>
                </a:solidFill>
                <a:latin typeface="Century Gothic" panose="020B0502020202020204" charset="0"/>
                <a:cs typeface="Century Gothic" panose="020B0502020202020204" charset="0"/>
              </a:rPr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852" y="541660"/>
            <a:ext cx="3384884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C00000"/>
                </a:solidFill>
                <a:latin typeface="Century Gothic" panose="020B0502020202020204" charset="0"/>
                <a:cs typeface="Century Gothic" panose="020B0502020202020204" charset="0"/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833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8950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894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1308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51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75081">
            <a:off x="8200390" y="1511300"/>
            <a:ext cx="3362325" cy="358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2" name="Rectangles 460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6106" name="Picture 4610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7" name="Picture 46106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67240" y="4352925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8" name="Picture 46107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160" y="4352925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9" name="Picture 4610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56763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10" name="Rectangles 46109"/>
          <p:cNvSpPr/>
          <p:nvPr/>
        </p:nvSpPr>
        <p:spPr>
          <a:xfrm>
            <a:off x="2438400" y="1936750"/>
            <a:ext cx="7239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endParaRPr sz="4400" i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hangingPunct="0"/>
            <a:endParaRPr sz="4400" i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sz="4000" i="0">
                <a:solidFill>
                  <a:srgbClr val="0070C0"/>
                </a:solidFill>
                <a:latin typeface="Arial" panose="020B0604020202020204" pitchFamily="34" charset="0"/>
              </a:rPr>
              <a:t>* </a:t>
            </a:r>
            <a:r>
              <a:rPr lang="en-US" sz="4000" i="0">
                <a:solidFill>
                  <a:srgbClr val="0070C0"/>
                </a:solidFill>
                <a:latin typeface="Arial" panose="020B0604020202020204" pitchFamily="34" charset="0"/>
              </a:rPr>
              <a:t>L</a:t>
            </a:r>
            <a:r>
              <a:rPr sz="4000" i="0" err="1">
                <a:solidFill>
                  <a:srgbClr val="0070C0"/>
                </a:solidFill>
                <a:latin typeface="Arial" panose="020B0604020202020204" pitchFamily="34" charset="0"/>
              </a:rPr>
              <a:t>àm</a:t>
            </a:r>
            <a:r>
              <a:rPr sz="4000" i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sz="4000" i="0" err="1">
                <a:solidFill>
                  <a:srgbClr val="0070C0"/>
                </a:solidFill>
                <a:latin typeface="Arial" panose="020B0604020202020204" pitchFamily="34" charset="0"/>
              </a:rPr>
              <a:t>quen</a:t>
            </a:r>
            <a:r>
              <a:rPr sz="4000" i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sz="4000" i="0" err="1">
                <a:solidFill>
                  <a:srgbClr val="0070C0"/>
                </a:solidFill>
                <a:latin typeface="Arial" panose="020B0604020202020204" pitchFamily="34" charset="0"/>
              </a:rPr>
              <a:t>với</a:t>
            </a:r>
            <a:r>
              <a:rPr sz="4000" i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sz="4000" i="0" err="1">
                <a:solidFill>
                  <a:srgbClr val="0070C0"/>
                </a:solidFill>
                <a:latin typeface="Arial" panose="020B0604020202020204" pitchFamily="34" charset="0"/>
              </a:rPr>
              <a:t>chữ</a:t>
            </a:r>
            <a:r>
              <a:rPr sz="4000" i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i="0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s 52226"/>
          <p:cNvSpPr/>
          <p:nvPr/>
        </p:nvSpPr>
        <p:spPr>
          <a:xfrm>
            <a:off x="212725" y="0"/>
            <a:ext cx="11765280" cy="18796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Rectangles 52227"/>
          <p:cNvSpPr/>
          <p:nvPr/>
        </p:nvSpPr>
        <p:spPr>
          <a:xfrm>
            <a:off x="220345" y="6668770"/>
            <a:ext cx="11757660" cy="18669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Rectangles 52228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Rectangles 52229"/>
          <p:cNvSpPr/>
          <p:nvPr/>
        </p:nvSpPr>
        <p:spPr>
          <a:xfrm>
            <a:off x="11978640" y="0"/>
            <a:ext cx="213360" cy="6858000"/>
          </a:xfrm>
          <a:prstGeom prst="rect">
            <a:avLst/>
          </a:prstGeom>
          <a:solidFill>
            <a:srgbClr val="18E10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Rectangles 52236"/>
          <p:cNvSpPr/>
          <p:nvPr/>
        </p:nvSpPr>
        <p:spPr>
          <a:xfrm>
            <a:off x="4241800" y="5171440"/>
            <a:ext cx="685800" cy="10248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r>
              <a:rPr lang="vi-VN" sz="6600" b="1" dirty="0" err="1">
                <a:latin typeface="Century Gothic" panose="020B0502020202020204" charset="0"/>
                <a:cs typeface="Century Gothic" panose="020B0502020202020204" charset="0"/>
              </a:rPr>
              <a:t>ôc</a:t>
            </a:r>
            <a:endParaRPr sz="6600" b="1" i="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2238" name="Rectangles 52237"/>
          <p:cNvSpPr/>
          <p:nvPr/>
        </p:nvSpPr>
        <p:spPr>
          <a:xfrm>
            <a:off x="6299200" y="5171440"/>
            <a:ext cx="726481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6600" b="1" dirty="0"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sz="6600" b="1" i="0" dirty="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2239" name="Rectangles 52238"/>
          <p:cNvSpPr/>
          <p:nvPr/>
        </p:nvSpPr>
        <p:spPr>
          <a:xfrm>
            <a:off x="6785030" y="5171440"/>
            <a:ext cx="1418536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sz="6600" b="1" i="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endParaRPr lang="en-US" sz="6600" b="1" i="0" dirty="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2244" name="Rectangles 52243"/>
          <p:cNvSpPr/>
          <p:nvPr/>
        </p:nvSpPr>
        <p:spPr>
          <a:xfrm>
            <a:off x="7301851" y="5171440"/>
            <a:ext cx="1188099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6600" b="1" i="0" dirty="0">
                <a:solidFill>
                  <a:schemeClr val="tx1"/>
                </a:solidFill>
                <a:latin typeface="Century Gothic" panose="020B0502020202020204" charset="0"/>
                <a:ea typeface="Yu Gothic" panose="020B0400000000000000" charset="-128"/>
                <a:cs typeface="Century Gothic" panose="020B0502020202020204" charset="0"/>
              </a:rPr>
              <a:t>y</a:t>
            </a:r>
          </a:p>
        </p:txBody>
      </p:sp>
      <p:sp>
        <p:nvSpPr>
          <p:cNvPr id="2" name="Rectangles 1"/>
          <p:cNvSpPr/>
          <p:nvPr/>
        </p:nvSpPr>
        <p:spPr>
          <a:xfrm>
            <a:off x="3698240" y="5207000"/>
            <a:ext cx="702436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vi-VN" sz="6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821680" y="5170805"/>
            <a:ext cx="685800" cy="10204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r>
              <a:rPr lang="vi-VN" sz="6600" b="1" dirty="0">
                <a:latin typeface="Century Gothic" panose="020B0502020202020204" charset="0"/>
                <a:cs typeface="Century Gothic" panose="020B0502020202020204" charset="0"/>
              </a:rPr>
              <a:t>x</a:t>
            </a:r>
            <a:endParaRPr lang="en-US" sz="6600" b="1" i="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 rot="15140217" flipV="1">
            <a:off x="6914064" y="5289668"/>
            <a:ext cx="751578" cy="5163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6000" dirty="0">
                <a:latin typeface="Verdana" panose="020B0604030504040204" charset="0"/>
                <a:cs typeface="Verdana" panose="020B0604030504040204" charset="0"/>
              </a:rPr>
              <a:t>՝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7CB345B-9223-E2E8-2BBF-DAC33673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1944686"/>
            <a:ext cx="4846711" cy="261366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8DB221D-4821-5152-CC28-86E3AA2F5086}"/>
              </a:ext>
            </a:extLst>
          </p:cNvPr>
          <p:cNvSpPr txBox="1"/>
          <p:nvPr/>
        </p:nvSpPr>
        <p:spPr>
          <a:xfrm rot="15140217" flipV="1">
            <a:off x="4551810" y="5299047"/>
            <a:ext cx="751578" cy="5163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6000" dirty="0">
                <a:latin typeface="Verdana" panose="020B0604030504040204" charset="0"/>
                <a:cs typeface="Verdana" panose="020B0604030504040204" charset="0"/>
              </a:rPr>
              <a:t>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260417 -0.1963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125 -0.192222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00117 -0.1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00156 -0.190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  <p:bldP spid="52237" grpId="1"/>
      <p:bldP spid="52238" grpId="0"/>
      <p:bldP spid="52238" grpId="1"/>
      <p:bldP spid="52239" grpId="0"/>
      <p:bldP spid="52239" grpId="1"/>
      <p:bldP spid="52244" grpId="0"/>
      <p:bldP spid="52244" grpId="1"/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  <p:tag name="ISPRING_CUSTOM_TIMING_USED" val="1"/>
  <p:tag name="GENSWF_ADVANCE_TIME" val="35.477"/>
  <p:tag name="TIMING" val="|1.126|4.909|10.094|11.752"/>
  <p:tag name="GENSWF_SLIDE_UID" val="{0C8865CB-8287-49F0-9825-1C16029C0FB9}:257"/>
  <p:tag name="ISPRING_SLIDE_ID_2" val="{D0BFEE4D-B666-4675-A737-A604E4CE475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5A2C93-792D-4E87-A308-B369FBED0E99}&quot;/&gt;&lt;isInvalidForFieldText val=&quot;0&quot;/&gt;&lt;Image&gt;&lt;filename val=&quot;C:\Users\HP\AppData\Local\Temp\PR\data\asimages\{655A2C93-792D-4E87-A308-B369FBED0E99}_1.png&quot;/&gt;&lt;left val=&quot;132&quot;/&gt;&lt;top val=&quot;150&quot;/&gt;&lt;width val=&quot;461&quot;/&gt;&lt;height val=&quot;166&quot;/&gt;&lt;hasText val=&quot;1&quot;/&gt;&lt;/Image&gt;&lt;/ThreeDShapeInfo&gt;"/>
  <p:tag name="PRESENTER_SHAPETEXTINFO" val="&lt;ShapeTextInfo&gt;&lt;TableIndex row=&quot;-1&quot; col=&quot;-1&quot;&gt;&lt;linesCount val=&quot;4&quot;/&gt;&lt;lineCharCount val=&quot;39&quot;/&gt;&lt;lineCharCount val=&quot;37&quot;/&gt;&lt;lineCharCount val=&quot;28&quot;/&gt;&lt;lineCharCount val=&quot;2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F5AAA1-258D-4F59-B3AF-E961BA9A30E4}&quot;/&gt;&lt;isInvalidForFieldText val=&quot;0&quot;/&gt;&lt;Image&gt;&lt;filename val=&quot;C:\Users\HP\AppData\Local\Temp\PR\data\asimages\{E7F5AAA1-258D-4F59-B3AF-E961BA9A30E4}_1.png&quot;/&gt;&lt;left val=&quot;81&quot;/&gt;&lt;top val=&quot;30&quot;/&gt;&lt;width val=&quot;649&quot;/&gt;&lt;height val=&quot;64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2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2B6270-F653-40DF-B9B1-4FAB0FAB633E}&quot;/&gt;&lt;isInvalidForFieldText val=&quot;0&quot;/&gt;&lt;Image&gt;&lt;filename val=&quot;C:\Users\HP\AppData\Local\Temp\PR\data\asimages\{8E2B6270-F653-40DF-B9B1-4FAB0FAB633E}_1.png&quot;/&gt;&lt;left val=&quot;39&quot;/&gt;&lt;top val=&quot;327&quot;/&gt;&lt;width val=&quot;649&quot;/&gt;&lt;height val=&quot;127&quot;/&gt;&lt;hasText val=&quot;1&quot;/&gt;&lt;/Image&gt;&lt;/ThreeDShapeInfo&gt;"/>
  <p:tag name="PRESENTER_SHAPETEXTINFO" val="&lt;ShapeTextInfo&gt;&lt;TableIndex row=&quot;-1&quot; col=&quot;-1&quot;&gt;&lt;linesCount val=&quot;5&quot;/&gt;&lt;lineCharCount val=&quot;48&quot;/&gt;&lt;lineCharCount val=&quot;30&quot;/&gt;&lt;lineCharCount val=&quot;26&quot;/&gt;&lt;lineCharCount val=&quot;1&quot;/&gt;&lt;lineCharCount val=&quot;1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0.384"/>
  <p:tag name="ISPRING_CUSTOM_TIMING_USED" val="1"/>
  <p:tag name="TIMING" val="|8.994"/>
  <p:tag name="GENSWF_SLIDE_UID" val="{71DB3AB2-CBA3-4C4B-B075-B12FF8C9F5D9}:260"/>
  <p:tag name="ISPRING_SLIDE_ID_2" val="{4C7600CC-4D6F-4D34-AE3A-83184C68326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0.384"/>
  <p:tag name="ISPRING_CUSTOM_TIMING_USED" val="1"/>
  <p:tag name="TIMING" val="|8.994"/>
  <p:tag name="GENSWF_SLIDE_UID" val="{71DB3AB2-CBA3-4C4B-B075-B12FF8C9F5D9}:260"/>
  <p:tag name="ISPRING_SLIDE_ID_2" val="{4C7600CC-4D6F-4D34-AE3A-83184C68326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0.384"/>
  <p:tag name="ISPRING_CUSTOM_TIMING_USED" val="1"/>
  <p:tag name="TIMING" val="|8.994"/>
  <p:tag name="GENSWF_SLIDE_UID" val="{71DB3AB2-CBA3-4C4B-B075-B12FF8C9F5D9}:260"/>
  <p:tag name="ISPRING_SLIDE_ID_2" val="{4C7600CC-4D6F-4D34-AE3A-83184C68326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0.384"/>
  <p:tag name="ISPRING_CUSTOM_TIMING_USED" val="1"/>
  <p:tag name="TIMING" val="|8.994"/>
  <p:tag name="GENSWF_SLIDE_UID" val="{71DB3AB2-CBA3-4C4B-B075-B12FF8C9F5D9}:260"/>
  <p:tag name="ISPRING_SLIDE_ID_2" val="{4C7600CC-4D6F-4D34-AE3A-83184C68326B}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243</Words>
  <Application>Microsoft Office PowerPoint</Application>
  <PresentationFormat>Màn hình rộng</PresentationFormat>
  <Paragraphs>77</Paragraphs>
  <Slides>20</Slides>
  <Notes>6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0" baseType="lpstr">
      <vt:lpstr>Yu Gothic</vt:lpstr>
      <vt:lpstr>Aptos</vt:lpstr>
      <vt:lpstr>Aptos Display</vt:lpstr>
      <vt:lpstr>Arial</vt:lpstr>
      <vt:lpstr>Century Gothic</vt:lpstr>
      <vt:lpstr>HP001 5 hàng</vt:lpstr>
      <vt:lpstr>Times New Roman</vt:lpstr>
      <vt:lpstr>Trebuchet MS</vt:lpstr>
      <vt:lpstr>Verdana</vt:lpstr>
      <vt:lpstr>Office Theme</vt:lpstr>
      <vt:lpstr>Bản trình bày PowerPoint</vt:lpstr>
      <vt:lpstr>  </vt:lpstr>
      <vt:lpstr>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y</vt:lpstr>
      <vt:lpstr>Bản trình bày PowerPoint</vt:lpstr>
      <vt:lpstr>Bản trình bày PowerPoint</vt:lpstr>
      <vt:lpstr>Bản trình bày PowerPoint</vt:lpstr>
      <vt:lpstr>Bản trình bày PowerPoint</vt:lpstr>
      <vt:lpstr>  </vt:lpstr>
      <vt:lpstr>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Linh Nguyễn</dc:creator>
  <cp:lastModifiedBy>Laptop</cp:lastModifiedBy>
  <cp:revision>42</cp:revision>
  <dcterms:created xsi:type="dcterms:W3CDTF">2026-01-04T03:44:00Z</dcterms:created>
  <dcterms:modified xsi:type="dcterms:W3CDTF">2026-05-24T06:45:46Z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370CEF098C454109B47D285E62196B77_12</vt:lpwstr>
  </property>
  <property fmtid="{D5CDD505-2E9C-101B-9397-08002B2CF9AE}" pid="3" name="KSOProductBuildVer">
    <vt:lpwstr>1033-12.2.0.23196</vt:lpwstr>
  </property>
</Properties>
</file>